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4" r:id="rId2"/>
    <p:sldId id="295" r:id="rId3"/>
    <p:sldId id="296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75" d="100"/>
          <a:sy n="75" d="100"/>
        </p:scale>
        <p:origin x="-1068" y="-9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2019/9/28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086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2019/9/28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Business </a:t>
            </a:r>
            <a:r>
              <a:rPr lang="en-US" altLang="zh-CN" dirty="0" smtClean="0"/>
              <a:t>model circular process</a:t>
            </a:r>
            <a:endParaRPr lang="zh-CN" altLang="en-US" dirty="0"/>
          </a:p>
        </p:txBody>
      </p:sp>
      <p:grpSp>
        <p:nvGrpSpPr>
          <p:cNvPr id="69" name="组合 68"/>
          <p:cNvGrpSpPr/>
          <p:nvPr/>
        </p:nvGrpSpPr>
        <p:grpSpPr>
          <a:xfrm>
            <a:off x="314374" y="1418812"/>
            <a:ext cx="8515538" cy="3021456"/>
            <a:chOff x="392198" y="2197096"/>
            <a:chExt cx="8515538" cy="3021456"/>
          </a:xfrm>
        </p:grpSpPr>
        <p:sp>
          <p:nvSpPr>
            <p:cNvPr id="71" name="Freeform 88"/>
            <p:cNvSpPr>
              <a:spLocks noChangeArrowheads="1"/>
            </p:cNvSpPr>
            <p:nvPr/>
          </p:nvSpPr>
          <p:spPr bwMode="auto">
            <a:xfrm>
              <a:off x="3618572" y="2277666"/>
              <a:ext cx="967852" cy="698624"/>
            </a:xfrm>
            <a:custGeom>
              <a:avLst/>
              <a:gdLst>
                <a:gd name="T0" fmla="*/ 3582 w 3583"/>
                <a:gd name="T1" fmla="*/ 0 h 2590"/>
                <a:gd name="T2" fmla="*/ 3582 w 3583"/>
                <a:gd name="T3" fmla="*/ 0 h 2590"/>
                <a:gd name="T4" fmla="*/ 0 w 3583"/>
                <a:gd name="T5" fmla="*/ 1489 h 2590"/>
                <a:gd name="T6" fmla="*/ 1099 w 3583"/>
                <a:gd name="T7" fmla="*/ 2589 h 2590"/>
                <a:gd name="T8" fmla="*/ 2085 w 3583"/>
                <a:gd name="T9" fmla="*/ 1923 h 2590"/>
                <a:gd name="T10" fmla="*/ 2563 w 3583"/>
                <a:gd name="T11" fmla="*/ 2467 h 2590"/>
                <a:gd name="T12" fmla="*/ 2519 w 3583"/>
                <a:gd name="T13" fmla="*/ 1746 h 2590"/>
                <a:gd name="T14" fmla="*/ 3582 w 3583"/>
                <a:gd name="T15" fmla="*/ 1555 h 2590"/>
                <a:gd name="T16" fmla="*/ 3582 w 3583"/>
                <a:gd name="T17" fmla="*/ 0 h 2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83" h="2590">
                  <a:moveTo>
                    <a:pt x="3582" y="0"/>
                  </a:moveTo>
                  <a:lnTo>
                    <a:pt x="3582" y="0"/>
                  </a:lnTo>
                  <a:cubicBezTo>
                    <a:pt x="2195" y="41"/>
                    <a:pt x="941" y="599"/>
                    <a:pt x="0" y="1489"/>
                  </a:cubicBezTo>
                  <a:cubicBezTo>
                    <a:pt x="1099" y="2589"/>
                    <a:pt x="1099" y="2589"/>
                    <a:pt x="1099" y="2589"/>
                  </a:cubicBezTo>
                  <a:cubicBezTo>
                    <a:pt x="1390" y="2317"/>
                    <a:pt x="1721" y="2092"/>
                    <a:pt x="2085" y="1923"/>
                  </a:cubicBezTo>
                  <a:cubicBezTo>
                    <a:pt x="2563" y="2467"/>
                    <a:pt x="2563" y="2467"/>
                    <a:pt x="2563" y="2467"/>
                  </a:cubicBezTo>
                  <a:cubicBezTo>
                    <a:pt x="2519" y="1746"/>
                    <a:pt x="2519" y="1746"/>
                    <a:pt x="2519" y="1746"/>
                  </a:cubicBezTo>
                  <a:cubicBezTo>
                    <a:pt x="2857" y="1636"/>
                    <a:pt x="3210" y="1570"/>
                    <a:pt x="3582" y="1555"/>
                  </a:cubicBezTo>
                  <a:lnTo>
                    <a:pt x="3582" y="0"/>
                  </a:lnTo>
                </a:path>
              </a:pathLst>
            </a:custGeom>
            <a:solidFill>
              <a:srgbClr val="4BAFC8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72" name="Freeform 89"/>
            <p:cNvSpPr>
              <a:spLocks noChangeArrowheads="1"/>
            </p:cNvSpPr>
            <p:nvPr/>
          </p:nvSpPr>
          <p:spPr bwMode="auto">
            <a:xfrm>
              <a:off x="3159050" y="2743019"/>
              <a:ext cx="701187" cy="965220"/>
            </a:xfrm>
            <a:custGeom>
              <a:avLst/>
              <a:gdLst>
                <a:gd name="T0" fmla="*/ 2597 w 2598"/>
                <a:gd name="T1" fmla="*/ 2453 h 3578"/>
                <a:gd name="T2" fmla="*/ 2597 w 2598"/>
                <a:gd name="T3" fmla="*/ 2453 h 3578"/>
                <a:gd name="T4" fmla="*/ 1993 w 2598"/>
                <a:gd name="T5" fmla="*/ 1919 h 3578"/>
                <a:gd name="T6" fmla="*/ 2571 w 2598"/>
                <a:gd name="T7" fmla="*/ 1095 h 3578"/>
                <a:gd name="T8" fmla="*/ 1471 w 2598"/>
                <a:gd name="T9" fmla="*/ 0 h 3578"/>
                <a:gd name="T10" fmla="*/ 0 w 2598"/>
                <a:gd name="T11" fmla="*/ 3577 h 3578"/>
                <a:gd name="T12" fmla="*/ 1556 w 2598"/>
                <a:gd name="T13" fmla="*/ 3577 h 3578"/>
                <a:gd name="T14" fmla="*/ 1784 w 2598"/>
                <a:gd name="T15" fmla="*/ 2397 h 3578"/>
                <a:gd name="T16" fmla="*/ 2597 w 2598"/>
                <a:gd name="T17" fmla="*/ 2453 h 3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8" h="3578">
                  <a:moveTo>
                    <a:pt x="2597" y="2453"/>
                  </a:moveTo>
                  <a:lnTo>
                    <a:pt x="2597" y="2453"/>
                  </a:lnTo>
                  <a:cubicBezTo>
                    <a:pt x="1993" y="1919"/>
                    <a:pt x="1993" y="1919"/>
                    <a:pt x="1993" y="1919"/>
                  </a:cubicBezTo>
                  <a:cubicBezTo>
                    <a:pt x="2152" y="1621"/>
                    <a:pt x="2342" y="1345"/>
                    <a:pt x="2571" y="1095"/>
                  </a:cubicBezTo>
                  <a:cubicBezTo>
                    <a:pt x="1471" y="0"/>
                    <a:pt x="1471" y="0"/>
                    <a:pt x="1471" y="0"/>
                  </a:cubicBezTo>
                  <a:cubicBezTo>
                    <a:pt x="589" y="941"/>
                    <a:pt x="37" y="2195"/>
                    <a:pt x="0" y="3577"/>
                  </a:cubicBezTo>
                  <a:cubicBezTo>
                    <a:pt x="1556" y="3577"/>
                    <a:pt x="1556" y="3577"/>
                    <a:pt x="1556" y="3577"/>
                  </a:cubicBezTo>
                  <a:cubicBezTo>
                    <a:pt x="1570" y="3166"/>
                    <a:pt x="1648" y="2769"/>
                    <a:pt x="1784" y="2397"/>
                  </a:cubicBezTo>
                  <a:lnTo>
                    <a:pt x="2597" y="2453"/>
                  </a:lnTo>
                </a:path>
              </a:pathLst>
            </a:custGeom>
            <a:solidFill>
              <a:srgbClr val="73BC44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75" name="Freeform 90"/>
            <p:cNvSpPr>
              <a:spLocks noChangeArrowheads="1"/>
            </p:cNvSpPr>
            <p:nvPr/>
          </p:nvSpPr>
          <p:spPr bwMode="auto">
            <a:xfrm>
              <a:off x="3160241" y="3798691"/>
              <a:ext cx="697615" cy="960459"/>
            </a:xfrm>
            <a:custGeom>
              <a:avLst/>
              <a:gdLst>
                <a:gd name="T0" fmla="*/ 1916 w 2586"/>
                <a:gd name="T1" fmla="*/ 1466 h 3560"/>
                <a:gd name="T2" fmla="*/ 1916 w 2586"/>
                <a:gd name="T3" fmla="*/ 1466 h 3560"/>
                <a:gd name="T4" fmla="*/ 2545 w 2586"/>
                <a:gd name="T5" fmla="*/ 915 h 3560"/>
                <a:gd name="T6" fmla="*/ 1721 w 2586"/>
                <a:gd name="T7" fmla="*/ 963 h 3560"/>
                <a:gd name="T8" fmla="*/ 1552 w 2586"/>
                <a:gd name="T9" fmla="*/ 0 h 3560"/>
                <a:gd name="T10" fmla="*/ 0 w 2586"/>
                <a:gd name="T11" fmla="*/ 0 h 3560"/>
                <a:gd name="T12" fmla="*/ 1489 w 2586"/>
                <a:gd name="T13" fmla="*/ 3559 h 3560"/>
                <a:gd name="T14" fmla="*/ 2585 w 2586"/>
                <a:gd name="T15" fmla="*/ 2460 h 3560"/>
                <a:gd name="T16" fmla="*/ 1916 w 2586"/>
                <a:gd name="T17" fmla="*/ 1466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6" h="3560">
                  <a:moveTo>
                    <a:pt x="1916" y="1466"/>
                  </a:moveTo>
                  <a:lnTo>
                    <a:pt x="1916" y="1466"/>
                  </a:lnTo>
                  <a:cubicBezTo>
                    <a:pt x="2545" y="915"/>
                    <a:pt x="2545" y="915"/>
                    <a:pt x="2545" y="915"/>
                  </a:cubicBezTo>
                  <a:cubicBezTo>
                    <a:pt x="1721" y="963"/>
                    <a:pt x="1721" y="963"/>
                    <a:pt x="1721" y="963"/>
                  </a:cubicBezTo>
                  <a:cubicBezTo>
                    <a:pt x="1625" y="658"/>
                    <a:pt x="1570" y="334"/>
                    <a:pt x="15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1375"/>
                    <a:pt x="603" y="2625"/>
                    <a:pt x="1489" y="3559"/>
                  </a:cubicBezTo>
                  <a:cubicBezTo>
                    <a:pt x="2585" y="2460"/>
                    <a:pt x="2585" y="2460"/>
                    <a:pt x="2585" y="2460"/>
                  </a:cubicBezTo>
                  <a:cubicBezTo>
                    <a:pt x="2313" y="2166"/>
                    <a:pt x="2089" y="1831"/>
                    <a:pt x="1916" y="1466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81" name="Freeform 91"/>
            <p:cNvSpPr>
              <a:spLocks noChangeArrowheads="1"/>
            </p:cNvSpPr>
            <p:nvPr/>
          </p:nvSpPr>
          <p:spPr bwMode="auto">
            <a:xfrm>
              <a:off x="3624524" y="4516358"/>
              <a:ext cx="961900" cy="702194"/>
            </a:xfrm>
            <a:custGeom>
              <a:avLst/>
              <a:gdLst>
                <a:gd name="T0" fmla="*/ 2479 w 3561"/>
                <a:gd name="T1" fmla="*/ 850 h 2601"/>
                <a:gd name="T2" fmla="*/ 2479 w 3561"/>
                <a:gd name="T3" fmla="*/ 850 h 2601"/>
                <a:gd name="T4" fmla="*/ 2537 w 3561"/>
                <a:gd name="T5" fmla="*/ 0 h 2601"/>
                <a:gd name="T6" fmla="*/ 1975 w 3561"/>
                <a:gd name="T7" fmla="*/ 636 h 2601"/>
                <a:gd name="T8" fmla="*/ 1100 w 3561"/>
                <a:gd name="T9" fmla="*/ 33 h 2601"/>
                <a:gd name="T10" fmla="*/ 0 w 3561"/>
                <a:gd name="T11" fmla="*/ 1133 h 2601"/>
                <a:gd name="T12" fmla="*/ 3560 w 3561"/>
                <a:gd name="T13" fmla="*/ 2600 h 2601"/>
                <a:gd name="T14" fmla="*/ 3560 w 3561"/>
                <a:gd name="T15" fmla="*/ 1048 h 2601"/>
                <a:gd name="T16" fmla="*/ 2479 w 3561"/>
                <a:gd name="T17" fmla="*/ 850 h 2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1" h="2601">
                  <a:moveTo>
                    <a:pt x="2479" y="850"/>
                  </a:moveTo>
                  <a:lnTo>
                    <a:pt x="2479" y="850"/>
                  </a:lnTo>
                  <a:cubicBezTo>
                    <a:pt x="2537" y="0"/>
                    <a:pt x="2537" y="0"/>
                    <a:pt x="2537" y="0"/>
                  </a:cubicBezTo>
                  <a:cubicBezTo>
                    <a:pt x="1975" y="636"/>
                    <a:pt x="1975" y="636"/>
                    <a:pt x="1975" y="636"/>
                  </a:cubicBezTo>
                  <a:cubicBezTo>
                    <a:pt x="1655" y="475"/>
                    <a:pt x="1361" y="272"/>
                    <a:pt x="1100" y="33"/>
                  </a:cubicBezTo>
                  <a:cubicBezTo>
                    <a:pt x="0" y="1133"/>
                    <a:pt x="0" y="1133"/>
                    <a:pt x="0" y="1133"/>
                  </a:cubicBezTo>
                  <a:cubicBezTo>
                    <a:pt x="938" y="2012"/>
                    <a:pt x="2184" y="2559"/>
                    <a:pt x="3560" y="2600"/>
                  </a:cubicBezTo>
                  <a:cubicBezTo>
                    <a:pt x="3560" y="1048"/>
                    <a:pt x="3560" y="1048"/>
                    <a:pt x="3560" y="1048"/>
                  </a:cubicBezTo>
                  <a:cubicBezTo>
                    <a:pt x="3184" y="1033"/>
                    <a:pt x="2821" y="964"/>
                    <a:pt x="2479" y="850"/>
                  </a:cubicBezTo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83" name="Freeform 92"/>
            <p:cNvSpPr>
              <a:spLocks noChangeArrowheads="1"/>
            </p:cNvSpPr>
            <p:nvPr/>
          </p:nvSpPr>
          <p:spPr bwMode="auto">
            <a:xfrm>
              <a:off x="4674519" y="4517548"/>
              <a:ext cx="959519" cy="699814"/>
            </a:xfrm>
            <a:custGeom>
              <a:avLst/>
              <a:gdLst>
                <a:gd name="T0" fmla="*/ 2460 w 3556"/>
                <a:gd name="T1" fmla="*/ 25 h 2593"/>
                <a:gd name="T2" fmla="*/ 2460 w 3556"/>
                <a:gd name="T3" fmla="*/ 25 h 2593"/>
                <a:gd name="T4" fmla="*/ 1581 w 3556"/>
                <a:gd name="T5" fmla="*/ 632 h 2593"/>
                <a:gd name="T6" fmla="*/ 1025 w 3556"/>
                <a:gd name="T7" fmla="*/ 0 h 2593"/>
                <a:gd name="T8" fmla="*/ 1077 w 3556"/>
                <a:gd name="T9" fmla="*/ 842 h 2593"/>
                <a:gd name="T10" fmla="*/ 0 w 3556"/>
                <a:gd name="T11" fmla="*/ 1040 h 2593"/>
                <a:gd name="T12" fmla="*/ 0 w 3556"/>
                <a:gd name="T13" fmla="*/ 2592 h 2593"/>
                <a:gd name="T14" fmla="*/ 3555 w 3556"/>
                <a:gd name="T15" fmla="*/ 1125 h 2593"/>
                <a:gd name="T16" fmla="*/ 2460 w 3556"/>
                <a:gd name="T17" fmla="*/ 25 h 2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6" h="2593">
                  <a:moveTo>
                    <a:pt x="2460" y="25"/>
                  </a:moveTo>
                  <a:lnTo>
                    <a:pt x="2460" y="25"/>
                  </a:lnTo>
                  <a:cubicBezTo>
                    <a:pt x="2195" y="268"/>
                    <a:pt x="1901" y="470"/>
                    <a:pt x="1581" y="632"/>
                  </a:cubicBezTo>
                  <a:cubicBezTo>
                    <a:pt x="1025" y="0"/>
                    <a:pt x="1025" y="0"/>
                    <a:pt x="1025" y="0"/>
                  </a:cubicBezTo>
                  <a:cubicBezTo>
                    <a:pt x="1077" y="842"/>
                    <a:pt x="1077" y="842"/>
                    <a:pt x="1077" y="842"/>
                  </a:cubicBezTo>
                  <a:cubicBezTo>
                    <a:pt x="735" y="956"/>
                    <a:pt x="375" y="1025"/>
                    <a:pt x="0" y="1040"/>
                  </a:cubicBezTo>
                  <a:cubicBezTo>
                    <a:pt x="0" y="2592"/>
                    <a:pt x="0" y="2592"/>
                    <a:pt x="0" y="2592"/>
                  </a:cubicBezTo>
                  <a:cubicBezTo>
                    <a:pt x="1371" y="2551"/>
                    <a:pt x="2618" y="2004"/>
                    <a:pt x="3555" y="1125"/>
                  </a:cubicBezTo>
                  <a:lnTo>
                    <a:pt x="2460" y="25"/>
                  </a:lnTo>
                </a:path>
              </a:pathLst>
            </a:custGeom>
            <a:solidFill>
              <a:srgbClr val="4BAFC8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84" name="Freeform 93"/>
            <p:cNvSpPr>
              <a:spLocks noChangeArrowheads="1"/>
            </p:cNvSpPr>
            <p:nvPr/>
          </p:nvSpPr>
          <p:spPr bwMode="auto">
            <a:xfrm>
              <a:off x="5400705" y="3798691"/>
              <a:ext cx="698806" cy="960459"/>
            </a:xfrm>
            <a:custGeom>
              <a:avLst/>
              <a:gdLst>
                <a:gd name="T0" fmla="*/ 1034 w 2590"/>
                <a:gd name="T1" fmla="*/ 0 h 3560"/>
                <a:gd name="T2" fmla="*/ 1034 w 2590"/>
                <a:gd name="T3" fmla="*/ 0 h 3560"/>
                <a:gd name="T4" fmla="*/ 853 w 2590"/>
                <a:gd name="T5" fmla="*/ 1000 h 3560"/>
                <a:gd name="T6" fmla="*/ 30 w 2590"/>
                <a:gd name="T7" fmla="*/ 945 h 3560"/>
                <a:gd name="T8" fmla="*/ 655 w 2590"/>
                <a:gd name="T9" fmla="*/ 1500 h 3560"/>
                <a:gd name="T10" fmla="*/ 0 w 2590"/>
                <a:gd name="T11" fmla="*/ 2460 h 3560"/>
                <a:gd name="T12" fmla="*/ 1100 w 2590"/>
                <a:gd name="T13" fmla="*/ 3559 h 3560"/>
                <a:gd name="T14" fmla="*/ 2589 w 2590"/>
                <a:gd name="T15" fmla="*/ 0 h 3560"/>
                <a:gd name="T16" fmla="*/ 1034 w 2590"/>
                <a:gd name="T17" fmla="*/ 0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0" h="3560">
                  <a:moveTo>
                    <a:pt x="1034" y="0"/>
                  </a:moveTo>
                  <a:lnTo>
                    <a:pt x="1034" y="0"/>
                  </a:lnTo>
                  <a:cubicBezTo>
                    <a:pt x="1019" y="345"/>
                    <a:pt x="956" y="683"/>
                    <a:pt x="853" y="1000"/>
                  </a:cubicBezTo>
                  <a:cubicBezTo>
                    <a:pt x="30" y="945"/>
                    <a:pt x="30" y="945"/>
                    <a:pt x="30" y="945"/>
                  </a:cubicBezTo>
                  <a:cubicBezTo>
                    <a:pt x="655" y="1500"/>
                    <a:pt x="655" y="1500"/>
                    <a:pt x="655" y="1500"/>
                  </a:cubicBezTo>
                  <a:cubicBezTo>
                    <a:pt x="486" y="1853"/>
                    <a:pt x="265" y="2177"/>
                    <a:pt x="0" y="2460"/>
                  </a:cubicBezTo>
                  <a:cubicBezTo>
                    <a:pt x="1100" y="3559"/>
                    <a:pt x="1100" y="3559"/>
                    <a:pt x="1100" y="3559"/>
                  </a:cubicBezTo>
                  <a:cubicBezTo>
                    <a:pt x="1982" y="2625"/>
                    <a:pt x="2541" y="1375"/>
                    <a:pt x="2589" y="0"/>
                  </a:cubicBezTo>
                  <a:lnTo>
                    <a:pt x="1034" y="0"/>
                  </a:lnTo>
                </a:path>
              </a:pathLst>
            </a:custGeom>
            <a:solidFill>
              <a:srgbClr val="73BC44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87" name="Freeform 94"/>
            <p:cNvSpPr>
              <a:spLocks noChangeArrowheads="1"/>
            </p:cNvSpPr>
            <p:nvPr/>
          </p:nvSpPr>
          <p:spPr bwMode="auto">
            <a:xfrm>
              <a:off x="5400705" y="2743019"/>
              <a:ext cx="699996" cy="965220"/>
            </a:xfrm>
            <a:custGeom>
              <a:avLst/>
              <a:gdLst>
                <a:gd name="T0" fmla="*/ 2592 w 2593"/>
                <a:gd name="T1" fmla="*/ 3577 h 3578"/>
                <a:gd name="T2" fmla="*/ 2592 w 2593"/>
                <a:gd name="T3" fmla="*/ 3577 h 3578"/>
                <a:gd name="T4" fmla="*/ 1121 w 2593"/>
                <a:gd name="T5" fmla="*/ 0 h 3578"/>
                <a:gd name="T6" fmla="*/ 25 w 2593"/>
                <a:gd name="T7" fmla="*/ 1095 h 3578"/>
                <a:gd name="T8" fmla="*/ 625 w 2593"/>
                <a:gd name="T9" fmla="*/ 1963 h 3578"/>
                <a:gd name="T10" fmla="*/ 0 w 2593"/>
                <a:gd name="T11" fmla="*/ 2508 h 3578"/>
                <a:gd name="T12" fmla="*/ 831 w 2593"/>
                <a:gd name="T13" fmla="*/ 2460 h 3578"/>
                <a:gd name="T14" fmla="*/ 1040 w 2593"/>
                <a:gd name="T15" fmla="*/ 3577 h 3578"/>
                <a:gd name="T16" fmla="*/ 2592 w 2593"/>
                <a:gd name="T17" fmla="*/ 3577 h 3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3578">
                  <a:moveTo>
                    <a:pt x="2592" y="3577"/>
                  </a:moveTo>
                  <a:lnTo>
                    <a:pt x="2592" y="3577"/>
                  </a:lnTo>
                  <a:cubicBezTo>
                    <a:pt x="2556" y="2195"/>
                    <a:pt x="2004" y="941"/>
                    <a:pt x="1121" y="0"/>
                  </a:cubicBezTo>
                  <a:cubicBezTo>
                    <a:pt x="25" y="1095"/>
                    <a:pt x="25" y="1095"/>
                    <a:pt x="25" y="1095"/>
                  </a:cubicBezTo>
                  <a:cubicBezTo>
                    <a:pt x="261" y="1356"/>
                    <a:pt x="463" y="1647"/>
                    <a:pt x="625" y="1963"/>
                  </a:cubicBezTo>
                  <a:cubicBezTo>
                    <a:pt x="0" y="2508"/>
                    <a:pt x="0" y="2508"/>
                    <a:pt x="0" y="2508"/>
                  </a:cubicBezTo>
                  <a:cubicBezTo>
                    <a:pt x="831" y="2460"/>
                    <a:pt x="831" y="2460"/>
                    <a:pt x="831" y="2460"/>
                  </a:cubicBezTo>
                  <a:cubicBezTo>
                    <a:pt x="952" y="2812"/>
                    <a:pt x="1025" y="3188"/>
                    <a:pt x="1040" y="3577"/>
                  </a:cubicBezTo>
                  <a:lnTo>
                    <a:pt x="2592" y="3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88" name="Freeform 95"/>
            <p:cNvSpPr>
              <a:spLocks noChangeArrowheads="1"/>
            </p:cNvSpPr>
            <p:nvPr/>
          </p:nvSpPr>
          <p:spPr bwMode="auto">
            <a:xfrm>
              <a:off x="4674518" y="2277666"/>
              <a:ext cx="966662" cy="698624"/>
            </a:xfrm>
            <a:custGeom>
              <a:avLst/>
              <a:gdLst>
                <a:gd name="T0" fmla="*/ 3578 w 3579"/>
                <a:gd name="T1" fmla="*/ 1489 h 2590"/>
                <a:gd name="T2" fmla="*/ 3578 w 3579"/>
                <a:gd name="T3" fmla="*/ 1489 h 2590"/>
                <a:gd name="T4" fmla="*/ 0 w 3579"/>
                <a:gd name="T5" fmla="*/ 0 h 2590"/>
                <a:gd name="T6" fmla="*/ 0 w 3579"/>
                <a:gd name="T7" fmla="*/ 1555 h 2590"/>
                <a:gd name="T8" fmla="*/ 1095 w 3579"/>
                <a:gd name="T9" fmla="*/ 1761 h 2590"/>
                <a:gd name="T10" fmla="*/ 1048 w 3579"/>
                <a:gd name="T11" fmla="*/ 2478 h 2590"/>
                <a:gd name="T12" fmla="*/ 1525 w 3579"/>
                <a:gd name="T13" fmla="*/ 1938 h 2590"/>
                <a:gd name="T14" fmla="*/ 2481 w 3579"/>
                <a:gd name="T15" fmla="*/ 2589 h 2590"/>
                <a:gd name="T16" fmla="*/ 3578 w 3579"/>
                <a:gd name="T17" fmla="*/ 1489 h 2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9" h="2590">
                  <a:moveTo>
                    <a:pt x="3578" y="1489"/>
                  </a:moveTo>
                  <a:lnTo>
                    <a:pt x="3578" y="1489"/>
                  </a:lnTo>
                  <a:cubicBezTo>
                    <a:pt x="2640" y="599"/>
                    <a:pt x="1382" y="41"/>
                    <a:pt x="0" y="0"/>
                  </a:cubicBezTo>
                  <a:cubicBezTo>
                    <a:pt x="0" y="1555"/>
                    <a:pt x="0" y="1555"/>
                    <a:pt x="0" y="1555"/>
                  </a:cubicBezTo>
                  <a:cubicBezTo>
                    <a:pt x="382" y="1570"/>
                    <a:pt x="749" y="1640"/>
                    <a:pt x="1095" y="1761"/>
                  </a:cubicBezTo>
                  <a:cubicBezTo>
                    <a:pt x="1048" y="2478"/>
                    <a:pt x="1048" y="2478"/>
                    <a:pt x="1048" y="2478"/>
                  </a:cubicBezTo>
                  <a:cubicBezTo>
                    <a:pt x="1525" y="1938"/>
                    <a:pt x="1525" y="1938"/>
                    <a:pt x="1525" y="1938"/>
                  </a:cubicBezTo>
                  <a:cubicBezTo>
                    <a:pt x="1875" y="2107"/>
                    <a:pt x="2198" y="2328"/>
                    <a:pt x="2481" y="2589"/>
                  </a:cubicBezTo>
                  <a:lnTo>
                    <a:pt x="3578" y="1489"/>
                  </a:lnTo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070490" y="4794799"/>
              <a:ext cx="1000787" cy="219291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chemeClr val="tx2"/>
                  </a:solidFill>
                  <a:ea typeface="Lato" charset="0"/>
                  <a:cs typeface="Lato" charset="0"/>
                </a:rPr>
                <a:t>Experimenting</a:t>
              </a:r>
              <a:endParaRPr lang="en-US" sz="12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470896" y="2286070"/>
              <a:ext cx="603242" cy="219291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chemeClr val="tx2"/>
                  </a:solidFill>
                  <a:ea typeface="Lato" charset="0"/>
                  <a:cs typeface="Lato" charset="0"/>
                </a:rPr>
                <a:t>Ideation</a:t>
              </a:r>
              <a:endParaRPr lang="en-US" sz="12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045408" y="3107340"/>
              <a:ext cx="1046505" cy="219291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chemeClr val="tx2"/>
                  </a:solidFill>
                  <a:ea typeface="Lato" charset="0"/>
                  <a:cs typeface="Lato" charset="0"/>
                </a:rPr>
                <a:t>Concept design</a:t>
              </a:r>
              <a:endParaRPr lang="en-US" sz="12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93" name="Oval 154"/>
            <p:cNvSpPr>
              <a:spLocks noChangeAspect="1"/>
            </p:cNvSpPr>
            <p:nvPr/>
          </p:nvSpPr>
          <p:spPr>
            <a:xfrm>
              <a:off x="8156720" y="4710840"/>
              <a:ext cx="385261" cy="385260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bg-BG" sz="2700">
                <a:solidFill>
                  <a:schemeClr val="tx1"/>
                </a:solidFill>
              </a:endParaRPr>
            </a:p>
          </p:txBody>
        </p:sp>
        <p:sp>
          <p:nvSpPr>
            <p:cNvPr id="94" name="Oval 155"/>
            <p:cNvSpPr>
              <a:spLocks noChangeAspect="1"/>
            </p:cNvSpPr>
            <p:nvPr/>
          </p:nvSpPr>
          <p:spPr>
            <a:xfrm>
              <a:off x="8156720" y="2197096"/>
              <a:ext cx="385261" cy="3852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bg-BG" sz="2700">
                <a:solidFill>
                  <a:schemeClr val="tx1"/>
                </a:solidFill>
              </a:endParaRPr>
            </a:p>
          </p:txBody>
        </p:sp>
        <p:sp>
          <p:nvSpPr>
            <p:cNvPr id="95" name="Oval 157"/>
            <p:cNvSpPr>
              <a:spLocks noChangeAspect="1"/>
            </p:cNvSpPr>
            <p:nvPr/>
          </p:nvSpPr>
          <p:spPr>
            <a:xfrm>
              <a:off x="8156720" y="3033177"/>
              <a:ext cx="385261" cy="38526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bg-BG" sz="2700">
                <a:solidFill>
                  <a:schemeClr val="tx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251332" y="3959138"/>
              <a:ext cx="825739" cy="219291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chemeClr val="tx2"/>
                  </a:solidFill>
                  <a:ea typeface="Lato" charset="0"/>
                  <a:cs typeface="Lato" charset="0"/>
                </a:rPr>
                <a:t>Prototyping</a:t>
              </a:r>
              <a:endParaRPr lang="en-US" sz="12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106" name="Oval 162"/>
            <p:cNvSpPr>
              <a:spLocks noChangeAspect="1"/>
            </p:cNvSpPr>
            <p:nvPr/>
          </p:nvSpPr>
          <p:spPr>
            <a:xfrm>
              <a:off x="8156720" y="3875178"/>
              <a:ext cx="385261" cy="385260"/>
            </a:xfrm>
            <a:prstGeom prst="ellipse">
              <a:avLst/>
            </a:prstGeom>
            <a:solidFill>
              <a:srgbClr val="73BC44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bg-BG" sz="2700">
                <a:solidFill>
                  <a:schemeClr val="tx1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143146" y="4794799"/>
              <a:ext cx="898708" cy="219291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r>
                <a:rPr lang="en-US" sz="1200" b="1" dirty="0" smtClean="0">
                  <a:solidFill>
                    <a:schemeClr val="tx2"/>
                  </a:solidFill>
                  <a:ea typeface="Lato" charset="0"/>
                  <a:cs typeface="Lato" charset="0"/>
                </a:rPr>
                <a:t>Detail design</a:t>
              </a:r>
              <a:endParaRPr lang="en-US" sz="12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164909" y="2286070"/>
              <a:ext cx="715068" cy="219291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r>
                <a:rPr lang="en-US" sz="1200" b="1" dirty="0" smtClean="0">
                  <a:solidFill>
                    <a:schemeClr val="tx2"/>
                  </a:solidFill>
                  <a:ea typeface="Lato" charset="0"/>
                  <a:cs typeface="Lato" charset="0"/>
                </a:rPr>
                <a:t>Reflection</a:t>
              </a:r>
              <a:endParaRPr lang="en-US" sz="12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164909" y="3107340"/>
              <a:ext cx="524503" cy="219291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r>
                <a:rPr lang="en-US" sz="1200" b="1" dirty="0" smtClean="0">
                  <a:solidFill>
                    <a:schemeClr val="tx2"/>
                  </a:solidFill>
                  <a:ea typeface="Lato" charset="0"/>
                  <a:cs typeface="Lato" charset="0"/>
                </a:rPr>
                <a:t>Launch</a:t>
              </a:r>
              <a:endParaRPr lang="en-US" sz="12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140" name="Oval 167"/>
            <p:cNvSpPr>
              <a:spLocks noChangeAspect="1"/>
            </p:cNvSpPr>
            <p:nvPr/>
          </p:nvSpPr>
          <p:spPr>
            <a:xfrm>
              <a:off x="695486" y="4710840"/>
              <a:ext cx="385261" cy="3852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bg-BG" sz="2700">
                <a:solidFill>
                  <a:schemeClr val="tx1"/>
                </a:solidFill>
              </a:endParaRPr>
            </a:p>
          </p:txBody>
        </p:sp>
        <p:sp>
          <p:nvSpPr>
            <p:cNvPr id="141" name="Oval 168"/>
            <p:cNvSpPr>
              <a:spLocks noChangeAspect="1"/>
            </p:cNvSpPr>
            <p:nvPr/>
          </p:nvSpPr>
          <p:spPr>
            <a:xfrm>
              <a:off x="695486" y="2197096"/>
              <a:ext cx="385261" cy="385260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bg-BG" sz="2700">
                <a:solidFill>
                  <a:schemeClr val="tx1"/>
                </a:solidFill>
              </a:endParaRPr>
            </a:p>
          </p:txBody>
        </p:sp>
        <p:sp>
          <p:nvSpPr>
            <p:cNvPr id="142" name="Oval 170"/>
            <p:cNvSpPr>
              <a:spLocks noChangeAspect="1"/>
            </p:cNvSpPr>
            <p:nvPr/>
          </p:nvSpPr>
          <p:spPr>
            <a:xfrm>
              <a:off x="695486" y="3033177"/>
              <a:ext cx="385261" cy="385260"/>
            </a:xfrm>
            <a:prstGeom prst="ellipse">
              <a:avLst/>
            </a:prstGeom>
            <a:solidFill>
              <a:srgbClr val="73BC44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bg-BG" sz="2700">
                <a:solidFill>
                  <a:schemeClr val="tx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143146" y="3959138"/>
              <a:ext cx="559769" cy="219291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r>
                <a:rPr lang="en-US" sz="1200" b="1" dirty="0" smtClean="0">
                  <a:solidFill>
                    <a:schemeClr val="tx2"/>
                  </a:solidFill>
                  <a:ea typeface="Lato" charset="0"/>
                  <a:cs typeface="Lato" charset="0"/>
                </a:rPr>
                <a:t>Piloting</a:t>
              </a:r>
              <a:endParaRPr lang="en-US" sz="12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144" name="Oval 174"/>
            <p:cNvSpPr>
              <a:spLocks noChangeAspect="1"/>
            </p:cNvSpPr>
            <p:nvPr/>
          </p:nvSpPr>
          <p:spPr>
            <a:xfrm>
              <a:off x="695486" y="3875178"/>
              <a:ext cx="385261" cy="38526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bg-BG" sz="2700">
                <a:solidFill>
                  <a:schemeClr val="tx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604448" y="2232525"/>
              <a:ext cx="303288" cy="311624"/>
            </a:xfrm>
            <a:prstGeom prst="rect">
              <a:avLst/>
            </a:prstGeom>
            <a:noFill/>
          </p:spPr>
          <p:txBody>
            <a:bodyPr wrap="none" lIns="34290" tIns="17145" rIns="34290" bIns="17145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ea typeface="Lato Bold" charset="0"/>
                  <a:cs typeface="Lato Bold" charset="0"/>
                </a:rPr>
                <a:t>01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8604448" y="3069995"/>
              <a:ext cx="303288" cy="311624"/>
            </a:xfrm>
            <a:prstGeom prst="rect">
              <a:avLst/>
            </a:prstGeom>
            <a:noFill/>
          </p:spPr>
          <p:txBody>
            <a:bodyPr wrap="none" lIns="34290" tIns="17145" rIns="34290" bIns="1714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  <a:ea typeface="Lato Bold" charset="0"/>
                  <a:cs typeface="Lato Bold" charset="0"/>
                </a:rPr>
                <a:t>02</a:t>
              </a:r>
              <a:endParaRPr lang="en-US" b="1" dirty="0">
                <a:solidFill>
                  <a:schemeClr val="accent1"/>
                </a:solidFill>
                <a:ea typeface="Lato Bold" charset="0"/>
                <a:cs typeface="Lato Bold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604448" y="3917740"/>
              <a:ext cx="303288" cy="311624"/>
            </a:xfrm>
            <a:prstGeom prst="rect">
              <a:avLst/>
            </a:prstGeom>
            <a:noFill/>
          </p:spPr>
          <p:txBody>
            <a:bodyPr wrap="none" lIns="34290" tIns="17145" rIns="34290" bIns="1714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  <a:ea typeface="Lato Bold" charset="0"/>
                  <a:cs typeface="Lato Bold" charset="0"/>
                </a:rPr>
                <a:t>03</a:t>
              </a:r>
              <a:endParaRPr lang="en-US" b="1" dirty="0">
                <a:solidFill>
                  <a:schemeClr val="accent1"/>
                </a:solidFill>
                <a:ea typeface="Lato Bold" charset="0"/>
                <a:cs typeface="Lato Bold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8604448" y="4732337"/>
              <a:ext cx="303288" cy="311624"/>
            </a:xfrm>
            <a:prstGeom prst="rect">
              <a:avLst/>
            </a:prstGeom>
            <a:noFill/>
          </p:spPr>
          <p:txBody>
            <a:bodyPr wrap="none" lIns="34290" tIns="17145" rIns="34290" bIns="1714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  <a:ea typeface="Lato Bold" charset="0"/>
                  <a:cs typeface="Lato Bold" charset="0"/>
                </a:rPr>
                <a:t>04</a:t>
              </a:r>
              <a:endParaRPr lang="en-US" b="1" dirty="0">
                <a:solidFill>
                  <a:schemeClr val="accent1"/>
                </a:solidFill>
                <a:ea typeface="Lato Bold" charset="0"/>
                <a:cs typeface="Lato Bold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2198" y="2232525"/>
              <a:ext cx="303288" cy="311624"/>
            </a:xfrm>
            <a:prstGeom prst="rect">
              <a:avLst/>
            </a:prstGeom>
            <a:noFill/>
          </p:spPr>
          <p:txBody>
            <a:bodyPr wrap="none" lIns="34290" tIns="17145" rIns="34290" bIns="1714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  <a:ea typeface="Lato Bold" charset="0"/>
                  <a:cs typeface="Lato Bold" charset="0"/>
                </a:rPr>
                <a:t>08</a:t>
              </a:r>
              <a:endParaRPr lang="en-US" b="1" dirty="0">
                <a:solidFill>
                  <a:schemeClr val="accent1"/>
                </a:solidFill>
                <a:ea typeface="Lato Bold" charset="0"/>
                <a:cs typeface="Lato Bold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92198" y="3069995"/>
              <a:ext cx="303288" cy="311624"/>
            </a:xfrm>
            <a:prstGeom prst="rect">
              <a:avLst/>
            </a:prstGeom>
            <a:noFill/>
          </p:spPr>
          <p:txBody>
            <a:bodyPr wrap="none" lIns="34290" tIns="17145" rIns="34290" bIns="1714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  <a:ea typeface="Lato Bold" charset="0"/>
                  <a:cs typeface="Lato Bold" charset="0"/>
                </a:rPr>
                <a:t>07</a:t>
              </a:r>
              <a:endParaRPr lang="en-US" b="1" dirty="0">
                <a:solidFill>
                  <a:schemeClr val="accent1"/>
                </a:solidFill>
                <a:ea typeface="Lato Bold" charset="0"/>
                <a:cs typeface="Lato Bold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92198" y="3917740"/>
              <a:ext cx="303288" cy="311624"/>
            </a:xfrm>
            <a:prstGeom prst="rect">
              <a:avLst/>
            </a:prstGeom>
            <a:noFill/>
          </p:spPr>
          <p:txBody>
            <a:bodyPr wrap="none" lIns="34290" tIns="17145" rIns="34290" bIns="1714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  <a:ea typeface="Lato Bold" charset="0"/>
                  <a:cs typeface="Lato Bold" charset="0"/>
                </a:rPr>
                <a:t>06</a:t>
              </a:r>
              <a:endParaRPr lang="en-US" b="1" dirty="0">
                <a:solidFill>
                  <a:schemeClr val="accent1"/>
                </a:solidFill>
                <a:ea typeface="Lato Bold" charset="0"/>
                <a:cs typeface="Lato Bold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92198" y="4732337"/>
              <a:ext cx="303288" cy="311624"/>
            </a:xfrm>
            <a:prstGeom prst="rect">
              <a:avLst/>
            </a:prstGeom>
            <a:noFill/>
          </p:spPr>
          <p:txBody>
            <a:bodyPr wrap="none" lIns="34290" tIns="17145" rIns="34290" bIns="1714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  <a:ea typeface="Lato Bold" charset="0"/>
                  <a:cs typeface="Lato Bold" charset="0"/>
                </a:rPr>
                <a:t>05</a:t>
              </a:r>
              <a:endParaRPr lang="en-US" b="1" dirty="0">
                <a:solidFill>
                  <a:schemeClr val="accent1"/>
                </a:solidFill>
                <a:ea typeface="Lato Bold" charset="0"/>
                <a:cs typeface="Lato Bold" charset="0"/>
              </a:endParaRPr>
            </a:p>
          </p:txBody>
        </p:sp>
        <p:sp>
          <p:nvSpPr>
            <p:cNvPr id="153" name="椭圆 152"/>
            <p:cNvSpPr/>
            <p:nvPr/>
          </p:nvSpPr>
          <p:spPr>
            <a:xfrm>
              <a:off x="3887969" y="2997408"/>
              <a:ext cx="1496898" cy="1496898"/>
            </a:xfrm>
            <a:prstGeom prst="ellipse">
              <a:avLst/>
            </a:prstGeom>
            <a:solidFill>
              <a:srgbClr val="C3B996">
                <a:alpha val="6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2282" tIns="41141" rIns="82282" bIns="41141" rtlCol="0" anchor="ctr"/>
            <a:lstStyle/>
            <a:p>
              <a:pPr algn="ctr" defTabSz="914080"/>
              <a:endParaRPr lang="zh-CN" altLang="en-US"/>
            </a:p>
          </p:txBody>
        </p:sp>
        <p:sp>
          <p:nvSpPr>
            <p:cNvPr id="154" name="矩形 153"/>
            <p:cNvSpPr/>
            <p:nvPr/>
          </p:nvSpPr>
          <p:spPr>
            <a:xfrm>
              <a:off x="4069746" y="3429359"/>
              <a:ext cx="116142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/>
                <a:t>Business model </a:t>
              </a:r>
              <a:endParaRPr lang="zh-CN" altLang="en-US" dirty="0"/>
            </a:p>
          </p:txBody>
        </p:sp>
        <p:grpSp>
          <p:nvGrpSpPr>
            <p:cNvPr id="155" name="Group 284"/>
            <p:cNvGrpSpPr/>
            <p:nvPr/>
          </p:nvGrpSpPr>
          <p:grpSpPr>
            <a:xfrm>
              <a:off x="5030160" y="2434718"/>
              <a:ext cx="292100" cy="295275"/>
              <a:chOff x="4427538" y="1254125"/>
              <a:chExt cx="292100" cy="295275"/>
            </a:xfrm>
            <a:solidFill>
              <a:srgbClr val="FFFFFF"/>
            </a:solidFill>
          </p:grpSpPr>
          <p:sp>
            <p:nvSpPr>
              <p:cNvPr id="178" name="Freeform 211"/>
              <p:cNvSpPr>
                <a:spLocks/>
              </p:cNvSpPr>
              <p:nvPr/>
            </p:nvSpPr>
            <p:spPr bwMode="auto">
              <a:xfrm>
                <a:off x="4471988" y="1287463"/>
                <a:ext cx="33338" cy="33338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7" y="2"/>
                  </a:cxn>
                  <a:cxn ang="0">
                    <a:pos x="2" y="2"/>
                  </a:cxn>
                  <a:cxn ang="0">
                    <a:pos x="2" y="7"/>
                  </a:cxn>
                  <a:cxn ang="0">
                    <a:pos x="7" y="12"/>
                  </a:cxn>
                  <a:cxn ang="0">
                    <a:pos x="12" y="12"/>
                  </a:cxn>
                  <a:cxn ang="0">
                    <a:pos x="12" y="7"/>
                  </a:cxn>
                </a:cxnLst>
                <a:rect l="0" t="0" r="r" b="b"/>
                <a:pathLst>
                  <a:path w="13" h="13">
                    <a:moveTo>
                      <a:pt x="12" y="7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0" y="3"/>
                      <a:pt x="0" y="6"/>
                      <a:pt x="2" y="7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3"/>
                      <a:pt x="10" y="13"/>
                      <a:pt x="12" y="12"/>
                    </a:cubicBezTo>
                    <a:cubicBezTo>
                      <a:pt x="13" y="11"/>
                      <a:pt x="13" y="8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79" name="Freeform 212"/>
              <p:cNvSpPr>
                <a:spLocks/>
              </p:cNvSpPr>
              <p:nvPr/>
            </p:nvSpPr>
            <p:spPr bwMode="auto">
              <a:xfrm>
                <a:off x="4427538" y="1382713"/>
                <a:ext cx="34925" cy="19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4"/>
                  </a:cxn>
                  <a:cxn ang="0">
                    <a:pos x="11" y="0"/>
                  </a:cxn>
                </a:cxnLst>
                <a:rect l="0" t="0" r="r" b="b"/>
                <a:pathLst>
                  <a:path w="14" h="7">
                    <a:moveTo>
                      <a:pt x="1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7"/>
                      <a:pt x="14" y="6"/>
                      <a:pt x="14" y="4"/>
                    </a:cubicBezTo>
                    <a:cubicBezTo>
                      <a:pt x="14" y="2"/>
                      <a:pt x="13" y="0"/>
                      <a:pt x="1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80" name="Freeform 213"/>
              <p:cNvSpPr>
                <a:spLocks/>
              </p:cNvSpPr>
              <p:nvPr/>
            </p:nvSpPr>
            <p:spPr bwMode="auto">
              <a:xfrm>
                <a:off x="4684713" y="1401763"/>
                <a:ext cx="34925" cy="190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8"/>
                  </a:cxn>
                  <a:cxn ang="0">
                    <a:pos x="10" y="8"/>
                  </a:cxn>
                  <a:cxn ang="0">
                    <a:pos x="14" y="4"/>
                  </a:cxn>
                  <a:cxn ang="0">
                    <a:pos x="10" y="0"/>
                  </a:cxn>
                </a:cxnLst>
                <a:rect l="0" t="0" r="r" b="b"/>
                <a:pathLst>
                  <a:path w="14" h="8">
                    <a:moveTo>
                      <a:pt x="1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8"/>
                      <a:pt x="3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2" y="8"/>
                      <a:pt x="14" y="6"/>
                      <a:pt x="14" y="4"/>
                    </a:cubicBezTo>
                    <a:cubicBezTo>
                      <a:pt x="14" y="2"/>
                      <a:pt x="12" y="0"/>
                      <a:pt x="1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81" name="Freeform 214"/>
              <p:cNvSpPr>
                <a:spLocks/>
              </p:cNvSpPr>
              <p:nvPr/>
            </p:nvSpPr>
            <p:spPr bwMode="auto">
              <a:xfrm>
                <a:off x="4654551" y="1303338"/>
                <a:ext cx="31750" cy="31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6" y="1"/>
                  </a:cxn>
                  <a:cxn ang="0">
                    <a:pos x="1" y="6"/>
                  </a:cxn>
                  <a:cxn ang="0">
                    <a:pos x="1" y="11"/>
                  </a:cxn>
                  <a:cxn ang="0">
                    <a:pos x="6" y="11"/>
                  </a:cxn>
                  <a:cxn ang="0">
                    <a:pos x="12" y="6"/>
                  </a:cxn>
                  <a:cxn ang="0">
                    <a:pos x="12" y="1"/>
                  </a:cxn>
                </a:cxnLst>
                <a:rect l="0" t="0" r="r" b="b"/>
                <a:pathLst>
                  <a:path w="13" h="13">
                    <a:moveTo>
                      <a:pt x="12" y="1"/>
                    </a:moveTo>
                    <a:cubicBezTo>
                      <a:pt x="10" y="0"/>
                      <a:pt x="8" y="0"/>
                      <a:pt x="6" y="1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7"/>
                      <a:pt x="0" y="10"/>
                      <a:pt x="1" y="11"/>
                    </a:cubicBezTo>
                    <a:cubicBezTo>
                      <a:pt x="3" y="13"/>
                      <a:pt x="5" y="13"/>
                      <a:pt x="6" y="11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5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82" name="Freeform 215"/>
              <p:cNvSpPr>
                <a:spLocks/>
              </p:cNvSpPr>
              <p:nvPr/>
            </p:nvSpPr>
            <p:spPr bwMode="auto">
              <a:xfrm>
                <a:off x="4573588" y="1254125"/>
                <a:ext cx="17463" cy="3810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6" y="14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5" y="15"/>
                      <a:pt x="6" y="14"/>
                      <a:pt x="6" y="14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2" y="15"/>
                      <a:pt x="4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83" name="Freeform 216"/>
              <p:cNvSpPr>
                <a:spLocks noEditPoints="1"/>
              </p:cNvSpPr>
              <p:nvPr/>
            </p:nvSpPr>
            <p:spPr bwMode="auto">
              <a:xfrm>
                <a:off x="4500563" y="1327150"/>
                <a:ext cx="146050" cy="16668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29"/>
                  </a:cxn>
                  <a:cxn ang="0">
                    <a:pos x="14" y="54"/>
                  </a:cxn>
                  <a:cxn ang="0">
                    <a:pos x="14" y="66"/>
                  </a:cxn>
                  <a:cxn ang="0">
                    <a:pos x="44" y="66"/>
                  </a:cxn>
                  <a:cxn ang="0">
                    <a:pos x="44" y="54"/>
                  </a:cxn>
                  <a:cxn ang="0">
                    <a:pos x="58" y="29"/>
                  </a:cxn>
                  <a:cxn ang="0">
                    <a:pos x="29" y="0"/>
                  </a:cxn>
                  <a:cxn ang="0">
                    <a:pos x="40" y="48"/>
                  </a:cxn>
                  <a:cxn ang="0">
                    <a:pos x="36" y="50"/>
                  </a:cxn>
                  <a:cxn ang="0">
                    <a:pos x="36" y="54"/>
                  </a:cxn>
                  <a:cxn ang="0">
                    <a:pos x="36" y="58"/>
                  </a:cxn>
                  <a:cxn ang="0">
                    <a:pos x="22" y="58"/>
                  </a:cxn>
                  <a:cxn ang="0">
                    <a:pos x="22" y="54"/>
                  </a:cxn>
                  <a:cxn ang="0">
                    <a:pos x="22" y="50"/>
                  </a:cxn>
                  <a:cxn ang="0">
                    <a:pos x="18" y="48"/>
                  </a:cxn>
                  <a:cxn ang="0">
                    <a:pos x="7" y="29"/>
                  </a:cxn>
                  <a:cxn ang="0">
                    <a:pos x="29" y="8"/>
                  </a:cxn>
                  <a:cxn ang="0">
                    <a:pos x="51" y="29"/>
                  </a:cxn>
                  <a:cxn ang="0">
                    <a:pos x="40" y="48"/>
                  </a:cxn>
                </a:cxnLst>
                <a:rect l="0" t="0" r="r" b="b"/>
                <a:pathLst>
                  <a:path w="58" h="66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40"/>
                      <a:pt x="6" y="49"/>
                      <a:pt x="14" y="54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54"/>
                      <a:pt x="44" y="54"/>
                      <a:pt x="44" y="54"/>
                    </a:cubicBezTo>
                    <a:cubicBezTo>
                      <a:pt x="52" y="49"/>
                      <a:pt x="58" y="40"/>
                      <a:pt x="58" y="29"/>
                    </a:cubicBezTo>
                    <a:cubicBezTo>
                      <a:pt x="58" y="13"/>
                      <a:pt x="45" y="0"/>
                      <a:pt x="29" y="0"/>
                    </a:cubicBezTo>
                    <a:close/>
                    <a:moveTo>
                      <a:pt x="40" y="48"/>
                    </a:moveTo>
                    <a:cubicBezTo>
                      <a:pt x="36" y="50"/>
                      <a:pt x="36" y="50"/>
                      <a:pt x="36" y="50"/>
                    </a:cubicBezTo>
                    <a:cubicBezTo>
                      <a:pt x="36" y="54"/>
                      <a:pt x="36" y="54"/>
                      <a:pt x="36" y="54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1" y="44"/>
                      <a:pt x="7" y="37"/>
                      <a:pt x="7" y="29"/>
                    </a:cubicBezTo>
                    <a:cubicBezTo>
                      <a:pt x="7" y="17"/>
                      <a:pt x="17" y="8"/>
                      <a:pt x="29" y="8"/>
                    </a:cubicBezTo>
                    <a:cubicBezTo>
                      <a:pt x="41" y="8"/>
                      <a:pt x="51" y="17"/>
                      <a:pt x="51" y="29"/>
                    </a:cubicBezTo>
                    <a:cubicBezTo>
                      <a:pt x="51" y="37"/>
                      <a:pt x="47" y="44"/>
                      <a:pt x="40" y="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84" name="Freeform 217"/>
              <p:cNvSpPr>
                <a:spLocks/>
              </p:cNvSpPr>
              <p:nvPr/>
            </p:nvSpPr>
            <p:spPr bwMode="auto">
              <a:xfrm>
                <a:off x="4535488" y="1511300"/>
                <a:ext cx="76200" cy="381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15" y="15"/>
                  </a:cxn>
                  <a:cxn ang="0">
                    <a:pos x="22" y="8"/>
                  </a:cxn>
                  <a:cxn ang="0">
                    <a:pos x="22" y="7"/>
                  </a:cxn>
                  <a:cxn ang="0">
                    <a:pos x="30" y="7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30" h="15">
                    <a:moveTo>
                      <a:pt x="0" y="7"/>
                    </a:moveTo>
                    <a:cubicBezTo>
                      <a:pt x="8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12"/>
                      <a:pt x="11" y="15"/>
                      <a:pt x="15" y="15"/>
                    </a:cubicBezTo>
                    <a:cubicBezTo>
                      <a:pt x="19" y="15"/>
                      <a:pt x="22" y="12"/>
                      <a:pt x="22" y="8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  <p:grpSp>
          <p:nvGrpSpPr>
            <p:cNvPr id="156" name="Group 284"/>
            <p:cNvGrpSpPr/>
            <p:nvPr/>
          </p:nvGrpSpPr>
          <p:grpSpPr>
            <a:xfrm>
              <a:off x="8243899" y="2285825"/>
              <a:ext cx="225239" cy="227688"/>
              <a:chOff x="4427538" y="1254125"/>
              <a:chExt cx="292100" cy="295275"/>
            </a:xfrm>
            <a:solidFill>
              <a:srgbClr val="FFFFFF"/>
            </a:solidFill>
          </p:grpSpPr>
          <p:sp>
            <p:nvSpPr>
              <p:cNvPr id="171" name="Freeform 211"/>
              <p:cNvSpPr>
                <a:spLocks/>
              </p:cNvSpPr>
              <p:nvPr/>
            </p:nvSpPr>
            <p:spPr bwMode="auto">
              <a:xfrm>
                <a:off x="4471988" y="1287463"/>
                <a:ext cx="33338" cy="33338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7" y="2"/>
                  </a:cxn>
                  <a:cxn ang="0">
                    <a:pos x="2" y="2"/>
                  </a:cxn>
                  <a:cxn ang="0">
                    <a:pos x="2" y="7"/>
                  </a:cxn>
                  <a:cxn ang="0">
                    <a:pos x="7" y="12"/>
                  </a:cxn>
                  <a:cxn ang="0">
                    <a:pos x="12" y="12"/>
                  </a:cxn>
                  <a:cxn ang="0">
                    <a:pos x="12" y="7"/>
                  </a:cxn>
                </a:cxnLst>
                <a:rect l="0" t="0" r="r" b="b"/>
                <a:pathLst>
                  <a:path w="13" h="13">
                    <a:moveTo>
                      <a:pt x="12" y="7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0" y="3"/>
                      <a:pt x="0" y="6"/>
                      <a:pt x="2" y="7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3"/>
                      <a:pt x="10" y="13"/>
                      <a:pt x="12" y="12"/>
                    </a:cubicBezTo>
                    <a:cubicBezTo>
                      <a:pt x="13" y="11"/>
                      <a:pt x="13" y="8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72" name="Freeform 212"/>
              <p:cNvSpPr>
                <a:spLocks/>
              </p:cNvSpPr>
              <p:nvPr/>
            </p:nvSpPr>
            <p:spPr bwMode="auto">
              <a:xfrm>
                <a:off x="4427538" y="1382713"/>
                <a:ext cx="34925" cy="19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4"/>
                  </a:cxn>
                  <a:cxn ang="0">
                    <a:pos x="11" y="0"/>
                  </a:cxn>
                </a:cxnLst>
                <a:rect l="0" t="0" r="r" b="b"/>
                <a:pathLst>
                  <a:path w="14" h="7">
                    <a:moveTo>
                      <a:pt x="1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7"/>
                      <a:pt x="14" y="6"/>
                      <a:pt x="14" y="4"/>
                    </a:cubicBezTo>
                    <a:cubicBezTo>
                      <a:pt x="14" y="2"/>
                      <a:pt x="13" y="0"/>
                      <a:pt x="1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73" name="Freeform 213"/>
              <p:cNvSpPr>
                <a:spLocks/>
              </p:cNvSpPr>
              <p:nvPr/>
            </p:nvSpPr>
            <p:spPr bwMode="auto">
              <a:xfrm>
                <a:off x="4684713" y="1401763"/>
                <a:ext cx="34925" cy="190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8"/>
                  </a:cxn>
                  <a:cxn ang="0">
                    <a:pos x="10" y="8"/>
                  </a:cxn>
                  <a:cxn ang="0">
                    <a:pos x="14" y="4"/>
                  </a:cxn>
                  <a:cxn ang="0">
                    <a:pos x="10" y="0"/>
                  </a:cxn>
                </a:cxnLst>
                <a:rect l="0" t="0" r="r" b="b"/>
                <a:pathLst>
                  <a:path w="14" h="8">
                    <a:moveTo>
                      <a:pt x="1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8"/>
                      <a:pt x="3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2" y="8"/>
                      <a:pt x="14" y="6"/>
                      <a:pt x="14" y="4"/>
                    </a:cubicBezTo>
                    <a:cubicBezTo>
                      <a:pt x="14" y="2"/>
                      <a:pt x="12" y="0"/>
                      <a:pt x="1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74" name="Freeform 214"/>
              <p:cNvSpPr>
                <a:spLocks/>
              </p:cNvSpPr>
              <p:nvPr/>
            </p:nvSpPr>
            <p:spPr bwMode="auto">
              <a:xfrm>
                <a:off x="4654551" y="1303338"/>
                <a:ext cx="31750" cy="31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6" y="1"/>
                  </a:cxn>
                  <a:cxn ang="0">
                    <a:pos x="1" y="6"/>
                  </a:cxn>
                  <a:cxn ang="0">
                    <a:pos x="1" y="11"/>
                  </a:cxn>
                  <a:cxn ang="0">
                    <a:pos x="6" y="11"/>
                  </a:cxn>
                  <a:cxn ang="0">
                    <a:pos x="12" y="6"/>
                  </a:cxn>
                  <a:cxn ang="0">
                    <a:pos x="12" y="1"/>
                  </a:cxn>
                </a:cxnLst>
                <a:rect l="0" t="0" r="r" b="b"/>
                <a:pathLst>
                  <a:path w="13" h="13">
                    <a:moveTo>
                      <a:pt x="12" y="1"/>
                    </a:moveTo>
                    <a:cubicBezTo>
                      <a:pt x="10" y="0"/>
                      <a:pt x="8" y="0"/>
                      <a:pt x="6" y="1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7"/>
                      <a:pt x="0" y="10"/>
                      <a:pt x="1" y="11"/>
                    </a:cubicBezTo>
                    <a:cubicBezTo>
                      <a:pt x="3" y="13"/>
                      <a:pt x="5" y="13"/>
                      <a:pt x="6" y="11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5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75" name="Freeform 215"/>
              <p:cNvSpPr>
                <a:spLocks/>
              </p:cNvSpPr>
              <p:nvPr/>
            </p:nvSpPr>
            <p:spPr bwMode="auto">
              <a:xfrm>
                <a:off x="4573588" y="1254125"/>
                <a:ext cx="17463" cy="3810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6" y="14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5" y="15"/>
                      <a:pt x="6" y="14"/>
                      <a:pt x="6" y="14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2" y="15"/>
                      <a:pt x="4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76" name="Freeform 216"/>
              <p:cNvSpPr>
                <a:spLocks noEditPoints="1"/>
              </p:cNvSpPr>
              <p:nvPr/>
            </p:nvSpPr>
            <p:spPr bwMode="auto">
              <a:xfrm>
                <a:off x="4500563" y="1327150"/>
                <a:ext cx="146050" cy="16668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29"/>
                  </a:cxn>
                  <a:cxn ang="0">
                    <a:pos x="14" y="54"/>
                  </a:cxn>
                  <a:cxn ang="0">
                    <a:pos x="14" y="66"/>
                  </a:cxn>
                  <a:cxn ang="0">
                    <a:pos x="44" y="66"/>
                  </a:cxn>
                  <a:cxn ang="0">
                    <a:pos x="44" y="54"/>
                  </a:cxn>
                  <a:cxn ang="0">
                    <a:pos x="58" y="29"/>
                  </a:cxn>
                  <a:cxn ang="0">
                    <a:pos x="29" y="0"/>
                  </a:cxn>
                  <a:cxn ang="0">
                    <a:pos x="40" y="48"/>
                  </a:cxn>
                  <a:cxn ang="0">
                    <a:pos x="36" y="50"/>
                  </a:cxn>
                  <a:cxn ang="0">
                    <a:pos x="36" y="54"/>
                  </a:cxn>
                  <a:cxn ang="0">
                    <a:pos x="36" y="58"/>
                  </a:cxn>
                  <a:cxn ang="0">
                    <a:pos x="22" y="58"/>
                  </a:cxn>
                  <a:cxn ang="0">
                    <a:pos x="22" y="54"/>
                  </a:cxn>
                  <a:cxn ang="0">
                    <a:pos x="22" y="50"/>
                  </a:cxn>
                  <a:cxn ang="0">
                    <a:pos x="18" y="48"/>
                  </a:cxn>
                  <a:cxn ang="0">
                    <a:pos x="7" y="29"/>
                  </a:cxn>
                  <a:cxn ang="0">
                    <a:pos x="29" y="8"/>
                  </a:cxn>
                  <a:cxn ang="0">
                    <a:pos x="51" y="29"/>
                  </a:cxn>
                  <a:cxn ang="0">
                    <a:pos x="40" y="48"/>
                  </a:cxn>
                </a:cxnLst>
                <a:rect l="0" t="0" r="r" b="b"/>
                <a:pathLst>
                  <a:path w="58" h="66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40"/>
                      <a:pt x="6" y="49"/>
                      <a:pt x="14" y="54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54"/>
                      <a:pt x="44" y="54"/>
                      <a:pt x="44" y="54"/>
                    </a:cubicBezTo>
                    <a:cubicBezTo>
                      <a:pt x="52" y="49"/>
                      <a:pt x="58" y="40"/>
                      <a:pt x="58" y="29"/>
                    </a:cubicBezTo>
                    <a:cubicBezTo>
                      <a:pt x="58" y="13"/>
                      <a:pt x="45" y="0"/>
                      <a:pt x="29" y="0"/>
                    </a:cubicBezTo>
                    <a:close/>
                    <a:moveTo>
                      <a:pt x="40" y="48"/>
                    </a:moveTo>
                    <a:cubicBezTo>
                      <a:pt x="36" y="50"/>
                      <a:pt x="36" y="50"/>
                      <a:pt x="36" y="50"/>
                    </a:cubicBezTo>
                    <a:cubicBezTo>
                      <a:pt x="36" y="54"/>
                      <a:pt x="36" y="54"/>
                      <a:pt x="36" y="54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1" y="44"/>
                      <a:pt x="7" y="37"/>
                      <a:pt x="7" y="29"/>
                    </a:cubicBezTo>
                    <a:cubicBezTo>
                      <a:pt x="7" y="17"/>
                      <a:pt x="17" y="8"/>
                      <a:pt x="29" y="8"/>
                    </a:cubicBezTo>
                    <a:cubicBezTo>
                      <a:pt x="41" y="8"/>
                      <a:pt x="51" y="17"/>
                      <a:pt x="51" y="29"/>
                    </a:cubicBezTo>
                    <a:cubicBezTo>
                      <a:pt x="51" y="37"/>
                      <a:pt x="47" y="44"/>
                      <a:pt x="40" y="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77" name="Freeform 217"/>
              <p:cNvSpPr>
                <a:spLocks/>
              </p:cNvSpPr>
              <p:nvPr/>
            </p:nvSpPr>
            <p:spPr bwMode="auto">
              <a:xfrm>
                <a:off x="4535488" y="1511300"/>
                <a:ext cx="76200" cy="381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15" y="15"/>
                  </a:cxn>
                  <a:cxn ang="0">
                    <a:pos x="22" y="8"/>
                  </a:cxn>
                  <a:cxn ang="0">
                    <a:pos x="22" y="7"/>
                  </a:cxn>
                  <a:cxn ang="0">
                    <a:pos x="30" y="7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30" h="15">
                    <a:moveTo>
                      <a:pt x="0" y="7"/>
                    </a:moveTo>
                    <a:cubicBezTo>
                      <a:pt x="8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12"/>
                      <a:pt x="11" y="15"/>
                      <a:pt x="15" y="15"/>
                    </a:cubicBezTo>
                    <a:cubicBezTo>
                      <a:pt x="19" y="15"/>
                      <a:pt x="22" y="12"/>
                      <a:pt x="22" y="8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  <p:sp>
          <p:nvSpPr>
            <p:cNvPr id="157" name="Freeform 64"/>
            <p:cNvSpPr>
              <a:spLocks noEditPoints="1"/>
            </p:cNvSpPr>
            <p:nvPr/>
          </p:nvSpPr>
          <p:spPr bwMode="auto">
            <a:xfrm>
              <a:off x="5671935" y="3197774"/>
              <a:ext cx="265112" cy="220663"/>
            </a:xfrm>
            <a:custGeom>
              <a:avLst/>
              <a:gdLst>
                <a:gd name="T0" fmla="*/ 2147483646 w 77"/>
                <a:gd name="T1" fmla="*/ 2147483646 h 64"/>
                <a:gd name="T2" fmla="*/ 2147483646 w 77"/>
                <a:gd name="T3" fmla="*/ 2147483646 h 64"/>
                <a:gd name="T4" fmla="*/ 2147483646 w 77"/>
                <a:gd name="T5" fmla="*/ 2147483646 h 64"/>
                <a:gd name="T6" fmla="*/ 2147483646 w 77"/>
                <a:gd name="T7" fmla="*/ 2147483646 h 64"/>
                <a:gd name="T8" fmla="*/ 2147483646 w 77"/>
                <a:gd name="T9" fmla="*/ 2147483646 h 64"/>
                <a:gd name="T10" fmla="*/ 2147483646 w 77"/>
                <a:gd name="T11" fmla="*/ 2147483646 h 64"/>
                <a:gd name="T12" fmla="*/ 2147483646 w 77"/>
                <a:gd name="T13" fmla="*/ 2147483646 h 64"/>
                <a:gd name="T14" fmla="*/ 2147483646 w 77"/>
                <a:gd name="T15" fmla="*/ 2147483646 h 64"/>
                <a:gd name="T16" fmla="*/ 2147483646 w 77"/>
                <a:gd name="T17" fmla="*/ 2147483646 h 64"/>
                <a:gd name="T18" fmla="*/ 2147483646 w 77"/>
                <a:gd name="T19" fmla="*/ 2147483646 h 64"/>
                <a:gd name="T20" fmla="*/ 2147483646 w 77"/>
                <a:gd name="T21" fmla="*/ 2147483646 h 64"/>
                <a:gd name="T22" fmla="*/ 2147483646 w 77"/>
                <a:gd name="T23" fmla="*/ 2147483646 h 64"/>
                <a:gd name="T24" fmla="*/ 0 w 77"/>
                <a:gd name="T25" fmla="*/ 2147483646 h 64"/>
                <a:gd name="T26" fmla="*/ 0 w 77"/>
                <a:gd name="T27" fmla="*/ 2147483646 h 64"/>
                <a:gd name="T28" fmla="*/ 2147483646 w 77"/>
                <a:gd name="T29" fmla="*/ 2147483646 h 64"/>
                <a:gd name="T30" fmla="*/ 2147483646 w 77"/>
                <a:gd name="T31" fmla="*/ 2147483646 h 64"/>
                <a:gd name="T32" fmla="*/ 2147483646 w 77"/>
                <a:gd name="T33" fmla="*/ 2147483646 h 64"/>
                <a:gd name="T34" fmla="*/ 2147483646 w 77"/>
                <a:gd name="T35" fmla="*/ 2147483646 h 64"/>
                <a:gd name="T36" fmla="*/ 2147483646 w 77"/>
                <a:gd name="T37" fmla="*/ 0 h 64"/>
                <a:gd name="T38" fmla="*/ 2147483646 w 77"/>
                <a:gd name="T39" fmla="*/ 0 h 64"/>
                <a:gd name="T40" fmla="*/ 2147483646 w 77"/>
                <a:gd name="T41" fmla="*/ 0 h 64"/>
                <a:gd name="T42" fmla="*/ 2147483646 w 77"/>
                <a:gd name="T43" fmla="*/ 2147483646 h 64"/>
                <a:gd name="T44" fmla="*/ 2147483646 w 77"/>
                <a:gd name="T45" fmla="*/ 2147483646 h 64"/>
                <a:gd name="T46" fmla="*/ 2147483646 w 77"/>
                <a:gd name="T47" fmla="*/ 2147483646 h 64"/>
                <a:gd name="T48" fmla="*/ 2147483646 w 77"/>
                <a:gd name="T49" fmla="*/ 2147483646 h 64"/>
                <a:gd name="T50" fmla="*/ 2147483646 w 77"/>
                <a:gd name="T51" fmla="*/ 2147483646 h 64"/>
                <a:gd name="T52" fmla="*/ 2147483646 w 77"/>
                <a:gd name="T53" fmla="*/ 2147483646 h 64"/>
                <a:gd name="T54" fmla="*/ 2147483646 w 77"/>
                <a:gd name="T55" fmla="*/ 2147483646 h 64"/>
                <a:gd name="T56" fmla="*/ 2147483646 w 77"/>
                <a:gd name="T57" fmla="*/ 2147483646 h 64"/>
                <a:gd name="T58" fmla="*/ 2147483646 w 77"/>
                <a:gd name="T59" fmla="*/ 2147483646 h 64"/>
                <a:gd name="T60" fmla="*/ 2147483646 w 77"/>
                <a:gd name="T61" fmla="*/ 2147483646 h 64"/>
                <a:gd name="T62" fmla="*/ 2147483646 w 77"/>
                <a:gd name="T63" fmla="*/ 2147483646 h 64"/>
                <a:gd name="T64" fmla="*/ 2147483646 w 77"/>
                <a:gd name="T65" fmla="*/ 2147483646 h 64"/>
                <a:gd name="T66" fmla="*/ 2147483646 w 77"/>
                <a:gd name="T67" fmla="*/ 2147483646 h 64"/>
                <a:gd name="T68" fmla="*/ 2147483646 w 77"/>
                <a:gd name="T69" fmla="*/ 2147483646 h 64"/>
                <a:gd name="T70" fmla="*/ 2147483646 w 77"/>
                <a:gd name="T71" fmla="*/ 2147483646 h 64"/>
                <a:gd name="T72" fmla="*/ 2147483646 w 77"/>
                <a:gd name="T73" fmla="*/ 2147483646 h 64"/>
                <a:gd name="T74" fmla="*/ 2147483646 w 77"/>
                <a:gd name="T75" fmla="*/ 2147483646 h 64"/>
                <a:gd name="T76" fmla="*/ 2147483646 w 77"/>
                <a:gd name="T77" fmla="*/ 2147483646 h 64"/>
                <a:gd name="T78" fmla="*/ 2147483646 w 77"/>
                <a:gd name="T79" fmla="*/ 2147483646 h 64"/>
                <a:gd name="T80" fmla="*/ 2147483646 w 77"/>
                <a:gd name="T81" fmla="*/ 2147483646 h 64"/>
                <a:gd name="T82" fmla="*/ 2147483646 w 77"/>
                <a:gd name="T83" fmla="*/ 2147483646 h 64"/>
                <a:gd name="T84" fmla="*/ 2147483646 w 77"/>
                <a:gd name="T85" fmla="*/ 2147483646 h 64"/>
                <a:gd name="T86" fmla="*/ 2147483646 w 77"/>
                <a:gd name="T87" fmla="*/ 2147483646 h 64"/>
                <a:gd name="T88" fmla="*/ 2147483646 w 77"/>
                <a:gd name="T89" fmla="*/ 2147483646 h 64"/>
                <a:gd name="T90" fmla="*/ 2147483646 w 77"/>
                <a:gd name="T91" fmla="*/ 2147483646 h 64"/>
                <a:gd name="T92" fmla="*/ 2147483646 w 77"/>
                <a:gd name="T93" fmla="*/ 2147483646 h 64"/>
                <a:gd name="T94" fmla="*/ 2147483646 w 77"/>
                <a:gd name="T95" fmla="*/ 2147483646 h 64"/>
                <a:gd name="T96" fmla="*/ 2147483646 w 77"/>
                <a:gd name="T97" fmla="*/ 2147483646 h 64"/>
                <a:gd name="T98" fmla="*/ 2147483646 w 77"/>
                <a:gd name="T99" fmla="*/ 2147483646 h 64"/>
                <a:gd name="T100" fmla="*/ 2147483646 w 77"/>
                <a:gd name="T101" fmla="*/ 2147483646 h 64"/>
                <a:gd name="T102" fmla="*/ 2147483646 w 77"/>
                <a:gd name="T103" fmla="*/ 2147483646 h 64"/>
                <a:gd name="T104" fmla="*/ 2147483646 w 77"/>
                <a:gd name="T105" fmla="*/ 2147483646 h 64"/>
                <a:gd name="T106" fmla="*/ 2147483646 w 77"/>
                <a:gd name="T107" fmla="*/ 2147483646 h 64"/>
                <a:gd name="T108" fmla="*/ 2147483646 w 77"/>
                <a:gd name="T109" fmla="*/ 2147483646 h 64"/>
                <a:gd name="T110" fmla="*/ 2147483646 w 77"/>
                <a:gd name="T111" fmla="*/ 2147483646 h 64"/>
                <a:gd name="T112" fmla="*/ 2147483646 w 77"/>
                <a:gd name="T113" fmla="*/ 2147483646 h 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64">
                  <a:moveTo>
                    <a:pt x="77" y="51"/>
                  </a:moveTo>
                  <a:cubicBezTo>
                    <a:pt x="77" y="53"/>
                    <a:pt x="76" y="55"/>
                    <a:pt x="75" y="55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8" y="64"/>
                    <a:pt x="58" y="64"/>
                    <a:pt x="57" y="64"/>
                  </a:cubicBezTo>
                  <a:cubicBezTo>
                    <a:pt x="56" y="64"/>
                    <a:pt x="55" y="64"/>
                    <a:pt x="55" y="63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8" y="55"/>
                    <a:pt x="38" y="55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2" y="64"/>
                    <a:pt x="21" y="64"/>
                    <a:pt x="20" y="64"/>
                  </a:cubicBezTo>
                  <a:cubicBezTo>
                    <a:pt x="20" y="64"/>
                    <a:pt x="19" y="64"/>
                    <a:pt x="18" y="63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3"/>
                    <a:pt x="3" y="3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9" y="8"/>
                    <a:pt x="21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8" y="0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8" y="8"/>
                    <a:pt x="59" y="10"/>
                    <a:pt x="59" y="1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6" y="33"/>
                    <a:pt x="77" y="35"/>
                    <a:pt x="77" y="37"/>
                  </a:cubicBezTo>
                  <a:lnTo>
                    <a:pt x="77" y="51"/>
                  </a:lnTo>
                  <a:close/>
                  <a:moveTo>
                    <a:pt x="35" y="36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20" y="42"/>
                    <a:pt x="20" y="42"/>
                    <a:pt x="20" y="42"/>
                  </a:cubicBezTo>
                  <a:lnTo>
                    <a:pt x="35" y="36"/>
                  </a:lnTo>
                  <a:close/>
                  <a:moveTo>
                    <a:pt x="36" y="51"/>
                  </a:moveTo>
                  <a:cubicBezTo>
                    <a:pt x="36" y="40"/>
                    <a:pt x="36" y="40"/>
                    <a:pt x="36" y="40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58"/>
                    <a:pt x="23" y="58"/>
                    <a:pt x="23" y="58"/>
                  </a:cubicBezTo>
                  <a:lnTo>
                    <a:pt x="36" y="51"/>
                  </a:lnTo>
                  <a:close/>
                  <a:moveTo>
                    <a:pt x="54" y="11"/>
                  </a:moveTo>
                  <a:cubicBezTo>
                    <a:pt x="39" y="5"/>
                    <a:pt x="39" y="5"/>
                    <a:pt x="39" y="5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39" y="18"/>
                    <a:pt x="39" y="18"/>
                    <a:pt x="39" y="18"/>
                  </a:cubicBezTo>
                  <a:lnTo>
                    <a:pt x="54" y="11"/>
                  </a:lnTo>
                  <a:close/>
                  <a:moveTo>
                    <a:pt x="55" y="26"/>
                  </a:moveTo>
                  <a:cubicBezTo>
                    <a:pt x="55" y="16"/>
                    <a:pt x="55" y="16"/>
                    <a:pt x="55" y="16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32"/>
                    <a:pt x="41" y="32"/>
                    <a:pt x="41" y="32"/>
                  </a:cubicBezTo>
                  <a:lnTo>
                    <a:pt x="55" y="26"/>
                  </a:lnTo>
                  <a:close/>
                  <a:moveTo>
                    <a:pt x="71" y="36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57" y="42"/>
                    <a:pt x="57" y="42"/>
                    <a:pt x="57" y="42"/>
                  </a:cubicBezTo>
                  <a:lnTo>
                    <a:pt x="71" y="36"/>
                  </a:lnTo>
                  <a:close/>
                  <a:moveTo>
                    <a:pt x="73" y="5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9" y="58"/>
                    <a:pt x="59" y="58"/>
                    <a:pt x="59" y="58"/>
                  </a:cubicBezTo>
                  <a:lnTo>
                    <a:pt x="73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58" name="Freeform 64"/>
            <p:cNvSpPr>
              <a:spLocks noEditPoints="1"/>
            </p:cNvSpPr>
            <p:nvPr/>
          </p:nvSpPr>
          <p:spPr bwMode="auto">
            <a:xfrm>
              <a:off x="8230077" y="3110688"/>
              <a:ext cx="265112" cy="220663"/>
            </a:xfrm>
            <a:custGeom>
              <a:avLst/>
              <a:gdLst>
                <a:gd name="T0" fmla="*/ 2147483646 w 77"/>
                <a:gd name="T1" fmla="*/ 2147483646 h 64"/>
                <a:gd name="T2" fmla="*/ 2147483646 w 77"/>
                <a:gd name="T3" fmla="*/ 2147483646 h 64"/>
                <a:gd name="T4" fmla="*/ 2147483646 w 77"/>
                <a:gd name="T5" fmla="*/ 2147483646 h 64"/>
                <a:gd name="T6" fmla="*/ 2147483646 w 77"/>
                <a:gd name="T7" fmla="*/ 2147483646 h 64"/>
                <a:gd name="T8" fmla="*/ 2147483646 w 77"/>
                <a:gd name="T9" fmla="*/ 2147483646 h 64"/>
                <a:gd name="T10" fmla="*/ 2147483646 w 77"/>
                <a:gd name="T11" fmla="*/ 2147483646 h 64"/>
                <a:gd name="T12" fmla="*/ 2147483646 w 77"/>
                <a:gd name="T13" fmla="*/ 2147483646 h 64"/>
                <a:gd name="T14" fmla="*/ 2147483646 w 77"/>
                <a:gd name="T15" fmla="*/ 2147483646 h 64"/>
                <a:gd name="T16" fmla="*/ 2147483646 w 77"/>
                <a:gd name="T17" fmla="*/ 2147483646 h 64"/>
                <a:gd name="T18" fmla="*/ 2147483646 w 77"/>
                <a:gd name="T19" fmla="*/ 2147483646 h 64"/>
                <a:gd name="T20" fmla="*/ 2147483646 w 77"/>
                <a:gd name="T21" fmla="*/ 2147483646 h 64"/>
                <a:gd name="T22" fmla="*/ 2147483646 w 77"/>
                <a:gd name="T23" fmla="*/ 2147483646 h 64"/>
                <a:gd name="T24" fmla="*/ 0 w 77"/>
                <a:gd name="T25" fmla="*/ 2147483646 h 64"/>
                <a:gd name="T26" fmla="*/ 0 w 77"/>
                <a:gd name="T27" fmla="*/ 2147483646 h 64"/>
                <a:gd name="T28" fmla="*/ 2147483646 w 77"/>
                <a:gd name="T29" fmla="*/ 2147483646 h 64"/>
                <a:gd name="T30" fmla="*/ 2147483646 w 77"/>
                <a:gd name="T31" fmla="*/ 2147483646 h 64"/>
                <a:gd name="T32" fmla="*/ 2147483646 w 77"/>
                <a:gd name="T33" fmla="*/ 2147483646 h 64"/>
                <a:gd name="T34" fmla="*/ 2147483646 w 77"/>
                <a:gd name="T35" fmla="*/ 2147483646 h 64"/>
                <a:gd name="T36" fmla="*/ 2147483646 w 77"/>
                <a:gd name="T37" fmla="*/ 0 h 64"/>
                <a:gd name="T38" fmla="*/ 2147483646 w 77"/>
                <a:gd name="T39" fmla="*/ 0 h 64"/>
                <a:gd name="T40" fmla="*/ 2147483646 w 77"/>
                <a:gd name="T41" fmla="*/ 0 h 64"/>
                <a:gd name="T42" fmla="*/ 2147483646 w 77"/>
                <a:gd name="T43" fmla="*/ 2147483646 h 64"/>
                <a:gd name="T44" fmla="*/ 2147483646 w 77"/>
                <a:gd name="T45" fmla="*/ 2147483646 h 64"/>
                <a:gd name="T46" fmla="*/ 2147483646 w 77"/>
                <a:gd name="T47" fmla="*/ 2147483646 h 64"/>
                <a:gd name="T48" fmla="*/ 2147483646 w 77"/>
                <a:gd name="T49" fmla="*/ 2147483646 h 64"/>
                <a:gd name="T50" fmla="*/ 2147483646 w 77"/>
                <a:gd name="T51" fmla="*/ 2147483646 h 64"/>
                <a:gd name="T52" fmla="*/ 2147483646 w 77"/>
                <a:gd name="T53" fmla="*/ 2147483646 h 64"/>
                <a:gd name="T54" fmla="*/ 2147483646 w 77"/>
                <a:gd name="T55" fmla="*/ 2147483646 h 64"/>
                <a:gd name="T56" fmla="*/ 2147483646 w 77"/>
                <a:gd name="T57" fmla="*/ 2147483646 h 64"/>
                <a:gd name="T58" fmla="*/ 2147483646 w 77"/>
                <a:gd name="T59" fmla="*/ 2147483646 h 64"/>
                <a:gd name="T60" fmla="*/ 2147483646 w 77"/>
                <a:gd name="T61" fmla="*/ 2147483646 h 64"/>
                <a:gd name="T62" fmla="*/ 2147483646 w 77"/>
                <a:gd name="T63" fmla="*/ 2147483646 h 64"/>
                <a:gd name="T64" fmla="*/ 2147483646 w 77"/>
                <a:gd name="T65" fmla="*/ 2147483646 h 64"/>
                <a:gd name="T66" fmla="*/ 2147483646 w 77"/>
                <a:gd name="T67" fmla="*/ 2147483646 h 64"/>
                <a:gd name="T68" fmla="*/ 2147483646 w 77"/>
                <a:gd name="T69" fmla="*/ 2147483646 h 64"/>
                <a:gd name="T70" fmla="*/ 2147483646 w 77"/>
                <a:gd name="T71" fmla="*/ 2147483646 h 64"/>
                <a:gd name="T72" fmla="*/ 2147483646 w 77"/>
                <a:gd name="T73" fmla="*/ 2147483646 h 64"/>
                <a:gd name="T74" fmla="*/ 2147483646 w 77"/>
                <a:gd name="T75" fmla="*/ 2147483646 h 64"/>
                <a:gd name="T76" fmla="*/ 2147483646 w 77"/>
                <a:gd name="T77" fmla="*/ 2147483646 h 64"/>
                <a:gd name="T78" fmla="*/ 2147483646 w 77"/>
                <a:gd name="T79" fmla="*/ 2147483646 h 64"/>
                <a:gd name="T80" fmla="*/ 2147483646 w 77"/>
                <a:gd name="T81" fmla="*/ 2147483646 h 64"/>
                <a:gd name="T82" fmla="*/ 2147483646 w 77"/>
                <a:gd name="T83" fmla="*/ 2147483646 h 64"/>
                <a:gd name="T84" fmla="*/ 2147483646 w 77"/>
                <a:gd name="T85" fmla="*/ 2147483646 h 64"/>
                <a:gd name="T86" fmla="*/ 2147483646 w 77"/>
                <a:gd name="T87" fmla="*/ 2147483646 h 64"/>
                <a:gd name="T88" fmla="*/ 2147483646 w 77"/>
                <a:gd name="T89" fmla="*/ 2147483646 h 64"/>
                <a:gd name="T90" fmla="*/ 2147483646 w 77"/>
                <a:gd name="T91" fmla="*/ 2147483646 h 64"/>
                <a:gd name="T92" fmla="*/ 2147483646 w 77"/>
                <a:gd name="T93" fmla="*/ 2147483646 h 64"/>
                <a:gd name="T94" fmla="*/ 2147483646 w 77"/>
                <a:gd name="T95" fmla="*/ 2147483646 h 64"/>
                <a:gd name="T96" fmla="*/ 2147483646 w 77"/>
                <a:gd name="T97" fmla="*/ 2147483646 h 64"/>
                <a:gd name="T98" fmla="*/ 2147483646 w 77"/>
                <a:gd name="T99" fmla="*/ 2147483646 h 64"/>
                <a:gd name="T100" fmla="*/ 2147483646 w 77"/>
                <a:gd name="T101" fmla="*/ 2147483646 h 64"/>
                <a:gd name="T102" fmla="*/ 2147483646 w 77"/>
                <a:gd name="T103" fmla="*/ 2147483646 h 64"/>
                <a:gd name="T104" fmla="*/ 2147483646 w 77"/>
                <a:gd name="T105" fmla="*/ 2147483646 h 64"/>
                <a:gd name="T106" fmla="*/ 2147483646 w 77"/>
                <a:gd name="T107" fmla="*/ 2147483646 h 64"/>
                <a:gd name="T108" fmla="*/ 2147483646 w 77"/>
                <a:gd name="T109" fmla="*/ 2147483646 h 64"/>
                <a:gd name="T110" fmla="*/ 2147483646 w 77"/>
                <a:gd name="T111" fmla="*/ 2147483646 h 64"/>
                <a:gd name="T112" fmla="*/ 2147483646 w 77"/>
                <a:gd name="T113" fmla="*/ 2147483646 h 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64">
                  <a:moveTo>
                    <a:pt x="77" y="51"/>
                  </a:moveTo>
                  <a:cubicBezTo>
                    <a:pt x="77" y="53"/>
                    <a:pt x="76" y="55"/>
                    <a:pt x="75" y="55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8" y="64"/>
                    <a:pt x="58" y="64"/>
                    <a:pt x="57" y="64"/>
                  </a:cubicBezTo>
                  <a:cubicBezTo>
                    <a:pt x="56" y="64"/>
                    <a:pt x="55" y="64"/>
                    <a:pt x="55" y="63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8" y="55"/>
                    <a:pt x="38" y="55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2" y="64"/>
                    <a:pt x="21" y="64"/>
                    <a:pt x="20" y="64"/>
                  </a:cubicBezTo>
                  <a:cubicBezTo>
                    <a:pt x="20" y="64"/>
                    <a:pt x="19" y="64"/>
                    <a:pt x="18" y="63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3"/>
                    <a:pt x="3" y="3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9" y="8"/>
                    <a:pt x="21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8" y="0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8" y="8"/>
                    <a:pt x="59" y="10"/>
                    <a:pt x="59" y="1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6" y="33"/>
                    <a:pt x="77" y="35"/>
                    <a:pt x="77" y="37"/>
                  </a:cubicBezTo>
                  <a:lnTo>
                    <a:pt x="77" y="51"/>
                  </a:lnTo>
                  <a:close/>
                  <a:moveTo>
                    <a:pt x="35" y="36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20" y="42"/>
                    <a:pt x="20" y="42"/>
                    <a:pt x="20" y="42"/>
                  </a:cubicBezTo>
                  <a:lnTo>
                    <a:pt x="35" y="36"/>
                  </a:lnTo>
                  <a:close/>
                  <a:moveTo>
                    <a:pt x="36" y="51"/>
                  </a:moveTo>
                  <a:cubicBezTo>
                    <a:pt x="36" y="40"/>
                    <a:pt x="36" y="40"/>
                    <a:pt x="36" y="40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58"/>
                    <a:pt x="23" y="58"/>
                    <a:pt x="23" y="58"/>
                  </a:cubicBezTo>
                  <a:lnTo>
                    <a:pt x="36" y="51"/>
                  </a:lnTo>
                  <a:close/>
                  <a:moveTo>
                    <a:pt x="54" y="11"/>
                  </a:moveTo>
                  <a:cubicBezTo>
                    <a:pt x="39" y="5"/>
                    <a:pt x="39" y="5"/>
                    <a:pt x="39" y="5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39" y="18"/>
                    <a:pt x="39" y="18"/>
                    <a:pt x="39" y="18"/>
                  </a:cubicBezTo>
                  <a:lnTo>
                    <a:pt x="54" y="11"/>
                  </a:lnTo>
                  <a:close/>
                  <a:moveTo>
                    <a:pt x="55" y="26"/>
                  </a:moveTo>
                  <a:cubicBezTo>
                    <a:pt x="55" y="16"/>
                    <a:pt x="55" y="16"/>
                    <a:pt x="55" y="16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32"/>
                    <a:pt x="41" y="32"/>
                    <a:pt x="41" y="32"/>
                  </a:cubicBezTo>
                  <a:lnTo>
                    <a:pt x="55" y="26"/>
                  </a:lnTo>
                  <a:close/>
                  <a:moveTo>
                    <a:pt x="71" y="36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57" y="42"/>
                    <a:pt x="57" y="42"/>
                    <a:pt x="57" y="42"/>
                  </a:cubicBezTo>
                  <a:lnTo>
                    <a:pt x="71" y="36"/>
                  </a:lnTo>
                  <a:close/>
                  <a:moveTo>
                    <a:pt x="73" y="5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9" y="58"/>
                    <a:pt x="59" y="58"/>
                    <a:pt x="59" y="58"/>
                  </a:cubicBezTo>
                  <a:lnTo>
                    <a:pt x="73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59" name="Freeform 56"/>
            <p:cNvSpPr>
              <a:spLocks noEditPoints="1"/>
            </p:cNvSpPr>
            <p:nvPr/>
          </p:nvSpPr>
          <p:spPr bwMode="auto">
            <a:xfrm>
              <a:off x="5671935" y="4124913"/>
              <a:ext cx="220663" cy="220663"/>
            </a:xfrm>
            <a:custGeom>
              <a:avLst/>
              <a:gdLst>
                <a:gd name="T0" fmla="*/ 2147483646 w 64"/>
                <a:gd name="T1" fmla="*/ 2147483646 h 64"/>
                <a:gd name="T2" fmla="*/ 2147483646 w 64"/>
                <a:gd name="T3" fmla="*/ 2147483646 h 64"/>
                <a:gd name="T4" fmla="*/ 2147483646 w 64"/>
                <a:gd name="T5" fmla="*/ 2147483646 h 64"/>
                <a:gd name="T6" fmla="*/ 2147483646 w 64"/>
                <a:gd name="T7" fmla="*/ 2147483646 h 64"/>
                <a:gd name="T8" fmla="*/ 2147483646 w 64"/>
                <a:gd name="T9" fmla="*/ 2147483646 h 64"/>
                <a:gd name="T10" fmla="*/ 2147483646 w 64"/>
                <a:gd name="T11" fmla="*/ 2147483646 h 64"/>
                <a:gd name="T12" fmla="*/ 0 w 64"/>
                <a:gd name="T13" fmla="*/ 2147483646 h 64"/>
                <a:gd name="T14" fmla="*/ 0 w 64"/>
                <a:gd name="T15" fmla="*/ 2147483646 h 64"/>
                <a:gd name="T16" fmla="*/ 2147483646 w 64"/>
                <a:gd name="T17" fmla="*/ 2147483646 h 64"/>
                <a:gd name="T18" fmla="*/ 2147483646 w 64"/>
                <a:gd name="T19" fmla="*/ 2147483646 h 64"/>
                <a:gd name="T20" fmla="*/ 2147483646 w 64"/>
                <a:gd name="T21" fmla="*/ 0 h 64"/>
                <a:gd name="T22" fmla="*/ 2147483646 w 64"/>
                <a:gd name="T23" fmla="*/ 2147483646 h 64"/>
                <a:gd name="T24" fmla="*/ 2147483646 w 64"/>
                <a:gd name="T25" fmla="*/ 2147483646 h 64"/>
                <a:gd name="T26" fmla="*/ 2147483646 w 64"/>
                <a:gd name="T27" fmla="*/ 2147483646 h 64"/>
                <a:gd name="T28" fmla="*/ 2147483646 w 64"/>
                <a:gd name="T29" fmla="*/ 2147483646 h 64"/>
                <a:gd name="T30" fmla="*/ 2147483646 w 64"/>
                <a:gd name="T31" fmla="*/ 2147483646 h 64"/>
                <a:gd name="T32" fmla="*/ 2147483646 w 64"/>
                <a:gd name="T33" fmla="*/ 2147483646 h 64"/>
                <a:gd name="T34" fmla="*/ 2147483646 w 64"/>
                <a:gd name="T35" fmla="*/ 2147483646 h 64"/>
                <a:gd name="T36" fmla="*/ 2147483646 w 64"/>
                <a:gd name="T37" fmla="*/ 2147483646 h 64"/>
                <a:gd name="T38" fmla="*/ 2147483646 w 64"/>
                <a:gd name="T39" fmla="*/ 2147483646 h 64"/>
                <a:gd name="T40" fmla="*/ 2147483646 w 64"/>
                <a:gd name="T41" fmla="*/ 2147483646 h 64"/>
                <a:gd name="T42" fmla="*/ 2147483646 w 64"/>
                <a:gd name="T43" fmla="*/ 2147483646 h 64"/>
                <a:gd name="T44" fmla="*/ 2147483646 w 64"/>
                <a:gd name="T45" fmla="*/ 2147483646 h 64"/>
                <a:gd name="T46" fmla="*/ 2147483646 w 64"/>
                <a:gd name="T47" fmla="*/ 2147483646 h 64"/>
                <a:gd name="T48" fmla="*/ 2147483646 w 64"/>
                <a:gd name="T49" fmla="*/ 2147483646 h 64"/>
                <a:gd name="T50" fmla="*/ 2147483646 w 64"/>
                <a:gd name="T51" fmla="*/ 2147483646 h 64"/>
                <a:gd name="T52" fmla="*/ 2147483646 w 64"/>
                <a:gd name="T53" fmla="*/ 2147483646 h 64"/>
                <a:gd name="T54" fmla="*/ 2147483646 w 64"/>
                <a:gd name="T55" fmla="*/ 2147483646 h 64"/>
                <a:gd name="T56" fmla="*/ 2147483646 w 64"/>
                <a:gd name="T57" fmla="*/ 2147483646 h 64"/>
                <a:gd name="T58" fmla="*/ 2147483646 w 64"/>
                <a:gd name="T59" fmla="*/ 2147483646 h 64"/>
                <a:gd name="T60" fmla="*/ 2147483646 w 64"/>
                <a:gd name="T61" fmla="*/ 2147483646 h 64"/>
                <a:gd name="T62" fmla="*/ 2147483646 w 64"/>
                <a:gd name="T63" fmla="*/ 2147483646 h 64"/>
                <a:gd name="T64" fmla="*/ 2147483646 w 64"/>
                <a:gd name="T65" fmla="*/ 2147483646 h 64"/>
                <a:gd name="T66" fmla="*/ 2147483646 w 64"/>
                <a:gd name="T67" fmla="*/ 2147483646 h 64"/>
                <a:gd name="T68" fmla="*/ 2147483646 w 64"/>
                <a:gd name="T69" fmla="*/ 2147483646 h 64"/>
                <a:gd name="T70" fmla="*/ 2147483646 w 64"/>
                <a:gd name="T71" fmla="*/ 2147483646 h 64"/>
                <a:gd name="T72" fmla="*/ 2147483646 w 64"/>
                <a:gd name="T73" fmla="*/ 2147483646 h 64"/>
                <a:gd name="T74" fmla="*/ 2147483646 w 64"/>
                <a:gd name="T75" fmla="*/ 2147483646 h 64"/>
                <a:gd name="T76" fmla="*/ 2147483646 w 64"/>
                <a:gd name="T77" fmla="*/ 2147483646 h 64"/>
                <a:gd name="T78" fmla="*/ 2147483646 w 64"/>
                <a:gd name="T79" fmla="*/ 2147483646 h 64"/>
                <a:gd name="T80" fmla="*/ 2147483646 w 64"/>
                <a:gd name="T81" fmla="*/ 2147483646 h 64"/>
                <a:gd name="T82" fmla="*/ 2147483646 w 64"/>
                <a:gd name="T83" fmla="*/ 2147483646 h 64"/>
                <a:gd name="T84" fmla="*/ 2147483646 w 64"/>
                <a:gd name="T85" fmla="*/ 2147483646 h 64"/>
                <a:gd name="T86" fmla="*/ 2147483646 w 64"/>
                <a:gd name="T87" fmla="*/ 2147483646 h 64"/>
                <a:gd name="T88" fmla="*/ 2147483646 w 64"/>
                <a:gd name="T89" fmla="*/ 2147483646 h 64"/>
                <a:gd name="T90" fmla="*/ 2147483646 w 64"/>
                <a:gd name="T91" fmla="*/ 2147483646 h 64"/>
                <a:gd name="T92" fmla="*/ 2147483646 w 64"/>
                <a:gd name="T93" fmla="*/ 2147483646 h 64"/>
                <a:gd name="T94" fmla="*/ 2147483646 w 64"/>
                <a:gd name="T95" fmla="*/ 2147483646 h 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0" name="Freeform 56"/>
            <p:cNvSpPr>
              <a:spLocks noEditPoints="1"/>
            </p:cNvSpPr>
            <p:nvPr/>
          </p:nvSpPr>
          <p:spPr bwMode="auto">
            <a:xfrm>
              <a:off x="8240964" y="3950742"/>
              <a:ext cx="220663" cy="220663"/>
            </a:xfrm>
            <a:custGeom>
              <a:avLst/>
              <a:gdLst>
                <a:gd name="T0" fmla="*/ 2147483646 w 64"/>
                <a:gd name="T1" fmla="*/ 2147483646 h 64"/>
                <a:gd name="T2" fmla="*/ 2147483646 w 64"/>
                <a:gd name="T3" fmla="*/ 2147483646 h 64"/>
                <a:gd name="T4" fmla="*/ 2147483646 w 64"/>
                <a:gd name="T5" fmla="*/ 2147483646 h 64"/>
                <a:gd name="T6" fmla="*/ 2147483646 w 64"/>
                <a:gd name="T7" fmla="*/ 2147483646 h 64"/>
                <a:gd name="T8" fmla="*/ 2147483646 w 64"/>
                <a:gd name="T9" fmla="*/ 2147483646 h 64"/>
                <a:gd name="T10" fmla="*/ 2147483646 w 64"/>
                <a:gd name="T11" fmla="*/ 2147483646 h 64"/>
                <a:gd name="T12" fmla="*/ 0 w 64"/>
                <a:gd name="T13" fmla="*/ 2147483646 h 64"/>
                <a:gd name="T14" fmla="*/ 0 w 64"/>
                <a:gd name="T15" fmla="*/ 2147483646 h 64"/>
                <a:gd name="T16" fmla="*/ 2147483646 w 64"/>
                <a:gd name="T17" fmla="*/ 2147483646 h 64"/>
                <a:gd name="T18" fmla="*/ 2147483646 w 64"/>
                <a:gd name="T19" fmla="*/ 2147483646 h 64"/>
                <a:gd name="T20" fmla="*/ 2147483646 w 64"/>
                <a:gd name="T21" fmla="*/ 0 h 64"/>
                <a:gd name="T22" fmla="*/ 2147483646 w 64"/>
                <a:gd name="T23" fmla="*/ 2147483646 h 64"/>
                <a:gd name="T24" fmla="*/ 2147483646 w 64"/>
                <a:gd name="T25" fmla="*/ 2147483646 h 64"/>
                <a:gd name="T26" fmla="*/ 2147483646 w 64"/>
                <a:gd name="T27" fmla="*/ 2147483646 h 64"/>
                <a:gd name="T28" fmla="*/ 2147483646 w 64"/>
                <a:gd name="T29" fmla="*/ 2147483646 h 64"/>
                <a:gd name="T30" fmla="*/ 2147483646 w 64"/>
                <a:gd name="T31" fmla="*/ 2147483646 h 64"/>
                <a:gd name="T32" fmla="*/ 2147483646 w 64"/>
                <a:gd name="T33" fmla="*/ 2147483646 h 64"/>
                <a:gd name="T34" fmla="*/ 2147483646 w 64"/>
                <a:gd name="T35" fmla="*/ 2147483646 h 64"/>
                <a:gd name="T36" fmla="*/ 2147483646 w 64"/>
                <a:gd name="T37" fmla="*/ 2147483646 h 64"/>
                <a:gd name="T38" fmla="*/ 2147483646 w 64"/>
                <a:gd name="T39" fmla="*/ 2147483646 h 64"/>
                <a:gd name="T40" fmla="*/ 2147483646 w 64"/>
                <a:gd name="T41" fmla="*/ 2147483646 h 64"/>
                <a:gd name="T42" fmla="*/ 2147483646 w 64"/>
                <a:gd name="T43" fmla="*/ 2147483646 h 64"/>
                <a:gd name="T44" fmla="*/ 2147483646 w 64"/>
                <a:gd name="T45" fmla="*/ 2147483646 h 64"/>
                <a:gd name="T46" fmla="*/ 2147483646 w 64"/>
                <a:gd name="T47" fmla="*/ 2147483646 h 64"/>
                <a:gd name="T48" fmla="*/ 2147483646 w 64"/>
                <a:gd name="T49" fmla="*/ 2147483646 h 64"/>
                <a:gd name="T50" fmla="*/ 2147483646 w 64"/>
                <a:gd name="T51" fmla="*/ 2147483646 h 64"/>
                <a:gd name="T52" fmla="*/ 2147483646 w 64"/>
                <a:gd name="T53" fmla="*/ 2147483646 h 64"/>
                <a:gd name="T54" fmla="*/ 2147483646 w 64"/>
                <a:gd name="T55" fmla="*/ 2147483646 h 64"/>
                <a:gd name="T56" fmla="*/ 2147483646 w 64"/>
                <a:gd name="T57" fmla="*/ 2147483646 h 64"/>
                <a:gd name="T58" fmla="*/ 2147483646 w 64"/>
                <a:gd name="T59" fmla="*/ 2147483646 h 64"/>
                <a:gd name="T60" fmla="*/ 2147483646 w 64"/>
                <a:gd name="T61" fmla="*/ 2147483646 h 64"/>
                <a:gd name="T62" fmla="*/ 2147483646 w 64"/>
                <a:gd name="T63" fmla="*/ 2147483646 h 64"/>
                <a:gd name="T64" fmla="*/ 2147483646 w 64"/>
                <a:gd name="T65" fmla="*/ 2147483646 h 64"/>
                <a:gd name="T66" fmla="*/ 2147483646 w 64"/>
                <a:gd name="T67" fmla="*/ 2147483646 h 64"/>
                <a:gd name="T68" fmla="*/ 2147483646 w 64"/>
                <a:gd name="T69" fmla="*/ 2147483646 h 64"/>
                <a:gd name="T70" fmla="*/ 2147483646 w 64"/>
                <a:gd name="T71" fmla="*/ 2147483646 h 64"/>
                <a:gd name="T72" fmla="*/ 2147483646 w 64"/>
                <a:gd name="T73" fmla="*/ 2147483646 h 64"/>
                <a:gd name="T74" fmla="*/ 2147483646 w 64"/>
                <a:gd name="T75" fmla="*/ 2147483646 h 64"/>
                <a:gd name="T76" fmla="*/ 2147483646 w 64"/>
                <a:gd name="T77" fmla="*/ 2147483646 h 64"/>
                <a:gd name="T78" fmla="*/ 2147483646 w 64"/>
                <a:gd name="T79" fmla="*/ 2147483646 h 64"/>
                <a:gd name="T80" fmla="*/ 2147483646 w 64"/>
                <a:gd name="T81" fmla="*/ 2147483646 h 64"/>
                <a:gd name="T82" fmla="*/ 2147483646 w 64"/>
                <a:gd name="T83" fmla="*/ 2147483646 h 64"/>
                <a:gd name="T84" fmla="*/ 2147483646 w 64"/>
                <a:gd name="T85" fmla="*/ 2147483646 h 64"/>
                <a:gd name="T86" fmla="*/ 2147483646 w 64"/>
                <a:gd name="T87" fmla="*/ 2147483646 h 64"/>
                <a:gd name="T88" fmla="*/ 2147483646 w 64"/>
                <a:gd name="T89" fmla="*/ 2147483646 h 64"/>
                <a:gd name="T90" fmla="*/ 2147483646 w 64"/>
                <a:gd name="T91" fmla="*/ 2147483646 h 64"/>
                <a:gd name="T92" fmla="*/ 2147483646 w 64"/>
                <a:gd name="T93" fmla="*/ 2147483646 h 64"/>
                <a:gd name="T94" fmla="*/ 2147483646 w 64"/>
                <a:gd name="T95" fmla="*/ 2147483646 h 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1" name="Freeform 101"/>
            <p:cNvSpPr>
              <a:spLocks noEditPoints="1"/>
            </p:cNvSpPr>
            <p:nvPr/>
          </p:nvSpPr>
          <p:spPr bwMode="auto">
            <a:xfrm>
              <a:off x="4974597" y="4780199"/>
              <a:ext cx="233363" cy="215900"/>
            </a:xfrm>
            <a:custGeom>
              <a:avLst/>
              <a:gdLst>
                <a:gd name="T0" fmla="*/ 2147483646 w 68"/>
                <a:gd name="T1" fmla="*/ 2147483646 h 63"/>
                <a:gd name="T2" fmla="*/ 2147483646 w 68"/>
                <a:gd name="T3" fmla="*/ 2147483646 h 63"/>
                <a:gd name="T4" fmla="*/ 2147483646 w 68"/>
                <a:gd name="T5" fmla="*/ 2147483646 h 63"/>
                <a:gd name="T6" fmla="*/ 2147483646 w 68"/>
                <a:gd name="T7" fmla="*/ 2147483646 h 63"/>
                <a:gd name="T8" fmla="*/ 2147483646 w 68"/>
                <a:gd name="T9" fmla="*/ 2147483646 h 63"/>
                <a:gd name="T10" fmla="*/ 2147483646 w 68"/>
                <a:gd name="T11" fmla="*/ 2147483646 h 63"/>
                <a:gd name="T12" fmla="*/ 2147483646 w 68"/>
                <a:gd name="T13" fmla="*/ 2147483646 h 63"/>
                <a:gd name="T14" fmla="*/ 2147483646 w 68"/>
                <a:gd name="T15" fmla="*/ 2147483646 h 63"/>
                <a:gd name="T16" fmla="*/ 0 w 68"/>
                <a:gd name="T17" fmla="*/ 2147483646 h 63"/>
                <a:gd name="T18" fmla="*/ 2147483646 w 68"/>
                <a:gd name="T19" fmla="*/ 2147483646 h 63"/>
                <a:gd name="T20" fmla="*/ 2147483646 w 68"/>
                <a:gd name="T21" fmla="*/ 2147483646 h 63"/>
                <a:gd name="T22" fmla="*/ 2147483646 w 68"/>
                <a:gd name="T23" fmla="*/ 2147483646 h 63"/>
                <a:gd name="T24" fmla="*/ 2147483646 w 68"/>
                <a:gd name="T25" fmla="*/ 2147483646 h 63"/>
                <a:gd name="T26" fmla="*/ 2147483646 w 68"/>
                <a:gd name="T27" fmla="*/ 2147483646 h 63"/>
                <a:gd name="T28" fmla="*/ 2147483646 w 68"/>
                <a:gd name="T29" fmla="*/ 2147483646 h 63"/>
                <a:gd name="T30" fmla="*/ 2147483646 w 68"/>
                <a:gd name="T31" fmla="*/ 2147483646 h 63"/>
                <a:gd name="T32" fmla="*/ 2147483646 w 68"/>
                <a:gd name="T33" fmla="*/ 2147483646 h 63"/>
                <a:gd name="T34" fmla="*/ 2147483646 w 68"/>
                <a:gd name="T35" fmla="*/ 2147483646 h 63"/>
                <a:gd name="T36" fmla="*/ 2147483646 w 68"/>
                <a:gd name="T37" fmla="*/ 2147483646 h 63"/>
                <a:gd name="T38" fmla="*/ 2147483646 w 68"/>
                <a:gd name="T39" fmla="*/ 2147483646 h 63"/>
                <a:gd name="T40" fmla="*/ 2147483646 w 68"/>
                <a:gd name="T41" fmla="*/ 2147483646 h 63"/>
                <a:gd name="T42" fmla="*/ 2147483646 w 68"/>
                <a:gd name="T43" fmla="*/ 2147483646 h 63"/>
                <a:gd name="T44" fmla="*/ 2147483646 w 68"/>
                <a:gd name="T45" fmla="*/ 2147483646 h 63"/>
                <a:gd name="T46" fmla="*/ 2147483646 w 68"/>
                <a:gd name="T47" fmla="*/ 2147483646 h 63"/>
                <a:gd name="T48" fmla="*/ 2147483646 w 68"/>
                <a:gd name="T49" fmla="*/ 2147483646 h 63"/>
                <a:gd name="T50" fmla="*/ 2147483646 w 68"/>
                <a:gd name="T51" fmla="*/ 2147483646 h 63"/>
                <a:gd name="T52" fmla="*/ 2147483646 w 68"/>
                <a:gd name="T53" fmla="*/ 2147483646 h 63"/>
                <a:gd name="T54" fmla="*/ 2147483646 w 68"/>
                <a:gd name="T55" fmla="*/ 0 h 63"/>
                <a:gd name="T56" fmla="*/ 2147483646 w 68"/>
                <a:gd name="T57" fmla="*/ 2147483646 h 63"/>
                <a:gd name="T58" fmla="*/ 2147483646 w 68"/>
                <a:gd name="T59" fmla="*/ 2147483646 h 63"/>
                <a:gd name="T60" fmla="*/ 2147483646 w 68"/>
                <a:gd name="T61" fmla="*/ 2147483646 h 63"/>
                <a:gd name="T62" fmla="*/ 2147483646 w 68"/>
                <a:gd name="T63" fmla="*/ 2147483646 h 63"/>
                <a:gd name="T64" fmla="*/ 2147483646 w 68"/>
                <a:gd name="T65" fmla="*/ 2147483646 h 63"/>
                <a:gd name="T66" fmla="*/ 2147483646 w 68"/>
                <a:gd name="T67" fmla="*/ 2147483646 h 63"/>
                <a:gd name="T68" fmla="*/ 2147483646 w 68"/>
                <a:gd name="T69" fmla="*/ 2147483646 h 63"/>
                <a:gd name="T70" fmla="*/ 2147483646 w 68"/>
                <a:gd name="T71" fmla="*/ 2147483646 h 63"/>
                <a:gd name="T72" fmla="*/ 2147483646 w 68"/>
                <a:gd name="T73" fmla="*/ 2147483646 h 63"/>
                <a:gd name="T74" fmla="*/ 2147483646 w 68"/>
                <a:gd name="T75" fmla="*/ 2147483646 h 63"/>
                <a:gd name="T76" fmla="*/ 2147483646 w 68"/>
                <a:gd name="T77" fmla="*/ 2147483646 h 63"/>
                <a:gd name="T78" fmla="*/ 2147483646 w 68"/>
                <a:gd name="T79" fmla="*/ 2147483646 h 63"/>
                <a:gd name="T80" fmla="*/ 2147483646 w 68"/>
                <a:gd name="T81" fmla="*/ 2147483646 h 63"/>
                <a:gd name="T82" fmla="*/ 2147483646 w 68"/>
                <a:gd name="T83" fmla="*/ 2147483646 h 63"/>
                <a:gd name="T84" fmla="*/ 2147483646 w 68"/>
                <a:gd name="T85" fmla="*/ 2147483646 h 63"/>
                <a:gd name="T86" fmla="*/ 2147483646 w 68"/>
                <a:gd name="T87" fmla="*/ 2147483646 h 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2" name="Freeform 101"/>
            <p:cNvSpPr>
              <a:spLocks noEditPoints="1"/>
            </p:cNvSpPr>
            <p:nvPr/>
          </p:nvSpPr>
          <p:spPr bwMode="auto">
            <a:xfrm>
              <a:off x="8240312" y="4801969"/>
              <a:ext cx="233363" cy="215900"/>
            </a:xfrm>
            <a:custGeom>
              <a:avLst/>
              <a:gdLst>
                <a:gd name="T0" fmla="*/ 2147483646 w 68"/>
                <a:gd name="T1" fmla="*/ 2147483646 h 63"/>
                <a:gd name="T2" fmla="*/ 2147483646 w 68"/>
                <a:gd name="T3" fmla="*/ 2147483646 h 63"/>
                <a:gd name="T4" fmla="*/ 2147483646 w 68"/>
                <a:gd name="T5" fmla="*/ 2147483646 h 63"/>
                <a:gd name="T6" fmla="*/ 2147483646 w 68"/>
                <a:gd name="T7" fmla="*/ 2147483646 h 63"/>
                <a:gd name="T8" fmla="*/ 2147483646 w 68"/>
                <a:gd name="T9" fmla="*/ 2147483646 h 63"/>
                <a:gd name="T10" fmla="*/ 2147483646 w 68"/>
                <a:gd name="T11" fmla="*/ 2147483646 h 63"/>
                <a:gd name="T12" fmla="*/ 2147483646 w 68"/>
                <a:gd name="T13" fmla="*/ 2147483646 h 63"/>
                <a:gd name="T14" fmla="*/ 2147483646 w 68"/>
                <a:gd name="T15" fmla="*/ 2147483646 h 63"/>
                <a:gd name="T16" fmla="*/ 0 w 68"/>
                <a:gd name="T17" fmla="*/ 2147483646 h 63"/>
                <a:gd name="T18" fmla="*/ 2147483646 w 68"/>
                <a:gd name="T19" fmla="*/ 2147483646 h 63"/>
                <a:gd name="T20" fmla="*/ 2147483646 w 68"/>
                <a:gd name="T21" fmla="*/ 2147483646 h 63"/>
                <a:gd name="T22" fmla="*/ 2147483646 w 68"/>
                <a:gd name="T23" fmla="*/ 2147483646 h 63"/>
                <a:gd name="T24" fmla="*/ 2147483646 w 68"/>
                <a:gd name="T25" fmla="*/ 2147483646 h 63"/>
                <a:gd name="T26" fmla="*/ 2147483646 w 68"/>
                <a:gd name="T27" fmla="*/ 2147483646 h 63"/>
                <a:gd name="T28" fmla="*/ 2147483646 w 68"/>
                <a:gd name="T29" fmla="*/ 2147483646 h 63"/>
                <a:gd name="T30" fmla="*/ 2147483646 w 68"/>
                <a:gd name="T31" fmla="*/ 2147483646 h 63"/>
                <a:gd name="T32" fmla="*/ 2147483646 w 68"/>
                <a:gd name="T33" fmla="*/ 2147483646 h 63"/>
                <a:gd name="T34" fmla="*/ 2147483646 w 68"/>
                <a:gd name="T35" fmla="*/ 2147483646 h 63"/>
                <a:gd name="T36" fmla="*/ 2147483646 w 68"/>
                <a:gd name="T37" fmla="*/ 2147483646 h 63"/>
                <a:gd name="T38" fmla="*/ 2147483646 w 68"/>
                <a:gd name="T39" fmla="*/ 2147483646 h 63"/>
                <a:gd name="T40" fmla="*/ 2147483646 w 68"/>
                <a:gd name="T41" fmla="*/ 2147483646 h 63"/>
                <a:gd name="T42" fmla="*/ 2147483646 w 68"/>
                <a:gd name="T43" fmla="*/ 2147483646 h 63"/>
                <a:gd name="T44" fmla="*/ 2147483646 w 68"/>
                <a:gd name="T45" fmla="*/ 2147483646 h 63"/>
                <a:gd name="T46" fmla="*/ 2147483646 w 68"/>
                <a:gd name="T47" fmla="*/ 2147483646 h 63"/>
                <a:gd name="T48" fmla="*/ 2147483646 w 68"/>
                <a:gd name="T49" fmla="*/ 2147483646 h 63"/>
                <a:gd name="T50" fmla="*/ 2147483646 w 68"/>
                <a:gd name="T51" fmla="*/ 2147483646 h 63"/>
                <a:gd name="T52" fmla="*/ 2147483646 w 68"/>
                <a:gd name="T53" fmla="*/ 2147483646 h 63"/>
                <a:gd name="T54" fmla="*/ 2147483646 w 68"/>
                <a:gd name="T55" fmla="*/ 0 h 63"/>
                <a:gd name="T56" fmla="*/ 2147483646 w 68"/>
                <a:gd name="T57" fmla="*/ 2147483646 h 63"/>
                <a:gd name="T58" fmla="*/ 2147483646 w 68"/>
                <a:gd name="T59" fmla="*/ 2147483646 h 63"/>
                <a:gd name="T60" fmla="*/ 2147483646 w 68"/>
                <a:gd name="T61" fmla="*/ 2147483646 h 63"/>
                <a:gd name="T62" fmla="*/ 2147483646 w 68"/>
                <a:gd name="T63" fmla="*/ 2147483646 h 63"/>
                <a:gd name="T64" fmla="*/ 2147483646 w 68"/>
                <a:gd name="T65" fmla="*/ 2147483646 h 63"/>
                <a:gd name="T66" fmla="*/ 2147483646 w 68"/>
                <a:gd name="T67" fmla="*/ 2147483646 h 63"/>
                <a:gd name="T68" fmla="*/ 2147483646 w 68"/>
                <a:gd name="T69" fmla="*/ 2147483646 h 63"/>
                <a:gd name="T70" fmla="*/ 2147483646 w 68"/>
                <a:gd name="T71" fmla="*/ 2147483646 h 63"/>
                <a:gd name="T72" fmla="*/ 2147483646 w 68"/>
                <a:gd name="T73" fmla="*/ 2147483646 h 63"/>
                <a:gd name="T74" fmla="*/ 2147483646 w 68"/>
                <a:gd name="T75" fmla="*/ 2147483646 h 63"/>
                <a:gd name="T76" fmla="*/ 2147483646 w 68"/>
                <a:gd name="T77" fmla="*/ 2147483646 h 63"/>
                <a:gd name="T78" fmla="*/ 2147483646 w 68"/>
                <a:gd name="T79" fmla="*/ 2147483646 h 63"/>
                <a:gd name="T80" fmla="*/ 2147483646 w 68"/>
                <a:gd name="T81" fmla="*/ 2147483646 h 63"/>
                <a:gd name="T82" fmla="*/ 2147483646 w 68"/>
                <a:gd name="T83" fmla="*/ 2147483646 h 63"/>
                <a:gd name="T84" fmla="*/ 2147483646 w 68"/>
                <a:gd name="T85" fmla="*/ 2147483646 h 63"/>
                <a:gd name="T86" fmla="*/ 2147483646 w 68"/>
                <a:gd name="T87" fmla="*/ 2147483646 h 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3" name="Freeform 72"/>
            <p:cNvSpPr>
              <a:spLocks noEditPoints="1"/>
            </p:cNvSpPr>
            <p:nvPr/>
          </p:nvSpPr>
          <p:spPr bwMode="auto">
            <a:xfrm>
              <a:off x="789734" y="4801969"/>
              <a:ext cx="220662" cy="174625"/>
            </a:xfrm>
            <a:custGeom>
              <a:avLst/>
              <a:gdLst>
                <a:gd name="T0" fmla="*/ 2147483646 w 64"/>
                <a:gd name="T1" fmla="*/ 2147483646 h 51"/>
                <a:gd name="T2" fmla="*/ 2147483646 w 64"/>
                <a:gd name="T3" fmla="*/ 2147483646 h 51"/>
                <a:gd name="T4" fmla="*/ 2147483646 w 64"/>
                <a:gd name="T5" fmla="*/ 2147483646 h 51"/>
                <a:gd name="T6" fmla="*/ 0 w 64"/>
                <a:gd name="T7" fmla="*/ 2147483646 h 51"/>
                <a:gd name="T8" fmla="*/ 0 w 64"/>
                <a:gd name="T9" fmla="*/ 2147483646 h 51"/>
                <a:gd name="T10" fmla="*/ 2147483646 w 64"/>
                <a:gd name="T11" fmla="*/ 2147483646 h 51"/>
                <a:gd name="T12" fmla="*/ 2147483646 w 64"/>
                <a:gd name="T13" fmla="*/ 2147483646 h 51"/>
                <a:gd name="T14" fmla="*/ 2147483646 w 64"/>
                <a:gd name="T15" fmla="*/ 2147483646 h 51"/>
                <a:gd name="T16" fmla="*/ 2147483646 w 64"/>
                <a:gd name="T17" fmla="*/ 2147483646 h 51"/>
                <a:gd name="T18" fmla="*/ 2147483646 w 64"/>
                <a:gd name="T19" fmla="*/ 2147483646 h 51"/>
                <a:gd name="T20" fmla="*/ 2147483646 w 64"/>
                <a:gd name="T21" fmla="*/ 2147483646 h 51"/>
                <a:gd name="T22" fmla="*/ 2147483646 w 64"/>
                <a:gd name="T23" fmla="*/ 2147483646 h 51"/>
                <a:gd name="T24" fmla="*/ 2147483646 w 64"/>
                <a:gd name="T25" fmla="*/ 2147483646 h 51"/>
                <a:gd name="T26" fmla="*/ 2147483646 w 64"/>
                <a:gd name="T27" fmla="*/ 2147483646 h 51"/>
                <a:gd name="T28" fmla="*/ 2147483646 w 64"/>
                <a:gd name="T29" fmla="*/ 2147483646 h 51"/>
                <a:gd name="T30" fmla="*/ 2147483646 w 64"/>
                <a:gd name="T31" fmla="*/ 2147483646 h 51"/>
                <a:gd name="T32" fmla="*/ 2147483646 w 64"/>
                <a:gd name="T33" fmla="*/ 2147483646 h 51"/>
                <a:gd name="T34" fmla="*/ 2147483646 w 64"/>
                <a:gd name="T35" fmla="*/ 2147483646 h 51"/>
                <a:gd name="T36" fmla="*/ 2147483646 w 64"/>
                <a:gd name="T37" fmla="*/ 2147483646 h 51"/>
                <a:gd name="T38" fmla="*/ 2147483646 w 64"/>
                <a:gd name="T39" fmla="*/ 2147483646 h 51"/>
                <a:gd name="T40" fmla="*/ 2147483646 w 64"/>
                <a:gd name="T41" fmla="*/ 2147483646 h 51"/>
                <a:gd name="T42" fmla="*/ 2147483646 w 64"/>
                <a:gd name="T43" fmla="*/ 2147483646 h 51"/>
                <a:gd name="T44" fmla="*/ 2147483646 w 64"/>
                <a:gd name="T45" fmla="*/ 2147483646 h 51"/>
                <a:gd name="T46" fmla="*/ 2147483646 w 64"/>
                <a:gd name="T47" fmla="*/ 2147483646 h 51"/>
                <a:gd name="T48" fmla="*/ 2147483646 w 64"/>
                <a:gd name="T49" fmla="*/ 2147483646 h 51"/>
                <a:gd name="T50" fmla="*/ 2147483646 w 64"/>
                <a:gd name="T51" fmla="*/ 2147483646 h 51"/>
                <a:gd name="T52" fmla="*/ 2147483646 w 64"/>
                <a:gd name="T53" fmla="*/ 2147483646 h 51"/>
                <a:gd name="T54" fmla="*/ 2147483646 w 64"/>
                <a:gd name="T55" fmla="*/ 2147483646 h 51"/>
                <a:gd name="T56" fmla="*/ 2147483646 w 64"/>
                <a:gd name="T57" fmla="*/ 2147483646 h 51"/>
                <a:gd name="T58" fmla="*/ 2147483646 w 64"/>
                <a:gd name="T59" fmla="*/ 2147483646 h 51"/>
                <a:gd name="T60" fmla="*/ 2147483646 w 64"/>
                <a:gd name="T61" fmla="*/ 2147483646 h 51"/>
                <a:gd name="T62" fmla="*/ 2147483646 w 64"/>
                <a:gd name="T63" fmla="*/ 2147483646 h 51"/>
                <a:gd name="T64" fmla="*/ 2147483646 w 64"/>
                <a:gd name="T65" fmla="*/ 2147483646 h 51"/>
                <a:gd name="T66" fmla="*/ 2147483646 w 64"/>
                <a:gd name="T67" fmla="*/ 2147483646 h 51"/>
                <a:gd name="T68" fmla="*/ 2147483646 w 64"/>
                <a:gd name="T69" fmla="*/ 2147483646 h 51"/>
                <a:gd name="T70" fmla="*/ 2147483646 w 64"/>
                <a:gd name="T71" fmla="*/ 2147483646 h 51"/>
                <a:gd name="T72" fmla="*/ 2147483646 w 64"/>
                <a:gd name="T73" fmla="*/ 2147483646 h 51"/>
                <a:gd name="T74" fmla="*/ 2147483646 w 64"/>
                <a:gd name="T75" fmla="*/ 2147483646 h 51"/>
                <a:gd name="T76" fmla="*/ 2147483646 w 64"/>
                <a:gd name="T77" fmla="*/ 2147483646 h 51"/>
                <a:gd name="T78" fmla="*/ 2147483646 w 64"/>
                <a:gd name="T79" fmla="*/ 2147483646 h 51"/>
                <a:gd name="T80" fmla="*/ 2147483646 w 64"/>
                <a:gd name="T81" fmla="*/ 2147483646 h 51"/>
                <a:gd name="T82" fmla="*/ 2147483646 w 64"/>
                <a:gd name="T83" fmla="*/ 2147483646 h 51"/>
                <a:gd name="T84" fmla="*/ 2147483646 w 64"/>
                <a:gd name="T85" fmla="*/ 2147483646 h 51"/>
                <a:gd name="T86" fmla="*/ 2147483646 w 64"/>
                <a:gd name="T87" fmla="*/ 2147483646 h 51"/>
                <a:gd name="T88" fmla="*/ 2147483646 w 64"/>
                <a:gd name="T89" fmla="*/ 2147483646 h 51"/>
                <a:gd name="T90" fmla="*/ 2147483646 w 64"/>
                <a:gd name="T91" fmla="*/ 2147483646 h 51"/>
                <a:gd name="T92" fmla="*/ 2147483646 w 64"/>
                <a:gd name="T93" fmla="*/ 2147483646 h 51"/>
                <a:gd name="T94" fmla="*/ 2147483646 w 64"/>
                <a:gd name="T95" fmla="*/ 2147483646 h 51"/>
                <a:gd name="T96" fmla="*/ 2147483646 w 64"/>
                <a:gd name="T97" fmla="*/ 2147483646 h 51"/>
                <a:gd name="T98" fmla="*/ 2147483646 w 64"/>
                <a:gd name="T99" fmla="*/ 2147483646 h 51"/>
                <a:gd name="T100" fmla="*/ 2147483646 w 64"/>
                <a:gd name="T101" fmla="*/ 2147483646 h 51"/>
                <a:gd name="T102" fmla="*/ 2147483646 w 64"/>
                <a:gd name="T103" fmla="*/ 2147483646 h 51"/>
                <a:gd name="T104" fmla="*/ 2147483646 w 64"/>
                <a:gd name="T105" fmla="*/ 2147483646 h 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64" h="51">
                  <a:moveTo>
                    <a:pt x="50" y="41"/>
                  </a:moveTo>
                  <a:cubicBezTo>
                    <a:pt x="50" y="46"/>
                    <a:pt x="45" y="51"/>
                    <a:pt x="4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4" y="51"/>
                    <a:pt x="0" y="46"/>
                    <a:pt x="0" y="4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1"/>
                    <a:pt x="10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1" y="1"/>
                    <a:pt x="43" y="1"/>
                    <a:pt x="44" y="1"/>
                  </a:cubicBezTo>
                  <a:cubicBezTo>
                    <a:pt x="44" y="2"/>
                    <a:pt x="44" y="2"/>
                    <a:pt x="45" y="2"/>
                  </a:cubicBezTo>
                  <a:cubicBezTo>
                    <a:pt x="45" y="3"/>
                    <a:pt x="45" y="3"/>
                    <a:pt x="44" y="3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2" y="5"/>
                    <a:pt x="42" y="5"/>
                    <a:pt x="41" y="5"/>
                  </a:cubicBezTo>
                  <a:cubicBezTo>
                    <a:pt x="41" y="5"/>
                    <a:pt x="40" y="5"/>
                    <a:pt x="4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7" y="5"/>
                    <a:pt x="4" y="8"/>
                    <a:pt x="4" y="1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4"/>
                    <a:pt x="7" y="46"/>
                    <a:pt x="1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3" y="46"/>
                    <a:pt x="45" y="44"/>
                    <a:pt x="45" y="41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6" y="35"/>
                    <a:pt x="46" y="35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9" y="33"/>
                    <a:pt x="49" y="33"/>
                  </a:cubicBezTo>
                  <a:cubicBezTo>
                    <a:pt x="50" y="33"/>
                    <a:pt x="50" y="33"/>
                    <a:pt x="50" y="34"/>
                  </a:cubicBezTo>
                  <a:lnTo>
                    <a:pt x="50" y="41"/>
                  </a:lnTo>
                  <a:close/>
                  <a:moveTo>
                    <a:pt x="57" y="18"/>
                  </a:moveTo>
                  <a:cubicBezTo>
                    <a:pt x="33" y="42"/>
                    <a:pt x="33" y="42"/>
                    <a:pt x="33" y="42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47" y="7"/>
                    <a:pt x="47" y="7"/>
                    <a:pt x="47" y="7"/>
                  </a:cubicBezTo>
                  <a:lnTo>
                    <a:pt x="57" y="18"/>
                  </a:lnTo>
                  <a:close/>
                  <a:moveTo>
                    <a:pt x="36" y="34"/>
                  </a:moveTo>
                  <a:cubicBezTo>
                    <a:pt x="30" y="29"/>
                    <a:pt x="30" y="29"/>
                    <a:pt x="30" y="29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31" y="38"/>
                    <a:pt x="31" y="38"/>
                    <a:pt x="31" y="38"/>
                  </a:cubicBezTo>
                  <a:lnTo>
                    <a:pt x="36" y="34"/>
                  </a:lnTo>
                  <a:close/>
                  <a:moveTo>
                    <a:pt x="46" y="13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3" y="25"/>
                    <a:pt x="33" y="26"/>
                    <a:pt x="33" y="26"/>
                  </a:cubicBezTo>
                  <a:cubicBezTo>
                    <a:pt x="34" y="27"/>
                    <a:pt x="34" y="27"/>
                    <a:pt x="35" y="26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2"/>
                    <a:pt x="46" y="12"/>
                    <a:pt x="46" y="13"/>
                  </a:cubicBezTo>
                  <a:close/>
                  <a:moveTo>
                    <a:pt x="59" y="15"/>
                  </a:moveTo>
                  <a:cubicBezTo>
                    <a:pt x="49" y="5"/>
                    <a:pt x="49" y="5"/>
                    <a:pt x="49" y="5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3" y="0"/>
                    <a:pt x="56" y="0"/>
                    <a:pt x="57" y="2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4" y="9"/>
                    <a:pt x="64" y="11"/>
                    <a:pt x="62" y="12"/>
                  </a:cubicBezTo>
                  <a:lnTo>
                    <a:pt x="59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4" name="Freeform 72"/>
            <p:cNvSpPr>
              <a:spLocks noEditPoints="1"/>
            </p:cNvSpPr>
            <p:nvPr/>
          </p:nvSpPr>
          <p:spPr bwMode="auto">
            <a:xfrm>
              <a:off x="4033676" y="4834626"/>
              <a:ext cx="220662" cy="174625"/>
            </a:xfrm>
            <a:custGeom>
              <a:avLst/>
              <a:gdLst>
                <a:gd name="T0" fmla="*/ 2147483646 w 64"/>
                <a:gd name="T1" fmla="*/ 2147483646 h 51"/>
                <a:gd name="T2" fmla="*/ 2147483646 w 64"/>
                <a:gd name="T3" fmla="*/ 2147483646 h 51"/>
                <a:gd name="T4" fmla="*/ 2147483646 w 64"/>
                <a:gd name="T5" fmla="*/ 2147483646 h 51"/>
                <a:gd name="T6" fmla="*/ 0 w 64"/>
                <a:gd name="T7" fmla="*/ 2147483646 h 51"/>
                <a:gd name="T8" fmla="*/ 0 w 64"/>
                <a:gd name="T9" fmla="*/ 2147483646 h 51"/>
                <a:gd name="T10" fmla="*/ 2147483646 w 64"/>
                <a:gd name="T11" fmla="*/ 2147483646 h 51"/>
                <a:gd name="T12" fmla="*/ 2147483646 w 64"/>
                <a:gd name="T13" fmla="*/ 2147483646 h 51"/>
                <a:gd name="T14" fmla="*/ 2147483646 w 64"/>
                <a:gd name="T15" fmla="*/ 2147483646 h 51"/>
                <a:gd name="T16" fmla="*/ 2147483646 w 64"/>
                <a:gd name="T17" fmla="*/ 2147483646 h 51"/>
                <a:gd name="T18" fmla="*/ 2147483646 w 64"/>
                <a:gd name="T19" fmla="*/ 2147483646 h 51"/>
                <a:gd name="T20" fmla="*/ 2147483646 w 64"/>
                <a:gd name="T21" fmla="*/ 2147483646 h 51"/>
                <a:gd name="T22" fmla="*/ 2147483646 w 64"/>
                <a:gd name="T23" fmla="*/ 2147483646 h 51"/>
                <a:gd name="T24" fmla="*/ 2147483646 w 64"/>
                <a:gd name="T25" fmla="*/ 2147483646 h 51"/>
                <a:gd name="T26" fmla="*/ 2147483646 w 64"/>
                <a:gd name="T27" fmla="*/ 2147483646 h 51"/>
                <a:gd name="T28" fmla="*/ 2147483646 w 64"/>
                <a:gd name="T29" fmla="*/ 2147483646 h 51"/>
                <a:gd name="T30" fmla="*/ 2147483646 w 64"/>
                <a:gd name="T31" fmla="*/ 2147483646 h 51"/>
                <a:gd name="T32" fmla="*/ 2147483646 w 64"/>
                <a:gd name="T33" fmla="*/ 2147483646 h 51"/>
                <a:gd name="T34" fmla="*/ 2147483646 w 64"/>
                <a:gd name="T35" fmla="*/ 2147483646 h 51"/>
                <a:gd name="T36" fmla="*/ 2147483646 w 64"/>
                <a:gd name="T37" fmla="*/ 2147483646 h 51"/>
                <a:gd name="T38" fmla="*/ 2147483646 w 64"/>
                <a:gd name="T39" fmla="*/ 2147483646 h 51"/>
                <a:gd name="T40" fmla="*/ 2147483646 w 64"/>
                <a:gd name="T41" fmla="*/ 2147483646 h 51"/>
                <a:gd name="T42" fmla="*/ 2147483646 w 64"/>
                <a:gd name="T43" fmla="*/ 2147483646 h 51"/>
                <a:gd name="T44" fmla="*/ 2147483646 w 64"/>
                <a:gd name="T45" fmla="*/ 2147483646 h 51"/>
                <a:gd name="T46" fmla="*/ 2147483646 w 64"/>
                <a:gd name="T47" fmla="*/ 2147483646 h 51"/>
                <a:gd name="T48" fmla="*/ 2147483646 w 64"/>
                <a:gd name="T49" fmla="*/ 2147483646 h 51"/>
                <a:gd name="T50" fmla="*/ 2147483646 w 64"/>
                <a:gd name="T51" fmla="*/ 2147483646 h 51"/>
                <a:gd name="T52" fmla="*/ 2147483646 w 64"/>
                <a:gd name="T53" fmla="*/ 2147483646 h 51"/>
                <a:gd name="T54" fmla="*/ 2147483646 w 64"/>
                <a:gd name="T55" fmla="*/ 2147483646 h 51"/>
                <a:gd name="T56" fmla="*/ 2147483646 w 64"/>
                <a:gd name="T57" fmla="*/ 2147483646 h 51"/>
                <a:gd name="T58" fmla="*/ 2147483646 w 64"/>
                <a:gd name="T59" fmla="*/ 2147483646 h 51"/>
                <a:gd name="T60" fmla="*/ 2147483646 w 64"/>
                <a:gd name="T61" fmla="*/ 2147483646 h 51"/>
                <a:gd name="T62" fmla="*/ 2147483646 w 64"/>
                <a:gd name="T63" fmla="*/ 2147483646 h 51"/>
                <a:gd name="T64" fmla="*/ 2147483646 w 64"/>
                <a:gd name="T65" fmla="*/ 2147483646 h 51"/>
                <a:gd name="T66" fmla="*/ 2147483646 w 64"/>
                <a:gd name="T67" fmla="*/ 2147483646 h 51"/>
                <a:gd name="T68" fmla="*/ 2147483646 w 64"/>
                <a:gd name="T69" fmla="*/ 2147483646 h 51"/>
                <a:gd name="T70" fmla="*/ 2147483646 w 64"/>
                <a:gd name="T71" fmla="*/ 2147483646 h 51"/>
                <a:gd name="T72" fmla="*/ 2147483646 w 64"/>
                <a:gd name="T73" fmla="*/ 2147483646 h 51"/>
                <a:gd name="T74" fmla="*/ 2147483646 w 64"/>
                <a:gd name="T75" fmla="*/ 2147483646 h 51"/>
                <a:gd name="T76" fmla="*/ 2147483646 w 64"/>
                <a:gd name="T77" fmla="*/ 2147483646 h 51"/>
                <a:gd name="T78" fmla="*/ 2147483646 w 64"/>
                <a:gd name="T79" fmla="*/ 2147483646 h 51"/>
                <a:gd name="T80" fmla="*/ 2147483646 w 64"/>
                <a:gd name="T81" fmla="*/ 2147483646 h 51"/>
                <a:gd name="T82" fmla="*/ 2147483646 w 64"/>
                <a:gd name="T83" fmla="*/ 2147483646 h 51"/>
                <a:gd name="T84" fmla="*/ 2147483646 w 64"/>
                <a:gd name="T85" fmla="*/ 2147483646 h 51"/>
                <a:gd name="T86" fmla="*/ 2147483646 w 64"/>
                <a:gd name="T87" fmla="*/ 2147483646 h 51"/>
                <a:gd name="T88" fmla="*/ 2147483646 w 64"/>
                <a:gd name="T89" fmla="*/ 2147483646 h 51"/>
                <a:gd name="T90" fmla="*/ 2147483646 w 64"/>
                <a:gd name="T91" fmla="*/ 2147483646 h 51"/>
                <a:gd name="T92" fmla="*/ 2147483646 w 64"/>
                <a:gd name="T93" fmla="*/ 2147483646 h 51"/>
                <a:gd name="T94" fmla="*/ 2147483646 w 64"/>
                <a:gd name="T95" fmla="*/ 2147483646 h 51"/>
                <a:gd name="T96" fmla="*/ 2147483646 w 64"/>
                <a:gd name="T97" fmla="*/ 2147483646 h 51"/>
                <a:gd name="T98" fmla="*/ 2147483646 w 64"/>
                <a:gd name="T99" fmla="*/ 2147483646 h 51"/>
                <a:gd name="T100" fmla="*/ 2147483646 w 64"/>
                <a:gd name="T101" fmla="*/ 2147483646 h 51"/>
                <a:gd name="T102" fmla="*/ 2147483646 w 64"/>
                <a:gd name="T103" fmla="*/ 2147483646 h 51"/>
                <a:gd name="T104" fmla="*/ 2147483646 w 64"/>
                <a:gd name="T105" fmla="*/ 2147483646 h 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64" h="51">
                  <a:moveTo>
                    <a:pt x="50" y="41"/>
                  </a:moveTo>
                  <a:cubicBezTo>
                    <a:pt x="50" y="46"/>
                    <a:pt x="45" y="51"/>
                    <a:pt x="4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4" y="51"/>
                    <a:pt x="0" y="46"/>
                    <a:pt x="0" y="4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1"/>
                    <a:pt x="10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1" y="1"/>
                    <a:pt x="43" y="1"/>
                    <a:pt x="44" y="1"/>
                  </a:cubicBezTo>
                  <a:cubicBezTo>
                    <a:pt x="44" y="2"/>
                    <a:pt x="44" y="2"/>
                    <a:pt x="45" y="2"/>
                  </a:cubicBezTo>
                  <a:cubicBezTo>
                    <a:pt x="45" y="3"/>
                    <a:pt x="45" y="3"/>
                    <a:pt x="44" y="3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2" y="5"/>
                    <a:pt x="42" y="5"/>
                    <a:pt x="41" y="5"/>
                  </a:cubicBezTo>
                  <a:cubicBezTo>
                    <a:pt x="41" y="5"/>
                    <a:pt x="40" y="5"/>
                    <a:pt x="4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7" y="5"/>
                    <a:pt x="4" y="8"/>
                    <a:pt x="4" y="1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4"/>
                    <a:pt x="7" y="46"/>
                    <a:pt x="1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3" y="46"/>
                    <a:pt x="45" y="44"/>
                    <a:pt x="45" y="41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6" y="35"/>
                    <a:pt x="46" y="35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9" y="33"/>
                    <a:pt x="49" y="33"/>
                  </a:cubicBezTo>
                  <a:cubicBezTo>
                    <a:pt x="50" y="33"/>
                    <a:pt x="50" y="33"/>
                    <a:pt x="50" y="34"/>
                  </a:cubicBezTo>
                  <a:lnTo>
                    <a:pt x="50" y="41"/>
                  </a:lnTo>
                  <a:close/>
                  <a:moveTo>
                    <a:pt x="57" y="18"/>
                  </a:moveTo>
                  <a:cubicBezTo>
                    <a:pt x="33" y="42"/>
                    <a:pt x="33" y="42"/>
                    <a:pt x="33" y="42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47" y="7"/>
                    <a:pt x="47" y="7"/>
                    <a:pt x="47" y="7"/>
                  </a:cubicBezTo>
                  <a:lnTo>
                    <a:pt x="57" y="18"/>
                  </a:lnTo>
                  <a:close/>
                  <a:moveTo>
                    <a:pt x="36" y="34"/>
                  </a:moveTo>
                  <a:cubicBezTo>
                    <a:pt x="30" y="29"/>
                    <a:pt x="30" y="29"/>
                    <a:pt x="30" y="29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31" y="38"/>
                    <a:pt x="31" y="38"/>
                    <a:pt x="31" y="38"/>
                  </a:cubicBezTo>
                  <a:lnTo>
                    <a:pt x="36" y="34"/>
                  </a:lnTo>
                  <a:close/>
                  <a:moveTo>
                    <a:pt x="46" y="13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3" y="25"/>
                    <a:pt x="33" y="26"/>
                    <a:pt x="33" y="26"/>
                  </a:cubicBezTo>
                  <a:cubicBezTo>
                    <a:pt x="34" y="27"/>
                    <a:pt x="34" y="27"/>
                    <a:pt x="35" y="26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2"/>
                    <a:pt x="46" y="12"/>
                    <a:pt x="46" y="13"/>
                  </a:cubicBezTo>
                  <a:close/>
                  <a:moveTo>
                    <a:pt x="59" y="15"/>
                  </a:moveTo>
                  <a:cubicBezTo>
                    <a:pt x="49" y="5"/>
                    <a:pt x="49" y="5"/>
                    <a:pt x="49" y="5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3" y="0"/>
                    <a:pt x="56" y="0"/>
                    <a:pt x="57" y="2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4" y="9"/>
                    <a:pt x="64" y="11"/>
                    <a:pt x="62" y="12"/>
                  </a:cubicBezTo>
                  <a:lnTo>
                    <a:pt x="59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5" name="Freeform 228"/>
            <p:cNvSpPr>
              <a:spLocks/>
            </p:cNvSpPr>
            <p:nvPr/>
          </p:nvSpPr>
          <p:spPr bwMode="auto">
            <a:xfrm>
              <a:off x="3355461" y="3135793"/>
              <a:ext cx="233363" cy="234950"/>
            </a:xfrm>
            <a:custGeom>
              <a:avLst/>
              <a:gdLst>
                <a:gd name="T0" fmla="*/ 2147483646 w 68"/>
                <a:gd name="T1" fmla="*/ 2147483646 h 68"/>
                <a:gd name="T2" fmla="*/ 2147483646 w 68"/>
                <a:gd name="T3" fmla="*/ 2147483646 h 68"/>
                <a:gd name="T4" fmla="*/ 2147483646 w 68"/>
                <a:gd name="T5" fmla="*/ 2147483646 h 68"/>
                <a:gd name="T6" fmla="*/ 2147483646 w 68"/>
                <a:gd name="T7" fmla="*/ 2147483646 h 68"/>
                <a:gd name="T8" fmla="*/ 2147483646 w 68"/>
                <a:gd name="T9" fmla="*/ 2147483646 h 68"/>
                <a:gd name="T10" fmla="*/ 2147483646 w 68"/>
                <a:gd name="T11" fmla="*/ 2147483646 h 68"/>
                <a:gd name="T12" fmla="*/ 2147483646 w 68"/>
                <a:gd name="T13" fmla="*/ 2147483646 h 68"/>
                <a:gd name="T14" fmla="*/ 2147483646 w 68"/>
                <a:gd name="T15" fmla="*/ 2147483646 h 68"/>
                <a:gd name="T16" fmla="*/ 2147483646 w 68"/>
                <a:gd name="T17" fmla="*/ 2147483646 h 68"/>
                <a:gd name="T18" fmla="*/ 2147483646 w 68"/>
                <a:gd name="T19" fmla="*/ 2147483646 h 68"/>
                <a:gd name="T20" fmla="*/ 2147483646 w 68"/>
                <a:gd name="T21" fmla="*/ 2147483646 h 68"/>
                <a:gd name="T22" fmla="*/ 2147483646 w 68"/>
                <a:gd name="T23" fmla="*/ 2147483646 h 68"/>
                <a:gd name="T24" fmla="*/ 2147483646 w 68"/>
                <a:gd name="T25" fmla="*/ 2147483646 h 68"/>
                <a:gd name="T26" fmla="*/ 2147483646 w 68"/>
                <a:gd name="T27" fmla="*/ 2147483646 h 68"/>
                <a:gd name="T28" fmla="*/ 0 w 68"/>
                <a:gd name="T29" fmla="*/ 2147483646 h 68"/>
                <a:gd name="T30" fmla="*/ 2147483646 w 68"/>
                <a:gd name="T31" fmla="*/ 2147483646 h 68"/>
                <a:gd name="T32" fmla="*/ 2147483646 w 68"/>
                <a:gd name="T33" fmla="*/ 0 h 68"/>
                <a:gd name="T34" fmla="*/ 2147483646 w 68"/>
                <a:gd name="T35" fmla="*/ 0 h 68"/>
                <a:gd name="T36" fmla="*/ 2147483646 w 68"/>
                <a:gd name="T37" fmla="*/ 0 h 68"/>
                <a:gd name="T38" fmla="*/ 2147483646 w 68"/>
                <a:gd name="T39" fmla="*/ 2147483646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6" name="Freeform 228"/>
            <p:cNvSpPr>
              <a:spLocks/>
            </p:cNvSpPr>
            <p:nvPr/>
          </p:nvSpPr>
          <p:spPr bwMode="auto">
            <a:xfrm>
              <a:off x="742889" y="3136491"/>
              <a:ext cx="233363" cy="234950"/>
            </a:xfrm>
            <a:custGeom>
              <a:avLst/>
              <a:gdLst>
                <a:gd name="T0" fmla="*/ 2147483646 w 68"/>
                <a:gd name="T1" fmla="*/ 2147483646 h 68"/>
                <a:gd name="T2" fmla="*/ 2147483646 w 68"/>
                <a:gd name="T3" fmla="*/ 2147483646 h 68"/>
                <a:gd name="T4" fmla="*/ 2147483646 w 68"/>
                <a:gd name="T5" fmla="*/ 2147483646 h 68"/>
                <a:gd name="T6" fmla="*/ 2147483646 w 68"/>
                <a:gd name="T7" fmla="*/ 2147483646 h 68"/>
                <a:gd name="T8" fmla="*/ 2147483646 w 68"/>
                <a:gd name="T9" fmla="*/ 2147483646 h 68"/>
                <a:gd name="T10" fmla="*/ 2147483646 w 68"/>
                <a:gd name="T11" fmla="*/ 2147483646 h 68"/>
                <a:gd name="T12" fmla="*/ 2147483646 w 68"/>
                <a:gd name="T13" fmla="*/ 2147483646 h 68"/>
                <a:gd name="T14" fmla="*/ 2147483646 w 68"/>
                <a:gd name="T15" fmla="*/ 2147483646 h 68"/>
                <a:gd name="T16" fmla="*/ 2147483646 w 68"/>
                <a:gd name="T17" fmla="*/ 2147483646 h 68"/>
                <a:gd name="T18" fmla="*/ 2147483646 w 68"/>
                <a:gd name="T19" fmla="*/ 2147483646 h 68"/>
                <a:gd name="T20" fmla="*/ 2147483646 w 68"/>
                <a:gd name="T21" fmla="*/ 2147483646 h 68"/>
                <a:gd name="T22" fmla="*/ 2147483646 w 68"/>
                <a:gd name="T23" fmla="*/ 2147483646 h 68"/>
                <a:gd name="T24" fmla="*/ 2147483646 w 68"/>
                <a:gd name="T25" fmla="*/ 2147483646 h 68"/>
                <a:gd name="T26" fmla="*/ 2147483646 w 68"/>
                <a:gd name="T27" fmla="*/ 2147483646 h 68"/>
                <a:gd name="T28" fmla="*/ 0 w 68"/>
                <a:gd name="T29" fmla="*/ 2147483646 h 68"/>
                <a:gd name="T30" fmla="*/ 2147483646 w 68"/>
                <a:gd name="T31" fmla="*/ 2147483646 h 68"/>
                <a:gd name="T32" fmla="*/ 2147483646 w 68"/>
                <a:gd name="T33" fmla="*/ 0 h 68"/>
                <a:gd name="T34" fmla="*/ 2147483646 w 68"/>
                <a:gd name="T35" fmla="*/ 0 h 68"/>
                <a:gd name="T36" fmla="*/ 2147483646 w 68"/>
                <a:gd name="T37" fmla="*/ 0 h 68"/>
                <a:gd name="T38" fmla="*/ 2147483646 w 68"/>
                <a:gd name="T39" fmla="*/ 2147483646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7" name="Freeform 34"/>
            <p:cNvSpPr>
              <a:spLocks noEditPoints="1"/>
            </p:cNvSpPr>
            <p:nvPr/>
          </p:nvSpPr>
          <p:spPr bwMode="auto">
            <a:xfrm>
              <a:off x="4033676" y="2475199"/>
              <a:ext cx="247650" cy="195263"/>
            </a:xfrm>
            <a:custGeom>
              <a:avLst/>
              <a:gdLst>
                <a:gd name="T0" fmla="*/ 2147483646 w 72"/>
                <a:gd name="T1" fmla="*/ 2147483646 h 57"/>
                <a:gd name="T2" fmla="*/ 2147483646 w 72"/>
                <a:gd name="T3" fmla="*/ 2147483646 h 57"/>
                <a:gd name="T4" fmla="*/ 2147483646 w 72"/>
                <a:gd name="T5" fmla="*/ 2147483646 h 57"/>
                <a:gd name="T6" fmla="*/ 0 w 72"/>
                <a:gd name="T7" fmla="*/ 2147483646 h 57"/>
                <a:gd name="T8" fmla="*/ 0 w 72"/>
                <a:gd name="T9" fmla="*/ 2147483646 h 57"/>
                <a:gd name="T10" fmla="*/ 2147483646 w 72"/>
                <a:gd name="T11" fmla="*/ 2147483646 h 57"/>
                <a:gd name="T12" fmla="*/ 2147483646 w 72"/>
                <a:gd name="T13" fmla="*/ 2147483646 h 57"/>
                <a:gd name="T14" fmla="*/ 2147483646 w 72"/>
                <a:gd name="T15" fmla="*/ 2147483646 h 57"/>
                <a:gd name="T16" fmla="*/ 2147483646 w 72"/>
                <a:gd name="T17" fmla="*/ 2147483646 h 57"/>
                <a:gd name="T18" fmla="*/ 2147483646 w 72"/>
                <a:gd name="T19" fmla="*/ 2147483646 h 57"/>
                <a:gd name="T20" fmla="*/ 2147483646 w 72"/>
                <a:gd name="T21" fmla="*/ 2147483646 h 57"/>
                <a:gd name="T22" fmla="*/ 2147483646 w 72"/>
                <a:gd name="T23" fmla="*/ 2147483646 h 57"/>
                <a:gd name="T24" fmla="*/ 2147483646 w 72"/>
                <a:gd name="T25" fmla="*/ 2147483646 h 57"/>
                <a:gd name="T26" fmla="*/ 2147483646 w 72"/>
                <a:gd name="T27" fmla="*/ 2147483646 h 57"/>
                <a:gd name="T28" fmla="*/ 2147483646 w 72"/>
                <a:gd name="T29" fmla="*/ 2147483646 h 57"/>
                <a:gd name="T30" fmla="*/ 2147483646 w 72"/>
                <a:gd name="T31" fmla="*/ 2147483646 h 57"/>
                <a:gd name="T32" fmla="*/ 2147483646 w 72"/>
                <a:gd name="T33" fmla="*/ 2147483646 h 57"/>
                <a:gd name="T34" fmla="*/ 2147483646 w 72"/>
                <a:gd name="T35" fmla="*/ 2147483646 h 57"/>
                <a:gd name="T36" fmla="*/ 2147483646 w 72"/>
                <a:gd name="T37" fmla="*/ 2147483646 h 57"/>
                <a:gd name="T38" fmla="*/ 2147483646 w 72"/>
                <a:gd name="T39" fmla="*/ 2147483646 h 57"/>
                <a:gd name="T40" fmla="*/ 2147483646 w 72"/>
                <a:gd name="T41" fmla="*/ 2147483646 h 57"/>
                <a:gd name="T42" fmla="*/ 2147483646 w 72"/>
                <a:gd name="T43" fmla="*/ 2147483646 h 57"/>
                <a:gd name="T44" fmla="*/ 2147483646 w 72"/>
                <a:gd name="T45" fmla="*/ 2147483646 h 57"/>
                <a:gd name="T46" fmla="*/ 2147483646 w 72"/>
                <a:gd name="T47" fmla="*/ 2147483646 h 57"/>
                <a:gd name="T48" fmla="*/ 2147483646 w 72"/>
                <a:gd name="T49" fmla="*/ 2147483646 h 57"/>
                <a:gd name="T50" fmla="*/ 2147483646 w 72"/>
                <a:gd name="T51" fmla="*/ 2147483646 h 57"/>
                <a:gd name="T52" fmla="*/ 2147483646 w 72"/>
                <a:gd name="T53" fmla="*/ 2147483646 h 57"/>
                <a:gd name="T54" fmla="*/ 2147483646 w 72"/>
                <a:gd name="T55" fmla="*/ 2147483646 h 57"/>
                <a:gd name="T56" fmla="*/ 2147483646 w 72"/>
                <a:gd name="T57" fmla="*/ 2147483646 h 57"/>
                <a:gd name="T58" fmla="*/ 2147483646 w 72"/>
                <a:gd name="T59" fmla="*/ 2147483646 h 57"/>
                <a:gd name="T60" fmla="*/ 2147483646 w 72"/>
                <a:gd name="T61" fmla="*/ 2147483646 h 57"/>
                <a:gd name="T62" fmla="*/ 2147483646 w 72"/>
                <a:gd name="T63" fmla="*/ 2147483646 h 57"/>
                <a:gd name="T64" fmla="*/ 2147483646 w 72"/>
                <a:gd name="T65" fmla="*/ 0 h 57"/>
                <a:gd name="T66" fmla="*/ 2147483646 w 72"/>
                <a:gd name="T67" fmla="*/ 0 h 57"/>
                <a:gd name="T68" fmla="*/ 2147483646 w 72"/>
                <a:gd name="T69" fmla="*/ 2147483646 h 57"/>
                <a:gd name="T70" fmla="*/ 2147483646 w 72"/>
                <a:gd name="T71" fmla="*/ 2147483646 h 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2" h="57">
                  <a:moveTo>
                    <a:pt x="72" y="54"/>
                  </a:moveTo>
                  <a:cubicBezTo>
                    <a:pt x="72" y="56"/>
                    <a:pt x="71" y="57"/>
                    <a:pt x="70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2" y="57"/>
                    <a:pt x="0" y="56"/>
                    <a:pt x="0" y="5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8"/>
                    <a:pt x="2" y="47"/>
                    <a:pt x="3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1" y="47"/>
                    <a:pt x="72" y="48"/>
                    <a:pt x="72" y="49"/>
                  </a:cubicBezTo>
                  <a:lnTo>
                    <a:pt x="72" y="54"/>
                  </a:lnTo>
                  <a:close/>
                  <a:moveTo>
                    <a:pt x="72" y="24"/>
                  </a:moveTo>
                  <a:cubicBezTo>
                    <a:pt x="72" y="25"/>
                    <a:pt x="71" y="26"/>
                    <a:pt x="70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6"/>
                    <a:pt x="6" y="25"/>
                    <a:pt x="6" y="24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7"/>
                    <a:pt x="7" y="16"/>
                    <a:pt x="8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1" y="16"/>
                    <a:pt x="72" y="17"/>
                    <a:pt x="72" y="18"/>
                  </a:cubicBezTo>
                  <a:lnTo>
                    <a:pt x="72" y="24"/>
                  </a:lnTo>
                  <a:close/>
                  <a:moveTo>
                    <a:pt x="72" y="39"/>
                  </a:moveTo>
                  <a:cubicBezTo>
                    <a:pt x="72" y="40"/>
                    <a:pt x="71" y="42"/>
                    <a:pt x="70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7" y="42"/>
                    <a:pt x="16" y="40"/>
                    <a:pt x="16" y="39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2"/>
                    <a:pt x="17" y="31"/>
                    <a:pt x="18" y="31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71" y="31"/>
                    <a:pt x="72" y="32"/>
                    <a:pt x="72" y="34"/>
                  </a:cubicBezTo>
                  <a:lnTo>
                    <a:pt x="72" y="39"/>
                  </a:lnTo>
                  <a:close/>
                  <a:moveTo>
                    <a:pt x="72" y="8"/>
                  </a:moveTo>
                  <a:cubicBezTo>
                    <a:pt x="72" y="10"/>
                    <a:pt x="71" y="11"/>
                    <a:pt x="70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2" y="11"/>
                    <a:pt x="21" y="10"/>
                    <a:pt x="21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2"/>
                    <a:pt x="22" y="0"/>
                    <a:pt x="24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1" y="0"/>
                    <a:pt x="72" y="2"/>
                    <a:pt x="72" y="3"/>
                  </a:cubicBezTo>
                  <a:lnTo>
                    <a:pt x="7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8" name="Freeform 34"/>
            <p:cNvSpPr>
              <a:spLocks noEditPoints="1"/>
            </p:cNvSpPr>
            <p:nvPr/>
          </p:nvSpPr>
          <p:spPr bwMode="auto">
            <a:xfrm>
              <a:off x="767961" y="2279256"/>
              <a:ext cx="247650" cy="195263"/>
            </a:xfrm>
            <a:custGeom>
              <a:avLst/>
              <a:gdLst>
                <a:gd name="T0" fmla="*/ 2147483646 w 72"/>
                <a:gd name="T1" fmla="*/ 2147483646 h 57"/>
                <a:gd name="T2" fmla="*/ 2147483646 w 72"/>
                <a:gd name="T3" fmla="*/ 2147483646 h 57"/>
                <a:gd name="T4" fmla="*/ 2147483646 w 72"/>
                <a:gd name="T5" fmla="*/ 2147483646 h 57"/>
                <a:gd name="T6" fmla="*/ 0 w 72"/>
                <a:gd name="T7" fmla="*/ 2147483646 h 57"/>
                <a:gd name="T8" fmla="*/ 0 w 72"/>
                <a:gd name="T9" fmla="*/ 2147483646 h 57"/>
                <a:gd name="T10" fmla="*/ 2147483646 w 72"/>
                <a:gd name="T11" fmla="*/ 2147483646 h 57"/>
                <a:gd name="T12" fmla="*/ 2147483646 w 72"/>
                <a:gd name="T13" fmla="*/ 2147483646 h 57"/>
                <a:gd name="T14" fmla="*/ 2147483646 w 72"/>
                <a:gd name="T15" fmla="*/ 2147483646 h 57"/>
                <a:gd name="T16" fmla="*/ 2147483646 w 72"/>
                <a:gd name="T17" fmla="*/ 2147483646 h 57"/>
                <a:gd name="T18" fmla="*/ 2147483646 w 72"/>
                <a:gd name="T19" fmla="*/ 2147483646 h 57"/>
                <a:gd name="T20" fmla="*/ 2147483646 w 72"/>
                <a:gd name="T21" fmla="*/ 2147483646 h 57"/>
                <a:gd name="T22" fmla="*/ 2147483646 w 72"/>
                <a:gd name="T23" fmla="*/ 2147483646 h 57"/>
                <a:gd name="T24" fmla="*/ 2147483646 w 72"/>
                <a:gd name="T25" fmla="*/ 2147483646 h 57"/>
                <a:gd name="T26" fmla="*/ 2147483646 w 72"/>
                <a:gd name="T27" fmla="*/ 2147483646 h 57"/>
                <a:gd name="T28" fmla="*/ 2147483646 w 72"/>
                <a:gd name="T29" fmla="*/ 2147483646 h 57"/>
                <a:gd name="T30" fmla="*/ 2147483646 w 72"/>
                <a:gd name="T31" fmla="*/ 2147483646 h 57"/>
                <a:gd name="T32" fmla="*/ 2147483646 w 72"/>
                <a:gd name="T33" fmla="*/ 2147483646 h 57"/>
                <a:gd name="T34" fmla="*/ 2147483646 w 72"/>
                <a:gd name="T35" fmla="*/ 2147483646 h 57"/>
                <a:gd name="T36" fmla="*/ 2147483646 w 72"/>
                <a:gd name="T37" fmla="*/ 2147483646 h 57"/>
                <a:gd name="T38" fmla="*/ 2147483646 w 72"/>
                <a:gd name="T39" fmla="*/ 2147483646 h 57"/>
                <a:gd name="T40" fmla="*/ 2147483646 w 72"/>
                <a:gd name="T41" fmla="*/ 2147483646 h 57"/>
                <a:gd name="T42" fmla="*/ 2147483646 w 72"/>
                <a:gd name="T43" fmla="*/ 2147483646 h 57"/>
                <a:gd name="T44" fmla="*/ 2147483646 w 72"/>
                <a:gd name="T45" fmla="*/ 2147483646 h 57"/>
                <a:gd name="T46" fmla="*/ 2147483646 w 72"/>
                <a:gd name="T47" fmla="*/ 2147483646 h 57"/>
                <a:gd name="T48" fmla="*/ 2147483646 w 72"/>
                <a:gd name="T49" fmla="*/ 2147483646 h 57"/>
                <a:gd name="T50" fmla="*/ 2147483646 w 72"/>
                <a:gd name="T51" fmla="*/ 2147483646 h 57"/>
                <a:gd name="T52" fmla="*/ 2147483646 w 72"/>
                <a:gd name="T53" fmla="*/ 2147483646 h 57"/>
                <a:gd name="T54" fmla="*/ 2147483646 w 72"/>
                <a:gd name="T55" fmla="*/ 2147483646 h 57"/>
                <a:gd name="T56" fmla="*/ 2147483646 w 72"/>
                <a:gd name="T57" fmla="*/ 2147483646 h 57"/>
                <a:gd name="T58" fmla="*/ 2147483646 w 72"/>
                <a:gd name="T59" fmla="*/ 2147483646 h 57"/>
                <a:gd name="T60" fmla="*/ 2147483646 w 72"/>
                <a:gd name="T61" fmla="*/ 2147483646 h 57"/>
                <a:gd name="T62" fmla="*/ 2147483646 w 72"/>
                <a:gd name="T63" fmla="*/ 2147483646 h 57"/>
                <a:gd name="T64" fmla="*/ 2147483646 w 72"/>
                <a:gd name="T65" fmla="*/ 0 h 57"/>
                <a:gd name="T66" fmla="*/ 2147483646 w 72"/>
                <a:gd name="T67" fmla="*/ 0 h 57"/>
                <a:gd name="T68" fmla="*/ 2147483646 w 72"/>
                <a:gd name="T69" fmla="*/ 2147483646 h 57"/>
                <a:gd name="T70" fmla="*/ 2147483646 w 72"/>
                <a:gd name="T71" fmla="*/ 2147483646 h 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2" h="57">
                  <a:moveTo>
                    <a:pt x="72" y="54"/>
                  </a:moveTo>
                  <a:cubicBezTo>
                    <a:pt x="72" y="56"/>
                    <a:pt x="71" y="57"/>
                    <a:pt x="70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2" y="57"/>
                    <a:pt x="0" y="56"/>
                    <a:pt x="0" y="5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8"/>
                    <a:pt x="2" y="47"/>
                    <a:pt x="3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1" y="47"/>
                    <a:pt x="72" y="48"/>
                    <a:pt x="72" y="49"/>
                  </a:cubicBezTo>
                  <a:lnTo>
                    <a:pt x="72" y="54"/>
                  </a:lnTo>
                  <a:close/>
                  <a:moveTo>
                    <a:pt x="72" y="24"/>
                  </a:moveTo>
                  <a:cubicBezTo>
                    <a:pt x="72" y="25"/>
                    <a:pt x="71" y="26"/>
                    <a:pt x="70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6"/>
                    <a:pt x="6" y="25"/>
                    <a:pt x="6" y="24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7"/>
                    <a:pt x="7" y="16"/>
                    <a:pt x="8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1" y="16"/>
                    <a:pt x="72" y="17"/>
                    <a:pt x="72" y="18"/>
                  </a:cubicBezTo>
                  <a:lnTo>
                    <a:pt x="72" y="24"/>
                  </a:lnTo>
                  <a:close/>
                  <a:moveTo>
                    <a:pt x="72" y="39"/>
                  </a:moveTo>
                  <a:cubicBezTo>
                    <a:pt x="72" y="40"/>
                    <a:pt x="71" y="42"/>
                    <a:pt x="70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7" y="42"/>
                    <a:pt x="16" y="40"/>
                    <a:pt x="16" y="39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2"/>
                    <a:pt x="17" y="31"/>
                    <a:pt x="18" y="31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71" y="31"/>
                    <a:pt x="72" y="32"/>
                    <a:pt x="72" y="34"/>
                  </a:cubicBezTo>
                  <a:lnTo>
                    <a:pt x="72" y="39"/>
                  </a:lnTo>
                  <a:close/>
                  <a:moveTo>
                    <a:pt x="72" y="8"/>
                  </a:moveTo>
                  <a:cubicBezTo>
                    <a:pt x="72" y="10"/>
                    <a:pt x="71" y="11"/>
                    <a:pt x="70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2" y="11"/>
                    <a:pt x="21" y="10"/>
                    <a:pt x="21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2"/>
                    <a:pt x="22" y="0"/>
                    <a:pt x="24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1" y="0"/>
                    <a:pt x="72" y="2"/>
                    <a:pt x="72" y="3"/>
                  </a:cubicBezTo>
                  <a:lnTo>
                    <a:pt x="7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69" name="Freeform 67"/>
            <p:cNvSpPr>
              <a:spLocks noEditPoints="1"/>
            </p:cNvSpPr>
            <p:nvPr/>
          </p:nvSpPr>
          <p:spPr bwMode="auto">
            <a:xfrm>
              <a:off x="3356656" y="4131809"/>
              <a:ext cx="246062" cy="247650"/>
            </a:xfrm>
            <a:custGeom>
              <a:avLst/>
              <a:gdLst>
                <a:gd name="T0" fmla="*/ 2147483646 w 72"/>
                <a:gd name="T1" fmla="*/ 2147483646 h 72"/>
                <a:gd name="T2" fmla="*/ 2147483646 w 72"/>
                <a:gd name="T3" fmla="*/ 2147483646 h 72"/>
                <a:gd name="T4" fmla="*/ 2147483646 w 72"/>
                <a:gd name="T5" fmla="*/ 2147483646 h 72"/>
                <a:gd name="T6" fmla="*/ 2147483646 w 72"/>
                <a:gd name="T7" fmla="*/ 2147483646 h 72"/>
                <a:gd name="T8" fmla="*/ 2147483646 w 72"/>
                <a:gd name="T9" fmla="*/ 2147483646 h 72"/>
                <a:gd name="T10" fmla="*/ 2147483646 w 72"/>
                <a:gd name="T11" fmla="*/ 2147483646 h 72"/>
                <a:gd name="T12" fmla="*/ 2147483646 w 72"/>
                <a:gd name="T13" fmla="*/ 2147483646 h 72"/>
                <a:gd name="T14" fmla="*/ 0 w 72"/>
                <a:gd name="T15" fmla="*/ 2147483646 h 72"/>
                <a:gd name="T16" fmla="*/ 0 w 72"/>
                <a:gd name="T17" fmla="*/ 2147483646 h 72"/>
                <a:gd name="T18" fmla="*/ 2147483646 w 72"/>
                <a:gd name="T19" fmla="*/ 2147483646 h 72"/>
                <a:gd name="T20" fmla="*/ 2147483646 w 72"/>
                <a:gd name="T21" fmla="*/ 2147483646 h 72"/>
                <a:gd name="T22" fmla="*/ 2147483646 w 72"/>
                <a:gd name="T23" fmla="*/ 0 h 72"/>
                <a:gd name="T24" fmla="*/ 2147483646 w 72"/>
                <a:gd name="T25" fmla="*/ 0 h 72"/>
                <a:gd name="T26" fmla="*/ 2147483646 w 72"/>
                <a:gd name="T27" fmla="*/ 2147483646 h 72"/>
                <a:gd name="T28" fmla="*/ 2147483646 w 72"/>
                <a:gd name="T29" fmla="*/ 2147483646 h 72"/>
                <a:gd name="T30" fmla="*/ 2147483646 w 72"/>
                <a:gd name="T31" fmla="*/ 2147483646 h 72"/>
                <a:gd name="T32" fmla="*/ 2147483646 w 72"/>
                <a:gd name="T33" fmla="*/ 2147483646 h 72"/>
                <a:gd name="T34" fmla="*/ 2147483646 w 72"/>
                <a:gd name="T35" fmla="*/ 2147483646 h 72"/>
                <a:gd name="T36" fmla="*/ 2147483646 w 72"/>
                <a:gd name="T37" fmla="*/ 2147483646 h 72"/>
                <a:gd name="T38" fmla="*/ 2147483646 w 72"/>
                <a:gd name="T39" fmla="*/ 2147483646 h 72"/>
                <a:gd name="T40" fmla="*/ 2147483646 w 72"/>
                <a:gd name="T41" fmla="*/ 2147483646 h 72"/>
                <a:gd name="T42" fmla="*/ 2147483646 w 72"/>
                <a:gd name="T43" fmla="*/ 2147483646 h 72"/>
                <a:gd name="T44" fmla="*/ 2147483646 w 72"/>
                <a:gd name="T45" fmla="*/ 2147483646 h 72"/>
                <a:gd name="T46" fmla="*/ 2147483646 w 72"/>
                <a:gd name="T47" fmla="*/ 2147483646 h 72"/>
                <a:gd name="T48" fmla="*/ 2147483646 w 72"/>
                <a:gd name="T49" fmla="*/ 2147483646 h 72"/>
                <a:gd name="T50" fmla="*/ 2147483646 w 72"/>
                <a:gd name="T51" fmla="*/ 2147483646 h 72"/>
                <a:gd name="T52" fmla="*/ 2147483646 w 72"/>
                <a:gd name="T53" fmla="*/ 2147483646 h 72"/>
                <a:gd name="T54" fmla="*/ 2147483646 w 72"/>
                <a:gd name="T55" fmla="*/ 2147483646 h 72"/>
                <a:gd name="T56" fmla="*/ 2147483646 w 72"/>
                <a:gd name="T57" fmla="*/ 2147483646 h 72"/>
                <a:gd name="T58" fmla="*/ 2147483646 w 72"/>
                <a:gd name="T59" fmla="*/ 2147483646 h 72"/>
                <a:gd name="T60" fmla="*/ 2147483646 w 72"/>
                <a:gd name="T61" fmla="*/ 2147483646 h 72"/>
                <a:gd name="T62" fmla="*/ 2147483646 w 72"/>
                <a:gd name="T63" fmla="*/ 2147483646 h 72"/>
                <a:gd name="T64" fmla="*/ 2147483646 w 72"/>
                <a:gd name="T65" fmla="*/ 2147483646 h 72"/>
                <a:gd name="T66" fmla="*/ 2147483646 w 72"/>
                <a:gd name="T67" fmla="*/ 2147483646 h 72"/>
                <a:gd name="T68" fmla="*/ 2147483646 w 72"/>
                <a:gd name="T69" fmla="*/ 2147483646 h 72"/>
                <a:gd name="T70" fmla="*/ 2147483646 w 72"/>
                <a:gd name="T71" fmla="*/ 2147483646 h 72"/>
                <a:gd name="T72" fmla="*/ 2147483646 w 72"/>
                <a:gd name="T73" fmla="*/ 2147483646 h 72"/>
                <a:gd name="T74" fmla="*/ 2147483646 w 72"/>
                <a:gd name="T75" fmla="*/ 2147483646 h 72"/>
                <a:gd name="T76" fmla="*/ 2147483646 w 72"/>
                <a:gd name="T77" fmla="*/ 2147483646 h 72"/>
                <a:gd name="T78" fmla="*/ 2147483646 w 72"/>
                <a:gd name="T79" fmla="*/ 2147483646 h 72"/>
                <a:gd name="T80" fmla="*/ 2147483646 w 72"/>
                <a:gd name="T81" fmla="*/ 2147483646 h 72"/>
                <a:gd name="T82" fmla="*/ 2147483646 w 72"/>
                <a:gd name="T83" fmla="*/ 2147483646 h 72"/>
                <a:gd name="T84" fmla="*/ 2147483646 w 72"/>
                <a:gd name="T85" fmla="*/ 2147483646 h 72"/>
                <a:gd name="T86" fmla="*/ 2147483646 w 72"/>
                <a:gd name="T87" fmla="*/ 2147483646 h 72"/>
                <a:gd name="T88" fmla="*/ 2147483646 w 72"/>
                <a:gd name="T89" fmla="*/ 2147483646 h 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2" h="72">
                  <a:moveTo>
                    <a:pt x="72" y="20"/>
                  </a:moveTo>
                  <a:cubicBezTo>
                    <a:pt x="72" y="68"/>
                    <a:pt x="72" y="68"/>
                    <a:pt x="72" y="68"/>
                  </a:cubicBezTo>
                  <a:cubicBezTo>
                    <a:pt x="72" y="71"/>
                    <a:pt x="71" y="72"/>
                    <a:pt x="69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8" y="72"/>
                    <a:pt x="26" y="71"/>
                    <a:pt x="26" y="68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2" y="57"/>
                    <a:pt x="0" y="55"/>
                    <a:pt x="0" y="5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4"/>
                    <a:pt x="2" y="21"/>
                    <a:pt x="3" y="19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2"/>
                    <a:pt x="24" y="0"/>
                    <a:pt x="26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5" y="0"/>
                    <a:pt x="47" y="2"/>
                    <a:pt x="47" y="4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8" y="16"/>
                    <a:pt x="50" y="16"/>
                    <a:pt x="52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1" y="16"/>
                    <a:pt x="72" y="17"/>
                    <a:pt x="72" y="20"/>
                  </a:cubicBezTo>
                  <a:close/>
                  <a:moveTo>
                    <a:pt x="42" y="22"/>
                  </a:moveTo>
                  <a:cubicBezTo>
                    <a:pt x="42" y="5"/>
                    <a:pt x="42" y="5"/>
                    <a:pt x="42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24"/>
                    <a:pt x="24" y="26"/>
                    <a:pt x="22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39"/>
                    <a:pt x="27" y="36"/>
                    <a:pt x="29" y="35"/>
                  </a:cubicBezTo>
                  <a:lnTo>
                    <a:pt x="42" y="22"/>
                  </a:lnTo>
                  <a:close/>
                  <a:moveTo>
                    <a:pt x="9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21" y="9"/>
                    <a:pt x="21" y="9"/>
                    <a:pt x="21" y="9"/>
                  </a:cubicBezTo>
                  <a:lnTo>
                    <a:pt x="9" y="21"/>
                  </a:lnTo>
                  <a:close/>
                  <a:moveTo>
                    <a:pt x="67" y="21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40"/>
                    <a:pt x="50" y="41"/>
                    <a:pt x="48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67" y="67"/>
                    <a:pt x="67" y="67"/>
                    <a:pt x="67" y="67"/>
                  </a:cubicBezTo>
                  <a:lnTo>
                    <a:pt x="67" y="21"/>
                  </a:lnTo>
                  <a:close/>
                  <a:moveTo>
                    <a:pt x="35" y="36"/>
                  </a:moveTo>
                  <a:cubicBezTo>
                    <a:pt x="47" y="36"/>
                    <a:pt x="47" y="36"/>
                    <a:pt x="47" y="36"/>
                  </a:cubicBezTo>
                  <a:cubicBezTo>
                    <a:pt x="47" y="24"/>
                    <a:pt x="47" y="24"/>
                    <a:pt x="47" y="24"/>
                  </a:cubicBezTo>
                  <a:lnTo>
                    <a:pt x="35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70" name="Freeform 67"/>
            <p:cNvSpPr>
              <a:spLocks noEditPoints="1"/>
            </p:cNvSpPr>
            <p:nvPr/>
          </p:nvSpPr>
          <p:spPr bwMode="auto">
            <a:xfrm>
              <a:off x="765856" y="3946752"/>
              <a:ext cx="246062" cy="247650"/>
            </a:xfrm>
            <a:custGeom>
              <a:avLst/>
              <a:gdLst>
                <a:gd name="T0" fmla="*/ 2147483646 w 72"/>
                <a:gd name="T1" fmla="*/ 2147483646 h 72"/>
                <a:gd name="T2" fmla="*/ 2147483646 w 72"/>
                <a:gd name="T3" fmla="*/ 2147483646 h 72"/>
                <a:gd name="T4" fmla="*/ 2147483646 w 72"/>
                <a:gd name="T5" fmla="*/ 2147483646 h 72"/>
                <a:gd name="T6" fmla="*/ 2147483646 w 72"/>
                <a:gd name="T7" fmla="*/ 2147483646 h 72"/>
                <a:gd name="T8" fmla="*/ 2147483646 w 72"/>
                <a:gd name="T9" fmla="*/ 2147483646 h 72"/>
                <a:gd name="T10" fmla="*/ 2147483646 w 72"/>
                <a:gd name="T11" fmla="*/ 2147483646 h 72"/>
                <a:gd name="T12" fmla="*/ 2147483646 w 72"/>
                <a:gd name="T13" fmla="*/ 2147483646 h 72"/>
                <a:gd name="T14" fmla="*/ 0 w 72"/>
                <a:gd name="T15" fmla="*/ 2147483646 h 72"/>
                <a:gd name="T16" fmla="*/ 0 w 72"/>
                <a:gd name="T17" fmla="*/ 2147483646 h 72"/>
                <a:gd name="T18" fmla="*/ 2147483646 w 72"/>
                <a:gd name="T19" fmla="*/ 2147483646 h 72"/>
                <a:gd name="T20" fmla="*/ 2147483646 w 72"/>
                <a:gd name="T21" fmla="*/ 2147483646 h 72"/>
                <a:gd name="T22" fmla="*/ 2147483646 w 72"/>
                <a:gd name="T23" fmla="*/ 0 h 72"/>
                <a:gd name="T24" fmla="*/ 2147483646 w 72"/>
                <a:gd name="T25" fmla="*/ 0 h 72"/>
                <a:gd name="T26" fmla="*/ 2147483646 w 72"/>
                <a:gd name="T27" fmla="*/ 2147483646 h 72"/>
                <a:gd name="T28" fmla="*/ 2147483646 w 72"/>
                <a:gd name="T29" fmla="*/ 2147483646 h 72"/>
                <a:gd name="T30" fmla="*/ 2147483646 w 72"/>
                <a:gd name="T31" fmla="*/ 2147483646 h 72"/>
                <a:gd name="T32" fmla="*/ 2147483646 w 72"/>
                <a:gd name="T33" fmla="*/ 2147483646 h 72"/>
                <a:gd name="T34" fmla="*/ 2147483646 w 72"/>
                <a:gd name="T35" fmla="*/ 2147483646 h 72"/>
                <a:gd name="T36" fmla="*/ 2147483646 w 72"/>
                <a:gd name="T37" fmla="*/ 2147483646 h 72"/>
                <a:gd name="T38" fmla="*/ 2147483646 w 72"/>
                <a:gd name="T39" fmla="*/ 2147483646 h 72"/>
                <a:gd name="T40" fmla="*/ 2147483646 w 72"/>
                <a:gd name="T41" fmla="*/ 2147483646 h 72"/>
                <a:gd name="T42" fmla="*/ 2147483646 w 72"/>
                <a:gd name="T43" fmla="*/ 2147483646 h 72"/>
                <a:gd name="T44" fmla="*/ 2147483646 w 72"/>
                <a:gd name="T45" fmla="*/ 2147483646 h 72"/>
                <a:gd name="T46" fmla="*/ 2147483646 w 72"/>
                <a:gd name="T47" fmla="*/ 2147483646 h 72"/>
                <a:gd name="T48" fmla="*/ 2147483646 w 72"/>
                <a:gd name="T49" fmla="*/ 2147483646 h 72"/>
                <a:gd name="T50" fmla="*/ 2147483646 w 72"/>
                <a:gd name="T51" fmla="*/ 2147483646 h 72"/>
                <a:gd name="T52" fmla="*/ 2147483646 w 72"/>
                <a:gd name="T53" fmla="*/ 2147483646 h 72"/>
                <a:gd name="T54" fmla="*/ 2147483646 w 72"/>
                <a:gd name="T55" fmla="*/ 2147483646 h 72"/>
                <a:gd name="T56" fmla="*/ 2147483646 w 72"/>
                <a:gd name="T57" fmla="*/ 2147483646 h 72"/>
                <a:gd name="T58" fmla="*/ 2147483646 w 72"/>
                <a:gd name="T59" fmla="*/ 2147483646 h 72"/>
                <a:gd name="T60" fmla="*/ 2147483646 w 72"/>
                <a:gd name="T61" fmla="*/ 2147483646 h 72"/>
                <a:gd name="T62" fmla="*/ 2147483646 w 72"/>
                <a:gd name="T63" fmla="*/ 2147483646 h 72"/>
                <a:gd name="T64" fmla="*/ 2147483646 w 72"/>
                <a:gd name="T65" fmla="*/ 2147483646 h 72"/>
                <a:gd name="T66" fmla="*/ 2147483646 w 72"/>
                <a:gd name="T67" fmla="*/ 2147483646 h 72"/>
                <a:gd name="T68" fmla="*/ 2147483646 w 72"/>
                <a:gd name="T69" fmla="*/ 2147483646 h 72"/>
                <a:gd name="T70" fmla="*/ 2147483646 w 72"/>
                <a:gd name="T71" fmla="*/ 2147483646 h 72"/>
                <a:gd name="T72" fmla="*/ 2147483646 w 72"/>
                <a:gd name="T73" fmla="*/ 2147483646 h 72"/>
                <a:gd name="T74" fmla="*/ 2147483646 w 72"/>
                <a:gd name="T75" fmla="*/ 2147483646 h 72"/>
                <a:gd name="T76" fmla="*/ 2147483646 w 72"/>
                <a:gd name="T77" fmla="*/ 2147483646 h 72"/>
                <a:gd name="T78" fmla="*/ 2147483646 w 72"/>
                <a:gd name="T79" fmla="*/ 2147483646 h 72"/>
                <a:gd name="T80" fmla="*/ 2147483646 w 72"/>
                <a:gd name="T81" fmla="*/ 2147483646 h 72"/>
                <a:gd name="T82" fmla="*/ 2147483646 w 72"/>
                <a:gd name="T83" fmla="*/ 2147483646 h 72"/>
                <a:gd name="T84" fmla="*/ 2147483646 w 72"/>
                <a:gd name="T85" fmla="*/ 2147483646 h 72"/>
                <a:gd name="T86" fmla="*/ 2147483646 w 72"/>
                <a:gd name="T87" fmla="*/ 2147483646 h 72"/>
                <a:gd name="T88" fmla="*/ 2147483646 w 72"/>
                <a:gd name="T89" fmla="*/ 2147483646 h 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2" h="72">
                  <a:moveTo>
                    <a:pt x="72" y="20"/>
                  </a:moveTo>
                  <a:cubicBezTo>
                    <a:pt x="72" y="68"/>
                    <a:pt x="72" y="68"/>
                    <a:pt x="72" y="68"/>
                  </a:cubicBezTo>
                  <a:cubicBezTo>
                    <a:pt x="72" y="71"/>
                    <a:pt x="71" y="72"/>
                    <a:pt x="69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8" y="72"/>
                    <a:pt x="26" y="71"/>
                    <a:pt x="26" y="68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2" y="57"/>
                    <a:pt x="0" y="55"/>
                    <a:pt x="0" y="5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4"/>
                    <a:pt x="2" y="21"/>
                    <a:pt x="3" y="19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2"/>
                    <a:pt x="24" y="0"/>
                    <a:pt x="26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5" y="0"/>
                    <a:pt x="47" y="2"/>
                    <a:pt x="47" y="4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8" y="16"/>
                    <a:pt x="50" y="16"/>
                    <a:pt x="52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1" y="16"/>
                    <a:pt x="72" y="17"/>
                    <a:pt x="72" y="20"/>
                  </a:cubicBezTo>
                  <a:close/>
                  <a:moveTo>
                    <a:pt x="42" y="22"/>
                  </a:moveTo>
                  <a:cubicBezTo>
                    <a:pt x="42" y="5"/>
                    <a:pt x="42" y="5"/>
                    <a:pt x="42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24"/>
                    <a:pt x="24" y="26"/>
                    <a:pt x="22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39"/>
                    <a:pt x="27" y="36"/>
                    <a:pt x="29" y="35"/>
                  </a:cubicBezTo>
                  <a:lnTo>
                    <a:pt x="42" y="22"/>
                  </a:lnTo>
                  <a:close/>
                  <a:moveTo>
                    <a:pt x="9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21" y="9"/>
                    <a:pt x="21" y="9"/>
                    <a:pt x="21" y="9"/>
                  </a:cubicBezTo>
                  <a:lnTo>
                    <a:pt x="9" y="21"/>
                  </a:lnTo>
                  <a:close/>
                  <a:moveTo>
                    <a:pt x="67" y="21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40"/>
                    <a:pt x="50" y="41"/>
                    <a:pt x="48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67" y="67"/>
                    <a:pt x="67" y="67"/>
                    <a:pt x="67" y="67"/>
                  </a:cubicBezTo>
                  <a:lnTo>
                    <a:pt x="67" y="21"/>
                  </a:lnTo>
                  <a:close/>
                  <a:moveTo>
                    <a:pt x="35" y="36"/>
                  </a:moveTo>
                  <a:cubicBezTo>
                    <a:pt x="47" y="36"/>
                    <a:pt x="47" y="36"/>
                    <a:pt x="47" y="36"/>
                  </a:cubicBezTo>
                  <a:cubicBezTo>
                    <a:pt x="47" y="24"/>
                    <a:pt x="47" y="24"/>
                    <a:pt x="47" y="24"/>
                  </a:cubicBezTo>
                  <a:lnTo>
                    <a:pt x="35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802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Liquid business </a:t>
            </a:r>
            <a:r>
              <a:rPr lang="en-US" altLang="zh-CN" dirty="0"/>
              <a:t>model</a:t>
            </a:r>
            <a:endParaRPr lang="en-US" altLang="zh-CN" dirty="0"/>
          </a:p>
        </p:txBody>
      </p:sp>
      <p:grpSp>
        <p:nvGrpSpPr>
          <p:cNvPr id="40" name="组合 39"/>
          <p:cNvGrpSpPr/>
          <p:nvPr/>
        </p:nvGrpSpPr>
        <p:grpSpPr>
          <a:xfrm>
            <a:off x="-3708" y="1099928"/>
            <a:ext cx="8994397" cy="3211702"/>
            <a:chOff x="-3708" y="2089506"/>
            <a:chExt cx="8994397" cy="3211702"/>
          </a:xfrm>
        </p:grpSpPr>
        <p:sp>
          <p:nvSpPr>
            <p:cNvPr id="41" name="Freeform 81"/>
            <p:cNvSpPr>
              <a:spLocks noChangeArrowheads="1"/>
            </p:cNvSpPr>
            <p:nvPr/>
          </p:nvSpPr>
          <p:spPr bwMode="auto">
            <a:xfrm>
              <a:off x="1485973" y="3454409"/>
              <a:ext cx="4998438" cy="849330"/>
            </a:xfrm>
            <a:custGeom>
              <a:avLst/>
              <a:gdLst>
                <a:gd name="T0" fmla="*/ 7817 w 8504"/>
                <a:gd name="T1" fmla="*/ 1895 h 1896"/>
                <a:gd name="T2" fmla="*/ 8503 w 8504"/>
                <a:gd name="T3" fmla="*/ 946 h 1896"/>
                <a:gd name="T4" fmla="*/ 7817 w 8504"/>
                <a:gd name="T5" fmla="*/ 0 h 1896"/>
                <a:gd name="T6" fmla="*/ 0 w 8504"/>
                <a:gd name="T7" fmla="*/ 0 h 1896"/>
                <a:gd name="T8" fmla="*/ 0 w 8504"/>
                <a:gd name="T9" fmla="*/ 1895 h 1896"/>
                <a:gd name="T10" fmla="*/ 7817 w 8504"/>
                <a:gd name="T11" fmla="*/ 1895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04" h="1896">
                  <a:moveTo>
                    <a:pt x="7817" y="1895"/>
                  </a:moveTo>
                  <a:lnTo>
                    <a:pt x="8503" y="946"/>
                  </a:lnTo>
                  <a:lnTo>
                    <a:pt x="7817" y="0"/>
                  </a:lnTo>
                  <a:lnTo>
                    <a:pt x="0" y="0"/>
                  </a:lnTo>
                  <a:lnTo>
                    <a:pt x="0" y="1895"/>
                  </a:lnTo>
                  <a:lnTo>
                    <a:pt x="7817" y="1895"/>
                  </a:lnTo>
                </a:path>
              </a:pathLst>
            </a:custGeom>
            <a:solidFill>
              <a:srgbClr val="F5B90F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42" name="Freeform 62"/>
            <p:cNvSpPr>
              <a:spLocks noChangeArrowheads="1"/>
            </p:cNvSpPr>
            <p:nvPr/>
          </p:nvSpPr>
          <p:spPr bwMode="auto">
            <a:xfrm>
              <a:off x="-3708" y="4301763"/>
              <a:ext cx="1076758" cy="997471"/>
            </a:xfrm>
            <a:custGeom>
              <a:avLst/>
              <a:gdLst>
                <a:gd name="T0" fmla="*/ 0 w 2402"/>
                <a:gd name="T1" fmla="*/ 2228 h 2229"/>
                <a:gd name="T2" fmla="*/ 0 w 2402"/>
                <a:gd name="T3" fmla="*/ 0 h 2229"/>
                <a:gd name="T4" fmla="*/ 2401 w 2402"/>
                <a:gd name="T5" fmla="*/ 0 h 2229"/>
                <a:gd name="T6" fmla="*/ 2401 w 2402"/>
                <a:gd name="T7" fmla="*/ 2228 h 2229"/>
                <a:gd name="T8" fmla="*/ 0 w 2402"/>
                <a:gd name="T9" fmla="*/ 2228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2" h="2229">
                  <a:moveTo>
                    <a:pt x="0" y="2228"/>
                  </a:moveTo>
                  <a:lnTo>
                    <a:pt x="0" y="0"/>
                  </a:lnTo>
                  <a:lnTo>
                    <a:pt x="2401" y="0"/>
                  </a:lnTo>
                  <a:lnTo>
                    <a:pt x="2401" y="2228"/>
                  </a:lnTo>
                  <a:lnTo>
                    <a:pt x="0" y="2228"/>
                  </a:lnTo>
                </a:path>
              </a:pathLst>
            </a:custGeom>
            <a:solidFill>
              <a:srgbClr val="C3B996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43" name="Freeform 64"/>
            <p:cNvSpPr>
              <a:spLocks noChangeArrowheads="1"/>
            </p:cNvSpPr>
            <p:nvPr/>
          </p:nvSpPr>
          <p:spPr bwMode="auto">
            <a:xfrm>
              <a:off x="1485973" y="4301763"/>
              <a:ext cx="4174570" cy="847356"/>
            </a:xfrm>
            <a:custGeom>
              <a:avLst/>
              <a:gdLst>
                <a:gd name="T0" fmla="*/ 0 w 6662"/>
                <a:gd name="T1" fmla="*/ 1892 h 1893"/>
                <a:gd name="T2" fmla="*/ 0 w 6662"/>
                <a:gd name="T3" fmla="*/ 0 h 1893"/>
                <a:gd name="T4" fmla="*/ 5979 w 6662"/>
                <a:gd name="T5" fmla="*/ 0 h 1893"/>
                <a:gd name="T6" fmla="*/ 6661 w 6662"/>
                <a:gd name="T7" fmla="*/ 946 h 1893"/>
                <a:gd name="T8" fmla="*/ 5979 w 6662"/>
                <a:gd name="T9" fmla="*/ 1892 h 1893"/>
                <a:gd name="T10" fmla="*/ 0 w 6662"/>
                <a:gd name="T11" fmla="*/ 1892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2" h="1893">
                  <a:moveTo>
                    <a:pt x="0" y="1892"/>
                  </a:moveTo>
                  <a:lnTo>
                    <a:pt x="0" y="0"/>
                  </a:lnTo>
                  <a:lnTo>
                    <a:pt x="5979" y="0"/>
                  </a:lnTo>
                  <a:lnTo>
                    <a:pt x="6661" y="946"/>
                  </a:lnTo>
                  <a:lnTo>
                    <a:pt x="5979" y="1892"/>
                  </a:lnTo>
                  <a:lnTo>
                    <a:pt x="0" y="1892"/>
                  </a:lnTo>
                </a:path>
              </a:pathLst>
            </a:custGeom>
            <a:solidFill>
              <a:srgbClr val="C3B996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44" name="Freeform 66"/>
            <p:cNvSpPr>
              <a:spLocks noChangeArrowheads="1"/>
            </p:cNvSpPr>
            <p:nvPr/>
          </p:nvSpPr>
          <p:spPr bwMode="auto">
            <a:xfrm>
              <a:off x="1071075" y="4301763"/>
              <a:ext cx="414898" cy="999445"/>
            </a:xfrm>
            <a:custGeom>
              <a:avLst/>
              <a:gdLst>
                <a:gd name="T0" fmla="*/ 0 w 928"/>
                <a:gd name="T1" fmla="*/ 2231 h 2232"/>
                <a:gd name="T2" fmla="*/ 0 w 928"/>
                <a:gd name="T3" fmla="*/ 0 h 2232"/>
                <a:gd name="T4" fmla="*/ 927 w 928"/>
                <a:gd name="T5" fmla="*/ 0 h 2232"/>
                <a:gd name="T6" fmla="*/ 927 w 928"/>
                <a:gd name="T7" fmla="*/ 1895 h 2232"/>
                <a:gd name="T8" fmla="*/ 0 w 928"/>
                <a:gd name="T9" fmla="*/ 2231 h 2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2232">
                  <a:moveTo>
                    <a:pt x="0" y="2231"/>
                  </a:moveTo>
                  <a:lnTo>
                    <a:pt x="0" y="0"/>
                  </a:lnTo>
                  <a:lnTo>
                    <a:pt x="927" y="0"/>
                  </a:lnTo>
                  <a:lnTo>
                    <a:pt x="927" y="1895"/>
                  </a:lnTo>
                  <a:lnTo>
                    <a:pt x="0" y="2231"/>
                  </a:lnTo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45" name="Freeform 77"/>
            <p:cNvSpPr>
              <a:spLocks noChangeArrowheads="1"/>
            </p:cNvSpPr>
            <p:nvPr/>
          </p:nvSpPr>
          <p:spPr bwMode="auto">
            <a:xfrm>
              <a:off x="-3708" y="3304294"/>
              <a:ext cx="1076758" cy="997470"/>
            </a:xfrm>
            <a:custGeom>
              <a:avLst/>
              <a:gdLst>
                <a:gd name="T0" fmla="*/ 0 w 2402"/>
                <a:gd name="T1" fmla="*/ 2228 h 2229"/>
                <a:gd name="T2" fmla="*/ 0 w 2402"/>
                <a:gd name="T3" fmla="*/ 0 h 2229"/>
                <a:gd name="T4" fmla="*/ 2401 w 2402"/>
                <a:gd name="T5" fmla="*/ 0 h 2229"/>
                <a:gd name="T6" fmla="*/ 2401 w 2402"/>
                <a:gd name="T7" fmla="*/ 2228 h 2229"/>
                <a:gd name="T8" fmla="*/ 0 w 2402"/>
                <a:gd name="T9" fmla="*/ 2228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2" h="2229">
                  <a:moveTo>
                    <a:pt x="0" y="2228"/>
                  </a:moveTo>
                  <a:lnTo>
                    <a:pt x="0" y="0"/>
                  </a:lnTo>
                  <a:lnTo>
                    <a:pt x="2401" y="0"/>
                  </a:lnTo>
                  <a:lnTo>
                    <a:pt x="2401" y="2228"/>
                  </a:lnTo>
                  <a:lnTo>
                    <a:pt x="0" y="2228"/>
                  </a:lnTo>
                </a:path>
              </a:pathLst>
            </a:custGeom>
            <a:solidFill>
              <a:srgbClr val="F5B90F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46" name="Freeform 91"/>
            <p:cNvSpPr>
              <a:spLocks noChangeArrowheads="1"/>
            </p:cNvSpPr>
            <p:nvPr/>
          </p:nvSpPr>
          <p:spPr bwMode="auto">
            <a:xfrm>
              <a:off x="-3708" y="2306822"/>
              <a:ext cx="1076758" cy="997471"/>
            </a:xfrm>
            <a:custGeom>
              <a:avLst/>
              <a:gdLst>
                <a:gd name="T0" fmla="*/ 0 w 2402"/>
                <a:gd name="T1" fmla="*/ 2227 h 2228"/>
                <a:gd name="T2" fmla="*/ 0 w 2402"/>
                <a:gd name="T3" fmla="*/ 0 h 2228"/>
                <a:gd name="T4" fmla="*/ 2401 w 2402"/>
                <a:gd name="T5" fmla="*/ 0 h 2228"/>
                <a:gd name="T6" fmla="*/ 2401 w 2402"/>
                <a:gd name="T7" fmla="*/ 2227 h 2228"/>
                <a:gd name="T8" fmla="*/ 0 w 2402"/>
                <a:gd name="T9" fmla="*/ 2227 h 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2" h="2228">
                  <a:moveTo>
                    <a:pt x="0" y="2227"/>
                  </a:moveTo>
                  <a:lnTo>
                    <a:pt x="0" y="0"/>
                  </a:lnTo>
                  <a:lnTo>
                    <a:pt x="2401" y="0"/>
                  </a:lnTo>
                  <a:lnTo>
                    <a:pt x="2401" y="2227"/>
                  </a:lnTo>
                  <a:lnTo>
                    <a:pt x="0" y="2227"/>
                  </a:lnTo>
                </a:path>
              </a:pathLst>
            </a:custGeom>
            <a:solidFill>
              <a:srgbClr val="4BAFC8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47" name="Freeform 93"/>
            <p:cNvSpPr>
              <a:spLocks noChangeArrowheads="1"/>
            </p:cNvSpPr>
            <p:nvPr/>
          </p:nvSpPr>
          <p:spPr bwMode="auto">
            <a:xfrm>
              <a:off x="1071075" y="2316542"/>
              <a:ext cx="414898" cy="1147585"/>
            </a:xfrm>
            <a:custGeom>
              <a:avLst/>
              <a:gdLst>
                <a:gd name="T0" fmla="*/ 0 w 928"/>
                <a:gd name="T1" fmla="*/ 2227 h 2560"/>
                <a:gd name="T2" fmla="*/ 0 w 928"/>
                <a:gd name="T3" fmla="*/ 0 h 2560"/>
                <a:gd name="T4" fmla="*/ 927 w 928"/>
                <a:gd name="T5" fmla="*/ 667 h 2560"/>
                <a:gd name="T6" fmla="*/ 927 w 928"/>
                <a:gd name="T7" fmla="*/ 2559 h 2560"/>
                <a:gd name="T8" fmla="*/ 0 w 928"/>
                <a:gd name="T9" fmla="*/ 2227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2560">
                  <a:moveTo>
                    <a:pt x="0" y="2227"/>
                  </a:moveTo>
                  <a:lnTo>
                    <a:pt x="0" y="0"/>
                  </a:lnTo>
                  <a:lnTo>
                    <a:pt x="927" y="667"/>
                  </a:lnTo>
                  <a:lnTo>
                    <a:pt x="927" y="2559"/>
                  </a:lnTo>
                  <a:lnTo>
                    <a:pt x="0" y="2227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48" name="Freeform 95"/>
            <p:cNvSpPr>
              <a:spLocks noChangeArrowheads="1"/>
            </p:cNvSpPr>
            <p:nvPr/>
          </p:nvSpPr>
          <p:spPr bwMode="auto">
            <a:xfrm>
              <a:off x="1485973" y="2605078"/>
              <a:ext cx="4453144" cy="849330"/>
            </a:xfrm>
            <a:custGeom>
              <a:avLst/>
              <a:gdLst>
                <a:gd name="T0" fmla="*/ 6600 w 7287"/>
                <a:gd name="T1" fmla="*/ 1896 h 1897"/>
                <a:gd name="T2" fmla="*/ 7286 w 7287"/>
                <a:gd name="T3" fmla="*/ 950 h 1897"/>
                <a:gd name="T4" fmla="*/ 6600 w 7287"/>
                <a:gd name="T5" fmla="*/ 0 h 1897"/>
                <a:gd name="T6" fmla="*/ 0 w 7287"/>
                <a:gd name="T7" fmla="*/ 0 h 1897"/>
                <a:gd name="T8" fmla="*/ 0 w 7287"/>
                <a:gd name="T9" fmla="*/ 1896 h 1897"/>
                <a:gd name="T10" fmla="*/ 6600 w 7287"/>
                <a:gd name="T11" fmla="*/ 1896 h 1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87" h="1897">
                  <a:moveTo>
                    <a:pt x="6600" y="1896"/>
                  </a:moveTo>
                  <a:lnTo>
                    <a:pt x="7286" y="950"/>
                  </a:lnTo>
                  <a:lnTo>
                    <a:pt x="6600" y="0"/>
                  </a:lnTo>
                  <a:lnTo>
                    <a:pt x="0" y="0"/>
                  </a:lnTo>
                  <a:lnTo>
                    <a:pt x="0" y="1896"/>
                  </a:lnTo>
                  <a:lnTo>
                    <a:pt x="6600" y="1896"/>
                  </a:lnTo>
                </a:path>
              </a:pathLst>
            </a:custGeom>
            <a:solidFill>
              <a:srgbClr val="4BAFC8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sp>
          <p:nvSpPr>
            <p:cNvPr id="49" name="Freeform 79"/>
            <p:cNvSpPr>
              <a:spLocks noChangeArrowheads="1"/>
            </p:cNvSpPr>
            <p:nvPr/>
          </p:nvSpPr>
          <p:spPr bwMode="auto">
            <a:xfrm>
              <a:off x="1071075" y="3304294"/>
              <a:ext cx="414898" cy="997470"/>
            </a:xfrm>
            <a:custGeom>
              <a:avLst/>
              <a:gdLst>
                <a:gd name="T0" fmla="*/ 0 w 928"/>
                <a:gd name="T1" fmla="*/ 2228 h 2229"/>
                <a:gd name="T2" fmla="*/ 0 w 928"/>
                <a:gd name="T3" fmla="*/ 0 h 2229"/>
                <a:gd name="T4" fmla="*/ 927 w 928"/>
                <a:gd name="T5" fmla="*/ 332 h 2229"/>
                <a:gd name="T6" fmla="*/ 927 w 928"/>
                <a:gd name="T7" fmla="*/ 2228 h 2229"/>
                <a:gd name="T8" fmla="*/ 0 w 928"/>
                <a:gd name="T9" fmla="*/ 2228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2229">
                  <a:moveTo>
                    <a:pt x="0" y="2228"/>
                  </a:moveTo>
                  <a:lnTo>
                    <a:pt x="0" y="0"/>
                  </a:lnTo>
                  <a:lnTo>
                    <a:pt x="927" y="332"/>
                  </a:lnTo>
                  <a:lnTo>
                    <a:pt x="927" y="2228"/>
                  </a:lnTo>
                  <a:lnTo>
                    <a:pt x="0" y="2228"/>
                  </a:lnTo>
                </a:path>
              </a:pathLst>
            </a:custGeom>
            <a:solidFill>
              <a:srgbClr val="A17907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sz="2700"/>
            </a:p>
          </p:txBody>
        </p:sp>
        <p:cxnSp>
          <p:nvCxnSpPr>
            <p:cNvPr id="50" name="Straight Connector 4"/>
            <p:cNvCxnSpPr/>
            <p:nvPr/>
          </p:nvCxnSpPr>
          <p:spPr>
            <a:xfrm>
              <a:off x="4857505" y="2672551"/>
              <a:ext cx="0" cy="64146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136"/>
            <p:cNvCxnSpPr/>
            <p:nvPr/>
          </p:nvCxnSpPr>
          <p:spPr>
            <a:xfrm>
              <a:off x="4654226" y="4406263"/>
              <a:ext cx="0" cy="64146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138"/>
            <p:cNvCxnSpPr/>
            <p:nvPr/>
          </p:nvCxnSpPr>
          <p:spPr>
            <a:xfrm>
              <a:off x="5101420" y="3549768"/>
              <a:ext cx="0" cy="64146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Subtitle 2"/>
            <p:cNvSpPr txBox="1">
              <a:spLocks/>
            </p:cNvSpPr>
            <p:nvPr/>
          </p:nvSpPr>
          <p:spPr>
            <a:xfrm>
              <a:off x="1713715" y="2899927"/>
              <a:ext cx="3095182" cy="441427"/>
            </a:xfrm>
            <a:prstGeom prst="rect">
              <a:avLst/>
            </a:prstGeom>
          </p:spPr>
          <p:txBody>
            <a:bodyPr vert="horz" wrap="square" lIns="81559" tIns="40779" rIns="81559" bIns="4077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1365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+mn-lt"/>
                  <a:ea typeface="Lato Light" charset="0"/>
                  <a:cs typeface="Lato Light" charset="0"/>
                </a:rPr>
                <a:t>Creates </a:t>
              </a:r>
              <a:r>
                <a:rPr lang="en-US" sz="1200" dirty="0">
                  <a:solidFill>
                    <a:schemeClr val="bg1"/>
                  </a:solidFill>
                  <a:latin typeface="+mn-lt"/>
                  <a:ea typeface="Lato Light" charset="0"/>
                  <a:cs typeface="Lato Light" charset="0"/>
                </a:rPr>
                <a:t>connection by making it easy for others to plug into the platform</a:t>
              </a:r>
              <a:endParaRPr lang="en-US" sz="1200" dirty="0">
                <a:solidFill>
                  <a:schemeClr val="bg1"/>
                </a:solidFill>
                <a:latin typeface="+mn-lt"/>
                <a:ea typeface="Lato Light" charset="0"/>
                <a:cs typeface="Lato Light" charset="0"/>
              </a:endParaRPr>
            </a:p>
          </p:txBody>
        </p:sp>
        <p:sp>
          <p:nvSpPr>
            <p:cNvPr id="54" name="Rectangle 27"/>
            <p:cNvSpPr>
              <a:spLocks/>
            </p:cNvSpPr>
            <p:nvPr/>
          </p:nvSpPr>
          <p:spPr bwMode="auto">
            <a:xfrm>
              <a:off x="4164622" y="2601594"/>
              <a:ext cx="580415" cy="371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r" defTabSz="1714500">
                <a:lnSpc>
                  <a:spcPts val="2903"/>
                </a:lnSpc>
              </a:pPr>
              <a:r>
                <a:rPr lang="en-US" sz="1400" b="1" dirty="0">
                  <a:solidFill>
                    <a:schemeClr val="bg1"/>
                  </a:solidFill>
                  <a:ea typeface="Lato Black" charset="0"/>
                  <a:cs typeface="Lato Black" charset="0"/>
                  <a:sym typeface="Bebas Neue" charset="0"/>
                </a:rPr>
                <a:t>Toolbox</a:t>
              </a:r>
              <a:endParaRPr lang="en-US" sz="1400" b="1" dirty="0">
                <a:solidFill>
                  <a:schemeClr val="bg1"/>
                </a:solidFill>
                <a:ea typeface="Lato Black" charset="0"/>
                <a:cs typeface="Lato Black" charset="0"/>
                <a:sym typeface="Bebas Neue" charset="0"/>
              </a:endParaRPr>
            </a:p>
          </p:txBody>
        </p:sp>
        <p:grpSp>
          <p:nvGrpSpPr>
            <p:cNvPr id="55" name="Group 2"/>
            <p:cNvGrpSpPr/>
            <p:nvPr/>
          </p:nvGrpSpPr>
          <p:grpSpPr>
            <a:xfrm>
              <a:off x="167195" y="3418275"/>
              <a:ext cx="699066" cy="698885"/>
              <a:chOff x="221902" y="3272125"/>
              <a:chExt cx="1879692" cy="1879692"/>
            </a:xfrm>
          </p:grpSpPr>
          <p:sp>
            <p:nvSpPr>
              <p:cNvPr id="76" name="Oval 1"/>
              <p:cNvSpPr/>
              <p:nvPr/>
            </p:nvSpPr>
            <p:spPr>
              <a:xfrm>
                <a:off x="221902" y="3272125"/>
                <a:ext cx="1879692" cy="18796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34"/>
              <p:cNvSpPr/>
              <p:nvPr/>
            </p:nvSpPr>
            <p:spPr>
              <a:xfrm>
                <a:off x="488126" y="3555564"/>
                <a:ext cx="1347244" cy="134724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37"/>
            <p:cNvSpPr>
              <a:spLocks/>
            </p:cNvSpPr>
            <p:nvPr/>
          </p:nvSpPr>
          <p:spPr bwMode="auto">
            <a:xfrm>
              <a:off x="353511" y="3541269"/>
              <a:ext cx="324219" cy="430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ctr" defTabSz="1714500">
                <a:lnSpc>
                  <a:spcPts val="2903"/>
                </a:lnSpc>
              </a:pPr>
              <a:r>
                <a:rPr lang="en-US" sz="19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  <a:sym typeface="Bebas Neue" charset="0"/>
                </a:rPr>
                <a:t>02</a:t>
              </a:r>
            </a:p>
          </p:txBody>
        </p:sp>
        <p:grpSp>
          <p:nvGrpSpPr>
            <p:cNvPr id="57" name="Group 38"/>
            <p:cNvGrpSpPr/>
            <p:nvPr/>
          </p:nvGrpSpPr>
          <p:grpSpPr>
            <a:xfrm>
              <a:off x="167195" y="4440515"/>
              <a:ext cx="699066" cy="698885"/>
              <a:chOff x="221902" y="3272125"/>
              <a:chExt cx="1879692" cy="1879692"/>
            </a:xfrm>
          </p:grpSpPr>
          <p:sp>
            <p:nvSpPr>
              <p:cNvPr id="74" name="Oval 42"/>
              <p:cNvSpPr/>
              <p:nvPr/>
            </p:nvSpPr>
            <p:spPr>
              <a:xfrm>
                <a:off x="221902" y="3272125"/>
                <a:ext cx="1879692" cy="18796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43"/>
              <p:cNvSpPr/>
              <p:nvPr/>
            </p:nvSpPr>
            <p:spPr>
              <a:xfrm>
                <a:off x="488126" y="3555564"/>
                <a:ext cx="1347244" cy="134724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44"/>
            <p:cNvSpPr>
              <a:spLocks/>
            </p:cNvSpPr>
            <p:nvPr/>
          </p:nvSpPr>
          <p:spPr bwMode="auto">
            <a:xfrm>
              <a:off x="353511" y="4563508"/>
              <a:ext cx="324219" cy="430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ctr" defTabSz="1714500">
                <a:lnSpc>
                  <a:spcPts val="2903"/>
                </a:lnSpc>
              </a:pPr>
              <a:r>
                <a:rPr lang="en-US" sz="19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  <a:sym typeface="Bebas Neue" charset="0"/>
                </a:rPr>
                <a:t>03</a:t>
              </a:r>
            </a:p>
          </p:txBody>
        </p:sp>
        <p:grpSp>
          <p:nvGrpSpPr>
            <p:cNvPr id="59" name="Group 49"/>
            <p:cNvGrpSpPr/>
            <p:nvPr/>
          </p:nvGrpSpPr>
          <p:grpSpPr>
            <a:xfrm>
              <a:off x="167195" y="2459800"/>
              <a:ext cx="699066" cy="698885"/>
              <a:chOff x="221902" y="3272125"/>
              <a:chExt cx="1879692" cy="1879692"/>
            </a:xfrm>
          </p:grpSpPr>
          <p:sp>
            <p:nvSpPr>
              <p:cNvPr id="72" name="Oval 50"/>
              <p:cNvSpPr/>
              <p:nvPr/>
            </p:nvSpPr>
            <p:spPr>
              <a:xfrm>
                <a:off x="221902" y="3272125"/>
                <a:ext cx="1879692" cy="18796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51"/>
              <p:cNvSpPr/>
              <p:nvPr/>
            </p:nvSpPr>
            <p:spPr>
              <a:xfrm>
                <a:off x="488126" y="3555564"/>
                <a:ext cx="1347244" cy="134724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2"/>
            <p:cNvSpPr>
              <a:spLocks/>
            </p:cNvSpPr>
            <p:nvPr/>
          </p:nvSpPr>
          <p:spPr bwMode="auto">
            <a:xfrm>
              <a:off x="353511" y="2582794"/>
              <a:ext cx="324219" cy="430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ctr" defTabSz="1714500">
                <a:lnSpc>
                  <a:spcPts val="2903"/>
                </a:lnSpc>
              </a:pPr>
              <a:r>
                <a:rPr lang="en-US" sz="19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  <a:sym typeface="Bebas Neue" charset="0"/>
                </a:rPr>
                <a:t>01</a:t>
              </a:r>
            </a:p>
          </p:txBody>
        </p:sp>
        <p:sp>
          <p:nvSpPr>
            <p:cNvPr id="61" name="Subtitle 2"/>
            <p:cNvSpPr txBox="1">
              <a:spLocks/>
            </p:cNvSpPr>
            <p:nvPr/>
          </p:nvSpPr>
          <p:spPr>
            <a:xfrm>
              <a:off x="1907704" y="3749801"/>
              <a:ext cx="3095182" cy="441427"/>
            </a:xfrm>
            <a:prstGeom prst="rect">
              <a:avLst/>
            </a:prstGeom>
          </p:spPr>
          <p:txBody>
            <a:bodyPr vert="horz" wrap="square" lIns="81559" tIns="40779" rIns="81559" bIns="4077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1365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+mn-lt"/>
                  <a:ea typeface="Lato Light" charset="0"/>
                  <a:cs typeface="Lato Light" charset="0"/>
                </a:rPr>
                <a:t>Creates </a:t>
              </a:r>
              <a:r>
                <a:rPr lang="en-US" sz="1200" dirty="0">
                  <a:solidFill>
                    <a:schemeClr val="bg1"/>
                  </a:solidFill>
                  <a:latin typeface="+mn-lt"/>
                  <a:ea typeface="Lato Light" charset="0"/>
                  <a:cs typeface="Lato Light" charset="0"/>
                </a:rPr>
                <a:t>pull that attracts participants to the platform</a:t>
              </a:r>
              <a:endParaRPr lang="en-US" sz="1200" dirty="0">
                <a:solidFill>
                  <a:schemeClr val="bg1"/>
                </a:solidFill>
                <a:latin typeface="+mn-lt"/>
                <a:ea typeface="Lato Light" charset="0"/>
                <a:cs typeface="Lato Light" charset="0"/>
              </a:endParaRPr>
            </a:p>
          </p:txBody>
        </p:sp>
        <p:sp>
          <p:nvSpPr>
            <p:cNvPr id="62" name="Rectangle 27"/>
            <p:cNvSpPr>
              <a:spLocks/>
            </p:cNvSpPr>
            <p:nvPr/>
          </p:nvSpPr>
          <p:spPr bwMode="auto">
            <a:xfrm>
              <a:off x="4321485" y="3474262"/>
              <a:ext cx="617541" cy="326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r" defTabSz="1714500">
                <a:lnSpc>
                  <a:spcPts val="2903"/>
                </a:lnSpc>
              </a:pPr>
              <a:r>
                <a:rPr lang="en-US" sz="1400" b="1" dirty="0">
                  <a:solidFill>
                    <a:schemeClr val="bg1"/>
                  </a:solidFill>
                  <a:ea typeface="Lato Black" charset="0"/>
                  <a:cs typeface="Lato Black" charset="0"/>
                  <a:sym typeface="Bebas Neue" charset="0"/>
                </a:rPr>
                <a:t>Magnet </a:t>
              </a:r>
              <a:endParaRPr lang="en-US" sz="1400" b="1" dirty="0">
                <a:solidFill>
                  <a:schemeClr val="bg1"/>
                </a:solidFill>
                <a:ea typeface="Lato Black" charset="0"/>
                <a:cs typeface="Lato Black" charset="0"/>
                <a:sym typeface="Bebas Neue" charset="0"/>
              </a:endParaRPr>
            </a:p>
          </p:txBody>
        </p:sp>
        <p:sp>
          <p:nvSpPr>
            <p:cNvPr id="63" name="Subtitle 2"/>
            <p:cNvSpPr txBox="1">
              <a:spLocks/>
            </p:cNvSpPr>
            <p:nvPr/>
          </p:nvSpPr>
          <p:spPr>
            <a:xfrm>
              <a:off x="1476818" y="4550292"/>
              <a:ext cx="3095182" cy="620963"/>
            </a:xfrm>
            <a:prstGeom prst="rect">
              <a:avLst/>
            </a:prstGeom>
          </p:spPr>
          <p:txBody>
            <a:bodyPr vert="horz" wrap="square" lIns="81559" tIns="40779" rIns="81559" bIns="4077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1365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+mn-lt"/>
                  <a:ea typeface="Lato Light" charset="0"/>
                  <a:cs typeface="Lato Light" charset="0"/>
                </a:rPr>
                <a:t>Fosters </a:t>
              </a:r>
              <a:r>
                <a:rPr lang="en-US" sz="1200" dirty="0">
                  <a:solidFill>
                    <a:schemeClr val="bg1"/>
                  </a:solidFill>
                  <a:latin typeface="+mn-lt"/>
                  <a:ea typeface="Lato Light" charset="0"/>
                  <a:cs typeface="Lato Light" charset="0"/>
                </a:rPr>
                <a:t>the flow of value by making connections between producers and consumers</a:t>
              </a:r>
              <a:endParaRPr lang="en-US" sz="1200" dirty="0">
                <a:solidFill>
                  <a:schemeClr val="bg1"/>
                </a:solidFill>
                <a:latin typeface="+mn-lt"/>
                <a:ea typeface="Lato Light" charset="0"/>
                <a:cs typeface="Lato Light" charset="0"/>
              </a:endParaRPr>
            </a:p>
          </p:txBody>
        </p:sp>
        <p:sp>
          <p:nvSpPr>
            <p:cNvPr id="64" name="Rectangle 27"/>
            <p:cNvSpPr>
              <a:spLocks/>
            </p:cNvSpPr>
            <p:nvPr/>
          </p:nvSpPr>
          <p:spPr bwMode="auto">
            <a:xfrm>
              <a:off x="3523255" y="4325575"/>
              <a:ext cx="984885" cy="326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r" defTabSz="1714500">
                <a:lnSpc>
                  <a:spcPts val="2903"/>
                </a:lnSpc>
              </a:pPr>
              <a:r>
                <a:rPr lang="en-US" sz="1400" b="1" dirty="0">
                  <a:solidFill>
                    <a:schemeClr val="bg1"/>
                  </a:solidFill>
                  <a:ea typeface="Lato Black" charset="0"/>
                  <a:cs typeface="Lato Black" charset="0"/>
                  <a:sym typeface="Bebas Neue" charset="0"/>
                </a:rPr>
                <a:t>Matchmaker </a:t>
              </a:r>
              <a:endParaRPr lang="en-US" sz="1400" b="1" dirty="0">
                <a:solidFill>
                  <a:schemeClr val="bg1"/>
                </a:solidFill>
                <a:ea typeface="Lato Black" charset="0"/>
                <a:cs typeface="Lato Black" charset="0"/>
                <a:sym typeface="Bebas Neue" charset="0"/>
              </a:endParaRPr>
            </a:p>
          </p:txBody>
        </p:sp>
        <p:sp>
          <p:nvSpPr>
            <p:cNvPr id="65" name="Freeform 60"/>
            <p:cNvSpPr>
              <a:spLocks noEditPoints="1"/>
            </p:cNvSpPr>
            <p:nvPr/>
          </p:nvSpPr>
          <p:spPr bwMode="auto">
            <a:xfrm>
              <a:off x="5491951" y="3637416"/>
              <a:ext cx="447166" cy="442436"/>
            </a:xfrm>
            <a:custGeom>
              <a:avLst/>
              <a:gdLst>
                <a:gd name="T0" fmla="*/ 2147483646 w 117"/>
                <a:gd name="T1" fmla="*/ 2147483646 h 116"/>
                <a:gd name="T2" fmla="*/ 2147483646 w 117"/>
                <a:gd name="T3" fmla="*/ 2147483646 h 116"/>
                <a:gd name="T4" fmla="*/ 2147483646 w 117"/>
                <a:gd name="T5" fmla="*/ 2147483646 h 116"/>
                <a:gd name="T6" fmla="*/ 2147483646 w 117"/>
                <a:gd name="T7" fmla="*/ 2147483646 h 116"/>
                <a:gd name="T8" fmla="*/ 2147483646 w 117"/>
                <a:gd name="T9" fmla="*/ 2147483646 h 116"/>
                <a:gd name="T10" fmla="*/ 2147483646 w 117"/>
                <a:gd name="T11" fmla="*/ 0 h 116"/>
                <a:gd name="T12" fmla="*/ 2147483646 w 117"/>
                <a:gd name="T13" fmla="*/ 2147483646 h 116"/>
                <a:gd name="T14" fmla="*/ 2147483646 w 117"/>
                <a:gd name="T15" fmla="*/ 2147483646 h 116"/>
                <a:gd name="T16" fmla="*/ 2147483646 w 117"/>
                <a:gd name="T17" fmla="*/ 2147483646 h 116"/>
                <a:gd name="T18" fmla="*/ 2147483646 w 117"/>
                <a:gd name="T19" fmla="*/ 2147483646 h 116"/>
                <a:gd name="T20" fmla="*/ 2147483646 w 117"/>
                <a:gd name="T21" fmla="*/ 2147483646 h 116"/>
                <a:gd name="T22" fmla="*/ 2147483646 w 117"/>
                <a:gd name="T23" fmla="*/ 2147483646 h 116"/>
                <a:gd name="T24" fmla="*/ 2147483646 w 117"/>
                <a:gd name="T25" fmla="*/ 2147483646 h 116"/>
                <a:gd name="T26" fmla="*/ 2147483646 w 117"/>
                <a:gd name="T27" fmla="*/ 2147483646 h 116"/>
                <a:gd name="T28" fmla="*/ 2147483646 w 117"/>
                <a:gd name="T29" fmla="*/ 2147483646 h 116"/>
                <a:gd name="T30" fmla="*/ 2147483646 w 117"/>
                <a:gd name="T31" fmla="*/ 2147483646 h 116"/>
                <a:gd name="T32" fmla="*/ 2147483646 w 117"/>
                <a:gd name="T33" fmla="*/ 2147483646 h 116"/>
                <a:gd name="T34" fmla="*/ 2147483646 w 117"/>
                <a:gd name="T35" fmla="*/ 2147483646 h 116"/>
                <a:gd name="T36" fmla="*/ 2147483646 w 117"/>
                <a:gd name="T37" fmla="*/ 2147483646 h 116"/>
                <a:gd name="T38" fmla="*/ 2147483646 w 117"/>
                <a:gd name="T39" fmla="*/ 2147483646 h 116"/>
                <a:gd name="T40" fmla="*/ 2147483646 w 117"/>
                <a:gd name="T41" fmla="*/ 2147483646 h 11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7" h="116">
                  <a:moveTo>
                    <a:pt x="101" y="47"/>
                  </a:moveTo>
                  <a:cubicBezTo>
                    <a:pt x="65" y="83"/>
                    <a:pt x="65" y="83"/>
                    <a:pt x="65" y="83"/>
                  </a:cubicBezTo>
                  <a:cubicBezTo>
                    <a:pt x="56" y="91"/>
                    <a:pt x="42" y="91"/>
                    <a:pt x="34" y="83"/>
                  </a:cubicBezTo>
                  <a:cubicBezTo>
                    <a:pt x="25" y="74"/>
                    <a:pt x="25" y="60"/>
                    <a:pt x="34" y="51"/>
                  </a:cubicBezTo>
                  <a:cubicBezTo>
                    <a:pt x="69" y="15"/>
                    <a:pt x="69" y="15"/>
                    <a:pt x="69" y="15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0" y="53"/>
                    <a:pt x="0" y="81"/>
                    <a:pt x="18" y="98"/>
                  </a:cubicBezTo>
                  <a:cubicBezTo>
                    <a:pt x="35" y="116"/>
                    <a:pt x="64" y="116"/>
                    <a:pt x="81" y="98"/>
                  </a:cubicBezTo>
                  <a:cubicBezTo>
                    <a:pt x="117" y="63"/>
                    <a:pt x="117" y="63"/>
                    <a:pt x="117" y="63"/>
                  </a:cubicBezTo>
                  <a:lnTo>
                    <a:pt x="101" y="47"/>
                  </a:lnTo>
                  <a:close/>
                  <a:moveTo>
                    <a:pt x="53" y="8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19"/>
                    <a:pt x="41" y="19"/>
                    <a:pt x="41" y="19"/>
                  </a:cubicBezTo>
                  <a:lnTo>
                    <a:pt x="53" y="8"/>
                  </a:lnTo>
                  <a:close/>
                  <a:moveTo>
                    <a:pt x="89" y="67"/>
                  </a:moveTo>
                  <a:cubicBezTo>
                    <a:pt x="101" y="55"/>
                    <a:pt x="101" y="55"/>
                    <a:pt x="101" y="55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97" y="75"/>
                    <a:pt x="97" y="75"/>
                    <a:pt x="97" y="75"/>
                  </a:cubicBezTo>
                  <a:lnTo>
                    <a:pt x="89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66" name="Freeform 16"/>
            <p:cNvSpPr>
              <a:spLocks noEditPoints="1"/>
            </p:cNvSpPr>
            <p:nvPr/>
          </p:nvSpPr>
          <p:spPr bwMode="auto">
            <a:xfrm>
              <a:off x="5101420" y="2856283"/>
              <a:ext cx="403022" cy="346920"/>
            </a:xfrm>
            <a:custGeom>
              <a:avLst/>
              <a:gdLst>
                <a:gd name="T0" fmla="*/ 2147483646 w 196"/>
                <a:gd name="T1" fmla="*/ 2147483646 h 168"/>
                <a:gd name="T2" fmla="*/ 2147483646 w 196"/>
                <a:gd name="T3" fmla="*/ 2147483646 h 168"/>
                <a:gd name="T4" fmla="*/ 2147483646 w 196"/>
                <a:gd name="T5" fmla="*/ 2147483646 h 168"/>
                <a:gd name="T6" fmla="*/ 2147483646 w 196"/>
                <a:gd name="T7" fmla="*/ 2147483646 h 168"/>
                <a:gd name="T8" fmla="*/ 0 w 196"/>
                <a:gd name="T9" fmla="*/ 2147483646 h 168"/>
                <a:gd name="T10" fmla="*/ 0 w 196"/>
                <a:gd name="T11" fmla="*/ 2147483646 h 168"/>
                <a:gd name="T12" fmla="*/ 2147483646 w 196"/>
                <a:gd name="T13" fmla="*/ 2147483646 h 168"/>
                <a:gd name="T14" fmla="*/ 2147483646 w 196"/>
                <a:gd name="T15" fmla="*/ 2147483646 h 168"/>
                <a:gd name="T16" fmla="*/ 2147483646 w 196"/>
                <a:gd name="T17" fmla="*/ 2147483646 h 168"/>
                <a:gd name="T18" fmla="*/ 2147483646 w 196"/>
                <a:gd name="T19" fmla="*/ 2147483646 h 168"/>
                <a:gd name="T20" fmla="*/ 2147483646 w 196"/>
                <a:gd name="T21" fmla="*/ 2147483646 h 168"/>
                <a:gd name="T22" fmla="*/ 2147483646 w 196"/>
                <a:gd name="T23" fmla="*/ 0 h 168"/>
                <a:gd name="T24" fmla="*/ 2147483646 w 196"/>
                <a:gd name="T25" fmla="*/ 0 h 168"/>
                <a:gd name="T26" fmla="*/ 2147483646 w 196"/>
                <a:gd name="T27" fmla="*/ 2147483646 h 168"/>
                <a:gd name="T28" fmla="*/ 2147483646 w 196"/>
                <a:gd name="T29" fmla="*/ 2147483646 h 168"/>
                <a:gd name="T30" fmla="*/ 2147483646 w 196"/>
                <a:gd name="T31" fmla="*/ 2147483646 h 168"/>
                <a:gd name="T32" fmla="*/ 2147483646 w 196"/>
                <a:gd name="T33" fmla="*/ 2147483646 h 168"/>
                <a:gd name="T34" fmla="*/ 2147483646 w 196"/>
                <a:gd name="T35" fmla="*/ 2147483646 h 168"/>
                <a:gd name="T36" fmla="*/ 2147483646 w 196"/>
                <a:gd name="T37" fmla="*/ 2147483646 h 168"/>
                <a:gd name="T38" fmla="*/ 2147483646 w 196"/>
                <a:gd name="T39" fmla="*/ 2147483646 h 168"/>
                <a:gd name="T40" fmla="*/ 2147483646 w 196"/>
                <a:gd name="T41" fmla="*/ 2147483646 h 168"/>
                <a:gd name="T42" fmla="*/ 2147483646 w 196"/>
                <a:gd name="T43" fmla="*/ 2147483646 h 168"/>
                <a:gd name="T44" fmla="*/ 2147483646 w 196"/>
                <a:gd name="T45" fmla="*/ 2147483646 h 168"/>
                <a:gd name="T46" fmla="*/ 2147483646 w 196"/>
                <a:gd name="T47" fmla="*/ 2147483646 h 168"/>
                <a:gd name="T48" fmla="*/ 2147483646 w 196"/>
                <a:gd name="T49" fmla="*/ 2147483646 h 168"/>
                <a:gd name="T50" fmla="*/ 2147483646 w 196"/>
                <a:gd name="T51" fmla="*/ 2147483646 h 168"/>
                <a:gd name="T52" fmla="*/ 2147483646 w 196"/>
                <a:gd name="T53" fmla="*/ 2147483646 h 168"/>
                <a:gd name="T54" fmla="*/ 2147483646 w 196"/>
                <a:gd name="T55" fmla="*/ 2147483646 h 168"/>
                <a:gd name="T56" fmla="*/ 2147483646 w 196"/>
                <a:gd name="T57" fmla="*/ 2147483646 h 168"/>
                <a:gd name="T58" fmla="*/ 2147483646 w 196"/>
                <a:gd name="T59" fmla="*/ 2147483646 h 168"/>
                <a:gd name="T60" fmla="*/ 2147483646 w 196"/>
                <a:gd name="T61" fmla="*/ 2147483646 h 168"/>
                <a:gd name="T62" fmla="*/ 2147483646 w 196"/>
                <a:gd name="T63" fmla="*/ 2147483646 h 168"/>
                <a:gd name="T64" fmla="*/ 2147483646 w 196"/>
                <a:gd name="T65" fmla="*/ 2147483646 h 168"/>
                <a:gd name="T66" fmla="*/ 2147483646 w 196"/>
                <a:gd name="T67" fmla="*/ 2147483646 h 168"/>
                <a:gd name="T68" fmla="*/ 2147483646 w 196"/>
                <a:gd name="T69" fmla="*/ 2147483646 h 168"/>
                <a:gd name="T70" fmla="*/ 2147483646 w 196"/>
                <a:gd name="T71" fmla="*/ 2147483646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96" h="168">
                  <a:moveTo>
                    <a:pt x="24" y="29"/>
                  </a:moveTo>
                  <a:cubicBezTo>
                    <a:pt x="39" y="29"/>
                    <a:pt x="39" y="29"/>
                    <a:pt x="39" y="29"/>
                  </a:cubicBezTo>
                  <a:cubicBezTo>
                    <a:pt x="39" y="168"/>
                    <a:pt x="39" y="168"/>
                    <a:pt x="39" y="168"/>
                  </a:cubicBezTo>
                  <a:cubicBezTo>
                    <a:pt x="24" y="168"/>
                    <a:pt x="24" y="168"/>
                    <a:pt x="24" y="168"/>
                  </a:cubicBezTo>
                  <a:cubicBezTo>
                    <a:pt x="10" y="168"/>
                    <a:pt x="0" y="157"/>
                    <a:pt x="0" y="14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39"/>
                    <a:pt x="10" y="29"/>
                    <a:pt x="24" y="29"/>
                  </a:cubicBezTo>
                  <a:close/>
                  <a:moveTo>
                    <a:pt x="52" y="29"/>
                  </a:moveTo>
                  <a:cubicBezTo>
                    <a:pt x="65" y="29"/>
                    <a:pt x="65" y="29"/>
                    <a:pt x="65" y="29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5" y="15"/>
                    <a:pt x="67" y="10"/>
                    <a:pt x="71" y="6"/>
                  </a:cubicBezTo>
                  <a:cubicBezTo>
                    <a:pt x="75" y="2"/>
                    <a:pt x="80" y="0"/>
                    <a:pt x="85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7" y="0"/>
                    <a:pt x="121" y="2"/>
                    <a:pt x="125" y="6"/>
                  </a:cubicBezTo>
                  <a:cubicBezTo>
                    <a:pt x="129" y="10"/>
                    <a:pt x="131" y="15"/>
                    <a:pt x="131" y="20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44" y="29"/>
                    <a:pt x="144" y="29"/>
                    <a:pt x="144" y="29"/>
                  </a:cubicBezTo>
                  <a:cubicBezTo>
                    <a:pt x="144" y="168"/>
                    <a:pt x="144" y="168"/>
                    <a:pt x="144" y="168"/>
                  </a:cubicBezTo>
                  <a:cubicBezTo>
                    <a:pt x="52" y="168"/>
                    <a:pt x="52" y="168"/>
                    <a:pt x="52" y="168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157" y="29"/>
                  </a:moveTo>
                  <a:cubicBezTo>
                    <a:pt x="173" y="29"/>
                    <a:pt x="173" y="29"/>
                    <a:pt x="173" y="29"/>
                  </a:cubicBezTo>
                  <a:cubicBezTo>
                    <a:pt x="186" y="29"/>
                    <a:pt x="196" y="39"/>
                    <a:pt x="196" y="52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6" y="157"/>
                    <a:pt x="186" y="168"/>
                    <a:pt x="173" y="168"/>
                  </a:cubicBezTo>
                  <a:cubicBezTo>
                    <a:pt x="157" y="168"/>
                    <a:pt x="157" y="168"/>
                    <a:pt x="157" y="168"/>
                  </a:cubicBezTo>
                  <a:cubicBezTo>
                    <a:pt x="157" y="29"/>
                    <a:pt x="157" y="29"/>
                    <a:pt x="157" y="29"/>
                  </a:cubicBezTo>
                  <a:close/>
                  <a:moveTo>
                    <a:pt x="79" y="29"/>
                  </a:moveTo>
                  <a:cubicBezTo>
                    <a:pt x="118" y="29"/>
                    <a:pt x="118" y="29"/>
                    <a:pt x="118" y="29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7" y="17"/>
                    <a:pt x="116" y="16"/>
                  </a:cubicBezTo>
                  <a:cubicBezTo>
                    <a:pt x="114" y="14"/>
                    <a:pt x="113" y="14"/>
                    <a:pt x="111" y="14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3" y="14"/>
                    <a:pt x="82" y="14"/>
                    <a:pt x="80" y="16"/>
                  </a:cubicBezTo>
                  <a:cubicBezTo>
                    <a:pt x="79" y="17"/>
                    <a:pt x="79" y="18"/>
                    <a:pt x="79" y="20"/>
                  </a:cubicBezTo>
                  <a:lnTo>
                    <a:pt x="7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67" name="Shape 2540"/>
            <p:cNvSpPr/>
            <p:nvPr/>
          </p:nvSpPr>
          <p:spPr>
            <a:xfrm>
              <a:off x="4857505" y="4539637"/>
              <a:ext cx="371608" cy="37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 fontAlgn="base">
                <a:spcBef>
                  <a:spcPct val="0"/>
                </a:spcBef>
                <a:spcAft>
                  <a:spcPct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Calibri" charset="0"/>
                <a:cs typeface="Calibri" charset="0"/>
                <a:sym typeface="Gill Sans"/>
              </a:endParaRPr>
            </a:p>
          </p:txBody>
        </p:sp>
        <p:sp>
          <p:nvSpPr>
            <p:cNvPr id="68" name="Rectangle 46"/>
            <p:cNvSpPr>
              <a:spLocks/>
            </p:cNvSpPr>
            <p:nvPr/>
          </p:nvSpPr>
          <p:spPr bwMode="auto">
            <a:xfrm>
              <a:off x="3208023" y="2089506"/>
              <a:ext cx="2727954" cy="370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anchor="ctr" anchorCtr="0">
              <a:spAutoFit/>
            </a:bodyPr>
            <a:lstStyle/>
            <a:p>
              <a:pPr algn="ctr" defTabSz="1714500">
                <a:lnSpc>
                  <a:spcPts val="2903"/>
                </a:lnSpc>
              </a:pPr>
              <a:r>
                <a:rPr lang="en-US" sz="2500" b="1" dirty="0">
                  <a:solidFill>
                    <a:schemeClr val="tx2"/>
                  </a:solidFill>
                  <a:latin typeface="Lato Black" charset="0"/>
                  <a:ea typeface="Lato Black" charset="0"/>
                  <a:cs typeface="Lato Black" charset="0"/>
                  <a:sym typeface="Bebas Neue" charset="0"/>
                </a:rPr>
                <a:t>Platform</a:t>
              </a:r>
              <a:endParaRPr lang="en-US" sz="25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  <a:sym typeface="Bebas Neue" charset="0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6510612" y="3115562"/>
              <a:ext cx="2480077" cy="1519419"/>
              <a:chOff x="6510612" y="3115562"/>
              <a:chExt cx="2480077" cy="1519419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6510612" y="3115562"/>
                <a:ext cx="2480077" cy="1519419"/>
              </a:xfrm>
              <a:prstGeom prst="ellipse">
                <a:avLst/>
              </a:prstGeom>
              <a:solidFill>
                <a:srgbClr val="0070C0">
                  <a:alpha val="25000"/>
                </a:srgbClr>
              </a:solidFill>
              <a:ln w="635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4290" tIns="17145" rIns="34290" bIns="17145" rtlCol="0" anchor="ctr"/>
              <a:lstStyle/>
              <a:p>
                <a:pPr algn="ctr" defTabSz="914080"/>
                <a:endParaRPr lang="zh-CN" alt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742538" y="3245925"/>
                <a:ext cx="2016224" cy="1300342"/>
              </a:xfrm>
              <a:prstGeom prst="rect">
                <a:avLst/>
              </a:prstGeom>
              <a:noFill/>
            </p:spPr>
            <p:txBody>
              <a:bodyPr wrap="square" lIns="68566" tIns="34283" rIns="68566" bIns="34283" rtlCol="0">
                <a:spAutoFit/>
              </a:bodyPr>
              <a:lstStyle/>
              <a:p>
                <a:pPr algn="ctr"/>
                <a:r>
                  <a:rPr lang="en-US" sz="1600" dirty="0">
                    <a:ea typeface="Lato Light" charset="0"/>
                    <a:cs typeface="Lato Light" charset="0"/>
                  </a:rPr>
                  <a:t>There are </a:t>
                </a:r>
                <a:r>
                  <a:rPr lang="en-US" sz="3200" dirty="0">
                    <a:solidFill>
                      <a:srgbClr val="FF0000"/>
                    </a:solidFill>
                    <a:ea typeface="Lato Light" charset="0"/>
                    <a:cs typeface="Lato Light" charset="0"/>
                  </a:rPr>
                  <a:t>three</a:t>
                </a:r>
                <a:r>
                  <a:rPr lang="en-US" sz="1600" dirty="0">
                    <a:ea typeface="Lato Light" charset="0"/>
                    <a:cs typeface="Lato Light" charset="0"/>
                  </a:rPr>
                  <a:t> elements to a successful platform business model</a:t>
                </a:r>
                <a:endParaRPr lang="en-US" sz="1600" dirty="0">
                  <a:ea typeface="Lato Light" charset="0"/>
                  <a:cs typeface="Lato Light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32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Business </a:t>
            </a:r>
            <a:r>
              <a:rPr lang="en-US" altLang="zh-CN" dirty="0"/>
              <a:t>model </a:t>
            </a:r>
            <a:r>
              <a:rPr lang="en-US" altLang="zh-CN" dirty="0" smtClean="0"/>
              <a:t>design</a:t>
            </a:r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1270046" y="1094009"/>
            <a:ext cx="6598778" cy="3823868"/>
            <a:chOff x="1357598" y="1916832"/>
            <a:chExt cx="6598778" cy="3823868"/>
          </a:xfrm>
        </p:grpSpPr>
        <p:sp>
          <p:nvSpPr>
            <p:cNvPr id="26" name="Hexagon 24"/>
            <p:cNvSpPr/>
            <p:nvPr/>
          </p:nvSpPr>
          <p:spPr>
            <a:xfrm rot="5400000">
              <a:off x="5951293" y="2043015"/>
              <a:ext cx="1832639" cy="1580274"/>
            </a:xfrm>
            <a:prstGeom prst="hexagon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tIns="17145" rIns="34290" bIns="17145" rtlCol="0" anchor="ctr"/>
            <a:lstStyle/>
            <a:p>
              <a:pPr algn="ctr"/>
              <a:endParaRPr lang="en-US"/>
            </a:p>
          </p:txBody>
        </p:sp>
        <p:sp>
          <p:nvSpPr>
            <p:cNvPr id="27" name="Hexagon 25"/>
            <p:cNvSpPr/>
            <p:nvPr/>
          </p:nvSpPr>
          <p:spPr>
            <a:xfrm rot="5400000">
              <a:off x="1358538" y="2043015"/>
              <a:ext cx="1832639" cy="1580274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tIns="17145" rIns="34290" bIns="17145" rtlCol="0" anchor="ctr"/>
            <a:lstStyle/>
            <a:p>
              <a:pPr algn="ctr"/>
              <a:endParaRPr lang="en-US"/>
            </a:p>
          </p:txBody>
        </p:sp>
        <p:sp>
          <p:nvSpPr>
            <p:cNvPr id="28" name="Hexagon 23"/>
            <p:cNvSpPr/>
            <p:nvPr/>
          </p:nvSpPr>
          <p:spPr>
            <a:xfrm rot="5400000">
              <a:off x="3655612" y="2043015"/>
              <a:ext cx="1832639" cy="1580274"/>
            </a:xfrm>
            <a:prstGeom prst="hexagon">
              <a:avLst/>
            </a:prstGeom>
            <a:solidFill>
              <a:srgbClr val="FCF9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tIns="17145" rIns="34290" bIns="17145" rtlCol="0" anchor="ctr"/>
            <a:lstStyle/>
            <a:p>
              <a:pPr algn="ctr"/>
              <a:endParaRPr lang="en-US"/>
            </a:p>
          </p:txBody>
        </p:sp>
        <p:sp>
          <p:nvSpPr>
            <p:cNvPr id="29" name="Hexagon 60"/>
            <p:cNvSpPr/>
            <p:nvPr/>
          </p:nvSpPr>
          <p:spPr>
            <a:xfrm rot="5400000">
              <a:off x="6076814" y="2152527"/>
              <a:ext cx="1581870" cy="1364037"/>
            </a:xfrm>
            <a:prstGeom prst="hexagon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tIns="17145" rIns="34290" bIns="17145" rtlCol="0" anchor="ctr"/>
            <a:lstStyle/>
            <a:p>
              <a:pPr algn="ctr"/>
              <a:endParaRPr lang="en-US"/>
            </a:p>
          </p:txBody>
        </p:sp>
        <p:sp>
          <p:nvSpPr>
            <p:cNvPr id="30" name="Hexagon 61"/>
            <p:cNvSpPr/>
            <p:nvPr/>
          </p:nvSpPr>
          <p:spPr>
            <a:xfrm rot="5400000">
              <a:off x="3781065" y="2152527"/>
              <a:ext cx="1581870" cy="1364037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tIns="17145" rIns="34290" bIns="17145" rtlCol="0" anchor="ctr"/>
            <a:lstStyle/>
            <a:p>
              <a:pPr algn="ctr"/>
              <a:endParaRPr lang="en-US"/>
            </a:p>
          </p:txBody>
        </p:sp>
        <p:sp>
          <p:nvSpPr>
            <p:cNvPr id="31" name="Hexagon 62"/>
            <p:cNvSpPr/>
            <p:nvPr/>
          </p:nvSpPr>
          <p:spPr>
            <a:xfrm rot="5400000">
              <a:off x="1485316" y="2152527"/>
              <a:ext cx="1581870" cy="1364037"/>
            </a:xfrm>
            <a:prstGeom prst="hexag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4290" tIns="17145" rIns="34290" bIns="17145" rtlCol="0" anchor="ctr"/>
            <a:lstStyle/>
            <a:p>
              <a:pPr algn="ctr"/>
              <a:endParaRPr lang="en-US"/>
            </a:p>
          </p:txBody>
        </p:sp>
        <p:sp>
          <p:nvSpPr>
            <p:cNvPr id="32" name="Shape 2783"/>
            <p:cNvSpPr/>
            <p:nvPr/>
          </p:nvSpPr>
          <p:spPr>
            <a:xfrm>
              <a:off x="4329188" y="2638050"/>
              <a:ext cx="487675" cy="42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5855"/>
                  </a:moveTo>
                  <a:lnTo>
                    <a:pt x="1633" y="10800"/>
                  </a:lnTo>
                  <a:lnTo>
                    <a:pt x="4615" y="9156"/>
                  </a:lnTo>
                  <a:lnTo>
                    <a:pt x="10589" y="12450"/>
                  </a:lnTo>
                  <a:lnTo>
                    <a:pt x="10591" y="12446"/>
                  </a:lnTo>
                  <a:cubicBezTo>
                    <a:pt x="10654" y="12482"/>
                    <a:pt x="10724" y="12505"/>
                    <a:pt x="10800" y="12505"/>
                  </a:cubicBezTo>
                  <a:cubicBezTo>
                    <a:pt x="10876" y="12505"/>
                    <a:pt x="10946" y="12482"/>
                    <a:pt x="11009" y="12446"/>
                  </a:cubicBezTo>
                  <a:lnTo>
                    <a:pt x="11011" y="12450"/>
                  </a:lnTo>
                  <a:lnTo>
                    <a:pt x="16985" y="9156"/>
                  </a:lnTo>
                  <a:lnTo>
                    <a:pt x="19967" y="10800"/>
                  </a:lnTo>
                  <a:cubicBezTo>
                    <a:pt x="19967" y="10800"/>
                    <a:pt x="10800" y="15855"/>
                    <a:pt x="10800" y="15855"/>
                  </a:cubicBezTo>
                  <a:close/>
                  <a:moveTo>
                    <a:pt x="19967" y="15347"/>
                  </a:moveTo>
                  <a:lnTo>
                    <a:pt x="10800" y="20402"/>
                  </a:lnTo>
                  <a:lnTo>
                    <a:pt x="1633" y="15347"/>
                  </a:lnTo>
                  <a:lnTo>
                    <a:pt x="4615" y="13703"/>
                  </a:lnTo>
                  <a:lnTo>
                    <a:pt x="10589" y="16997"/>
                  </a:lnTo>
                  <a:lnTo>
                    <a:pt x="10591" y="16994"/>
                  </a:lnTo>
                  <a:cubicBezTo>
                    <a:pt x="10654" y="17029"/>
                    <a:pt x="10724" y="17053"/>
                    <a:pt x="10800" y="17053"/>
                  </a:cubicBezTo>
                  <a:cubicBezTo>
                    <a:pt x="10876" y="17053"/>
                    <a:pt x="10946" y="17029"/>
                    <a:pt x="11009" y="16994"/>
                  </a:cubicBezTo>
                  <a:lnTo>
                    <a:pt x="11011" y="16997"/>
                  </a:lnTo>
                  <a:lnTo>
                    <a:pt x="16985" y="13703"/>
                  </a:lnTo>
                  <a:cubicBezTo>
                    <a:pt x="16985" y="13703"/>
                    <a:pt x="19967" y="15347"/>
                    <a:pt x="19967" y="15347"/>
                  </a:cubicBezTo>
                  <a:close/>
                  <a:moveTo>
                    <a:pt x="1633" y="6253"/>
                  </a:moveTo>
                  <a:lnTo>
                    <a:pt x="10800" y="1198"/>
                  </a:lnTo>
                  <a:lnTo>
                    <a:pt x="19967" y="6253"/>
                  </a:lnTo>
                  <a:lnTo>
                    <a:pt x="10800" y="11307"/>
                  </a:lnTo>
                  <a:cubicBezTo>
                    <a:pt x="10800" y="11307"/>
                    <a:pt x="1633" y="6253"/>
                    <a:pt x="1633" y="6253"/>
                  </a:cubicBezTo>
                  <a:close/>
                  <a:moveTo>
                    <a:pt x="21600" y="10800"/>
                  </a:moveTo>
                  <a:cubicBezTo>
                    <a:pt x="21600" y="10574"/>
                    <a:pt x="21484" y="10383"/>
                    <a:pt x="21319" y="10290"/>
                  </a:cubicBezTo>
                  <a:lnTo>
                    <a:pt x="21320" y="10287"/>
                  </a:lnTo>
                  <a:lnTo>
                    <a:pt x="18127" y="8526"/>
                  </a:lnTo>
                  <a:lnTo>
                    <a:pt x="21320" y="6766"/>
                  </a:lnTo>
                  <a:lnTo>
                    <a:pt x="21319" y="6762"/>
                  </a:lnTo>
                  <a:cubicBezTo>
                    <a:pt x="21484" y="6671"/>
                    <a:pt x="21600" y="6479"/>
                    <a:pt x="21600" y="6253"/>
                  </a:cubicBezTo>
                  <a:cubicBezTo>
                    <a:pt x="21600" y="6027"/>
                    <a:pt x="21484" y="5835"/>
                    <a:pt x="21319" y="5743"/>
                  </a:cubicBezTo>
                  <a:lnTo>
                    <a:pt x="21320" y="5740"/>
                  </a:lnTo>
                  <a:lnTo>
                    <a:pt x="11011" y="56"/>
                  </a:lnTo>
                  <a:lnTo>
                    <a:pt x="11009" y="59"/>
                  </a:lnTo>
                  <a:cubicBezTo>
                    <a:pt x="10946" y="23"/>
                    <a:pt x="10876" y="0"/>
                    <a:pt x="10800" y="0"/>
                  </a:cubicBezTo>
                  <a:cubicBezTo>
                    <a:pt x="10724" y="0"/>
                    <a:pt x="10654" y="23"/>
                    <a:pt x="10591" y="59"/>
                  </a:cubicBezTo>
                  <a:lnTo>
                    <a:pt x="10589" y="56"/>
                  </a:lnTo>
                  <a:lnTo>
                    <a:pt x="280" y="5740"/>
                  </a:lnTo>
                  <a:lnTo>
                    <a:pt x="281" y="5743"/>
                  </a:lnTo>
                  <a:cubicBezTo>
                    <a:pt x="116" y="5835"/>
                    <a:pt x="0" y="6027"/>
                    <a:pt x="0" y="6253"/>
                  </a:cubicBezTo>
                  <a:cubicBezTo>
                    <a:pt x="0" y="6479"/>
                    <a:pt x="116" y="6671"/>
                    <a:pt x="281" y="6762"/>
                  </a:cubicBezTo>
                  <a:lnTo>
                    <a:pt x="280" y="6766"/>
                  </a:lnTo>
                  <a:lnTo>
                    <a:pt x="3473" y="8526"/>
                  </a:lnTo>
                  <a:lnTo>
                    <a:pt x="280" y="10287"/>
                  </a:lnTo>
                  <a:lnTo>
                    <a:pt x="281" y="10290"/>
                  </a:lnTo>
                  <a:cubicBezTo>
                    <a:pt x="116" y="10383"/>
                    <a:pt x="0" y="10574"/>
                    <a:pt x="0" y="10800"/>
                  </a:cubicBezTo>
                  <a:cubicBezTo>
                    <a:pt x="0" y="11026"/>
                    <a:pt x="116" y="11218"/>
                    <a:pt x="281" y="11310"/>
                  </a:cubicBezTo>
                  <a:lnTo>
                    <a:pt x="280" y="11313"/>
                  </a:lnTo>
                  <a:lnTo>
                    <a:pt x="3473" y="13074"/>
                  </a:lnTo>
                  <a:lnTo>
                    <a:pt x="280" y="14834"/>
                  </a:lnTo>
                  <a:lnTo>
                    <a:pt x="281" y="14838"/>
                  </a:lnTo>
                  <a:cubicBezTo>
                    <a:pt x="116" y="14930"/>
                    <a:pt x="0" y="15121"/>
                    <a:pt x="0" y="15347"/>
                  </a:cubicBezTo>
                  <a:cubicBezTo>
                    <a:pt x="0" y="15574"/>
                    <a:pt x="116" y="15765"/>
                    <a:pt x="281" y="15857"/>
                  </a:cubicBezTo>
                  <a:lnTo>
                    <a:pt x="280" y="15860"/>
                  </a:lnTo>
                  <a:lnTo>
                    <a:pt x="10589" y="21544"/>
                  </a:lnTo>
                  <a:lnTo>
                    <a:pt x="10591" y="21541"/>
                  </a:lnTo>
                  <a:cubicBezTo>
                    <a:pt x="10654" y="21577"/>
                    <a:pt x="10724" y="21600"/>
                    <a:pt x="10800" y="21600"/>
                  </a:cubicBezTo>
                  <a:cubicBezTo>
                    <a:pt x="10876" y="21600"/>
                    <a:pt x="10946" y="21577"/>
                    <a:pt x="11009" y="21541"/>
                  </a:cubicBezTo>
                  <a:lnTo>
                    <a:pt x="11011" y="21544"/>
                  </a:lnTo>
                  <a:lnTo>
                    <a:pt x="21320" y="15860"/>
                  </a:lnTo>
                  <a:lnTo>
                    <a:pt x="21319" y="15857"/>
                  </a:lnTo>
                  <a:cubicBezTo>
                    <a:pt x="21484" y="15765"/>
                    <a:pt x="21600" y="15574"/>
                    <a:pt x="21600" y="15347"/>
                  </a:cubicBezTo>
                  <a:cubicBezTo>
                    <a:pt x="21600" y="15121"/>
                    <a:pt x="21484" y="14930"/>
                    <a:pt x="21319" y="14838"/>
                  </a:cubicBezTo>
                  <a:lnTo>
                    <a:pt x="21320" y="14834"/>
                  </a:lnTo>
                  <a:lnTo>
                    <a:pt x="18127" y="13074"/>
                  </a:lnTo>
                  <a:lnTo>
                    <a:pt x="21320" y="11313"/>
                  </a:lnTo>
                  <a:lnTo>
                    <a:pt x="21319" y="11310"/>
                  </a:lnTo>
                  <a:cubicBezTo>
                    <a:pt x="21484" y="11218"/>
                    <a:pt x="21600" y="1102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4284" tIns="14284" rIns="14284" bIns="14284" anchor="ctr"/>
            <a:lstStyle/>
            <a:p>
              <a:pPr defTabSz="17139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00" dirty="0">
                <a:latin typeface="Lato Light" charset="0"/>
                <a:ea typeface="Lato Light" charset="0"/>
                <a:cs typeface="Lato Light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74291" y="3861646"/>
              <a:ext cx="1997471" cy="250068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ea typeface="Lato" charset="0"/>
                  <a:cs typeface="Lato" charset="0"/>
                </a:rPr>
                <a:t>Component consideration</a:t>
              </a:r>
              <a:endParaRPr lang="en-US" sz="14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58998" y="3849319"/>
              <a:ext cx="1417504" cy="250068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ea typeface="Lato" charset="0"/>
                  <a:cs typeface="Lato" charset="0"/>
                </a:rPr>
                <a:t>Strategic outcome</a:t>
              </a:r>
              <a:endParaRPr lang="en-US" sz="14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57598" y="3849319"/>
              <a:ext cx="1840568" cy="250068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ea typeface="Lato" charset="0"/>
                  <a:cs typeface="Lato" charset="0"/>
                </a:rPr>
                <a:t>Economic consideration</a:t>
              </a:r>
              <a:endParaRPr lang="en-US" sz="1400" b="1" dirty="0">
                <a:solidFill>
                  <a:schemeClr val="tx2"/>
                </a:solidFill>
                <a:ea typeface="Lato" charset="0"/>
                <a:cs typeface="Lato" charset="0"/>
              </a:endParaRPr>
            </a:p>
          </p:txBody>
        </p:sp>
        <p:sp>
          <p:nvSpPr>
            <p:cNvPr id="36" name="Subtitle 2"/>
            <p:cNvSpPr txBox="1">
              <a:spLocks/>
            </p:cNvSpPr>
            <p:nvPr/>
          </p:nvSpPr>
          <p:spPr>
            <a:xfrm>
              <a:off x="1458780" y="4581128"/>
              <a:ext cx="1634942" cy="944129"/>
            </a:xfrm>
            <a:prstGeom prst="rect">
              <a:avLst/>
            </a:prstGeom>
          </p:spPr>
          <p:txBody>
            <a:bodyPr vert="horz" wrap="square" lIns="81559" tIns="40779" rIns="81559" bIns="4077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How </a:t>
              </a:r>
              <a:r>
                <a:rPr lang="en-US" sz="1400" dirty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a firm will make money and sustain its profit stream over time</a:t>
              </a:r>
              <a:endParaRPr lang="en-US" sz="1400" dirty="0">
                <a:solidFill>
                  <a:schemeClr val="tx1"/>
                </a:solidFill>
                <a:latin typeface="+mn-lt"/>
                <a:ea typeface="Lato Light" charset="0"/>
                <a:cs typeface="Lato Light" charset="0"/>
              </a:endParaRPr>
            </a:p>
          </p:txBody>
        </p:sp>
        <p:sp>
          <p:nvSpPr>
            <p:cNvPr id="37" name="Subtitle 2"/>
            <p:cNvSpPr txBox="1">
              <a:spLocks/>
            </p:cNvSpPr>
            <p:nvPr/>
          </p:nvSpPr>
          <p:spPr>
            <a:xfrm>
              <a:off x="3781794" y="4581128"/>
              <a:ext cx="1634942" cy="728685"/>
            </a:xfrm>
            <a:prstGeom prst="rect">
              <a:avLst/>
            </a:prstGeom>
          </p:spPr>
          <p:txBody>
            <a:bodyPr vert="horz" wrap="square" lIns="81559" tIns="40779" rIns="81559" bIns="4077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The </a:t>
              </a:r>
              <a:r>
                <a:rPr lang="en-US" sz="1400" dirty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blueprint of how a company does business.</a:t>
              </a:r>
              <a:endParaRPr lang="en-US" sz="1400" dirty="0">
                <a:solidFill>
                  <a:schemeClr val="tx1"/>
                </a:solidFill>
                <a:latin typeface="+mn-lt"/>
                <a:ea typeface="Lato Light" charset="0"/>
                <a:cs typeface="Lato Light" charset="0"/>
              </a:endParaRPr>
            </a:p>
          </p:txBody>
        </p:sp>
        <p:sp>
          <p:nvSpPr>
            <p:cNvPr id="38" name="Subtitle 2"/>
            <p:cNvSpPr txBox="1">
              <a:spLocks/>
            </p:cNvSpPr>
            <p:nvPr/>
          </p:nvSpPr>
          <p:spPr>
            <a:xfrm>
              <a:off x="6050026" y="4581128"/>
              <a:ext cx="1906350" cy="1159572"/>
            </a:xfrm>
            <a:prstGeom prst="rect">
              <a:avLst/>
            </a:prstGeom>
          </p:spPr>
          <p:txBody>
            <a:bodyPr vert="horz" wrap="square" lIns="81559" tIns="40779" rIns="81559" bIns="4077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The </a:t>
              </a:r>
              <a:r>
                <a:rPr lang="en-US" sz="1400" dirty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design of key interdependent systems that create and sustain a competitive business</a:t>
              </a:r>
              <a:endParaRPr lang="en-US" sz="1400" dirty="0">
                <a:solidFill>
                  <a:schemeClr val="tx1"/>
                </a:solidFill>
                <a:latin typeface="+mn-lt"/>
                <a:ea typeface="Lato Light" charset="0"/>
                <a:cs typeface="Lato Light" charset="0"/>
              </a:endParaRPr>
            </a:p>
          </p:txBody>
        </p:sp>
        <p:grpSp>
          <p:nvGrpSpPr>
            <p:cNvPr id="39" name="Group 284"/>
            <p:cNvGrpSpPr/>
            <p:nvPr/>
          </p:nvGrpSpPr>
          <p:grpSpPr>
            <a:xfrm>
              <a:off x="6636461" y="2597023"/>
              <a:ext cx="467179" cy="472257"/>
              <a:chOff x="4427538" y="1254125"/>
              <a:chExt cx="292100" cy="295275"/>
            </a:xfrm>
            <a:solidFill>
              <a:srgbClr val="FFFFFF"/>
            </a:solidFill>
          </p:grpSpPr>
          <p:sp>
            <p:nvSpPr>
              <p:cNvPr id="41" name="Freeform 211"/>
              <p:cNvSpPr>
                <a:spLocks/>
              </p:cNvSpPr>
              <p:nvPr/>
            </p:nvSpPr>
            <p:spPr bwMode="auto">
              <a:xfrm>
                <a:off x="4471988" y="1287463"/>
                <a:ext cx="33338" cy="33338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7" y="2"/>
                  </a:cxn>
                  <a:cxn ang="0">
                    <a:pos x="2" y="2"/>
                  </a:cxn>
                  <a:cxn ang="0">
                    <a:pos x="2" y="7"/>
                  </a:cxn>
                  <a:cxn ang="0">
                    <a:pos x="7" y="12"/>
                  </a:cxn>
                  <a:cxn ang="0">
                    <a:pos x="12" y="12"/>
                  </a:cxn>
                  <a:cxn ang="0">
                    <a:pos x="12" y="7"/>
                  </a:cxn>
                </a:cxnLst>
                <a:rect l="0" t="0" r="r" b="b"/>
                <a:pathLst>
                  <a:path w="13" h="13">
                    <a:moveTo>
                      <a:pt x="12" y="7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0" y="3"/>
                      <a:pt x="0" y="6"/>
                      <a:pt x="2" y="7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3"/>
                      <a:pt x="10" y="13"/>
                      <a:pt x="12" y="12"/>
                    </a:cubicBezTo>
                    <a:cubicBezTo>
                      <a:pt x="13" y="11"/>
                      <a:pt x="13" y="8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42" name="Freeform 212"/>
              <p:cNvSpPr>
                <a:spLocks/>
              </p:cNvSpPr>
              <p:nvPr/>
            </p:nvSpPr>
            <p:spPr bwMode="auto">
              <a:xfrm>
                <a:off x="4427538" y="1382713"/>
                <a:ext cx="34925" cy="19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4"/>
                  </a:cxn>
                  <a:cxn ang="0">
                    <a:pos x="11" y="0"/>
                  </a:cxn>
                </a:cxnLst>
                <a:rect l="0" t="0" r="r" b="b"/>
                <a:pathLst>
                  <a:path w="14" h="7">
                    <a:moveTo>
                      <a:pt x="1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7"/>
                      <a:pt x="14" y="6"/>
                      <a:pt x="14" y="4"/>
                    </a:cubicBezTo>
                    <a:cubicBezTo>
                      <a:pt x="14" y="2"/>
                      <a:pt x="13" y="0"/>
                      <a:pt x="1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49" name="Freeform 213"/>
              <p:cNvSpPr>
                <a:spLocks/>
              </p:cNvSpPr>
              <p:nvPr/>
            </p:nvSpPr>
            <p:spPr bwMode="auto">
              <a:xfrm>
                <a:off x="4684713" y="1401763"/>
                <a:ext cx="34925" cy="190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8"/>
                  </a:cxn>
                  <a:cxn ang="0">
                    <a:pos x="10" y="8"/>
                  </a:cxn>
                  <a:cxn ang="0">
                    <a:pos x="14" y="4"/>
                  </a:cxn>
                  <a:cxn ang="0">
                    <a:pos x="10" y="0"/>
                  </a:cxn>
                </a:cxnLst>
                <a:rect l="0" t="0" r="r" b="b"/>
                <a:pathLst>
                  <a:path w="14" h="8">
                    <a:moveTo>
                      <a:pt x="1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8"/>
                      <a:pt x="3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2" y="8"/>
                      <a:pt x="14" y="6"/>
                      <a:pt x="14" y="4"/>
                    </a:cubicBezTo>
                    <a:cubicBezTo>
                      <a:pt x="14" y="2"/>
                      <a:pt x="12" y="0"/>
                      <a:pt x="1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50" name="Freeform 214"/>
              <p:cNvSpPr>
                <a:spLocks/>
              </p:cNvSpPr>
              <p:nvPr/>
            </p:nvSpPr>
            <p:spPr bwMode="auto">
              <a:xfrm>
                <a:off x="4654551" y="1303338"/>
                <a:ext cx="31750" cy="31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6" y="1"/>
                  </a:cxn>
                  <a:cxn ang="0">
                    <a:pos x="1" y="6"/>
                  </a:cxn>
                  <a:cxn ang="0">
                    <a:pos x="1" y="11"/>
                  </a:cxn>
                  <a:cxn ang="0">
                    <a:pos x="6" y="11"/>
                  </a:cxn>
                  <a:cxn ang="0">
                    <a:pos x="12" y="6"/>
                  </a:cxn>
                  <a:cxn ang="0">
                    <a:pos x="12" y="1"/>
                  </a:cxn>
                </a:cxnLst>
                <a:rect l="0" t="0" r="r" b="b"/>
                <a:pathLst>
                  <a:path w="13" h="13">
                    <a:moveTo>
                      <a:pt x="12" y="1"/>
                    </a:moveTo>
                    <a:cubicBezTo>
                      <a:pt x="10" y="0"/>
                      <a:pt x="8" y="0"/>
                      <a:pt x="6" y="1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7"/>
                      <a:pt x="0" y="10"/>
                      <a:pt x="1" y="11"/>
                    </a:cubicBezTo>
                    <a:cubicBezTo>
                      <a:pt x="3" y="13"/>
                      <a:pt x="5" y="13"/>
                      <a:pt x="6" y="11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5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54" name="Freeform 215"/>
              <p:cNvSpPr>
                <a:spLocks/>
              </p:cNvSpPr>
              <p:nvPr/>
            </p:nvSpPr>
            <p:spPr bwMode="auto">
              <a:xfrm>
                <a:off x="4573588" y="1254125"/>
                <a:ext cx="17463" cy="3810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6" y="14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5" y="15"/>
                      <a:pt x="6" y="14"/>
                      <a:pt x="6" y="14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2" y="15"/>
                      <a:pt x="4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55" name="Freeform 216"/>
              <p:cNvSpPr>
                <a:spLocks noEditPoints="1"/>
              </p:cNvSpPr>
              <p:nvPr/>
            </p:nvSpPr>
            <p:spPr bwMode="auto">
              <a:xfrm>
                <a:off x="4500563" y="1327150"/>
                <a:ext cx="146050" cy="16668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29"/>
                  </a:cxn>
                  <a:cxn ang="0">
                    <a:pos x="14" y="54"/>
                  </a:cxn>
                  <a:cxn ang="0">
                    <a:pos x="14" y="66"/>
                  </a:cxn>
                  <a:cxn ang="0">
                    <a:pos x="44" y="66"/>
                  </a:cxn>
                  <a:cxn ang="0">
                    <a:pos x="44" y="54"/>
                  </a:cxn>
                  <a:cxn ang="0">
                    <a:pos x="58" y="29"/>
                  </a:cxn>
                  <a:cxn ang="0">
                    <a:pos x="29" y="0"/>
                  </a:cxn>
                  <a:cxn ang="0">
                    <a:pos x="40" y="48"/>
                  </a:cxn>
                  <a:cxn ang="0">
                    <a:pos x="36" y="50"/>
                  </a:cxn>
                  <a:cxn ang="0">
                    <a:pos x="36" y="54"/>
                  </a:cxn>
                  <a:cxn ang="0">
                    <a:pos x="36" y="58"/>
                  </a:cxn>
                  <a:cxn ang="0">
                    <a:pos x="22" y="58"/>
                  </a:cxn>
                  <a:cxn ang="0">
                    <a:pos x="22" y="54"/>
                  </a:cxn>
                  <a:cxn ang="0">
                    <a:pos x="22" y="50"/>
                  </a:cxn>
                  <a:cxn ang="0">
                    <a:pos x="18" y="48"/>
                  </a:cxn>
                  <a:cxn ang="0">
                    <a:pos x="7" y="29"/>
                  </a:cxn>
                  <a:cxn ang="0">
                    <a:pos x="29" y="8"/>
                  </a:cxn>
                  <a:cxn ang="0">
                    <a:pos x="51" y="29"/>
                  </a:cxn>
                  <a:cxn ang="0">
                    <a:pos x="40" y="48"/>
                  </a:cxn>
                </a:cxnLst>
                <a:rect l="0" t="0" r="r" b="b"/>
                <a:pathLst>
                  <a:path w="58" h="66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40"/>
                      <a:pt x="6" y="49"/>
                      <a:pt x="14" y="54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54"/>
                      <a:pt x="44" y="54"/>
                      <a:pt x="44" y="54"/>
                    </a:cubicBezTo>
                    <a:cubicBezTo>
                      <a:pt x="52" y="49"/>
                      <a:pt x="58" y="40"/>
                      <a:pt x="58" y="29"/>
                    </a:cubicBezTo>
                    <a:cubicBezTo>
                      <a:pt x="58" y="13"/>
                      <a:pt x="45" y="0"/>
                      <a:pt x="29" y="0"/>
                    </a:cubicBezTo>
                    <a:close/>
                    <a:moveTo>
                      <a:pt x="40" y="48"/>
                    </a:moveTo>
                    <a:cubicBezTo>
                      <a:pt x="36" y="50"/>
                      <a:pt x="36" y="50"/>
                      <a:pt x="36" y="50"/>
                    </a:cubicBezTo>
                    <a:cubicBezTo>
                      <a:pt x="36" y="54"/>
                      <a:pt x="36" y="54"/>
                      <a:pt x="36" y="54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1" y="44"/>
                      <a:pt x="7" y="37"/>
                      <a:pt x="7" y="29"/>
                    </a:cubicBezTo>
                    <a:cubicBezTo>
                      <a:pt x="7" y="17"/>
                      <a:pt x="17" y="8"/>
                      <a:pt x="29" y="8"/>
                    </a:cubicBezTo>
                    <a:cubicBezTo>
                      <a:pt x="41" y="8"/>
                      <a:pt x="51" y="17"/>
                      <a:pt x="51" y="29"/>
                    </a:cubicBezTo>
                    <a:cubicBezTo>
                      <a:pt x="51" y="37"/>
                      <a:pt x="47" y="44"/>
                      <a:pt x="40" y="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56" name="Freeform 217"/>
              <p:cNvSpPr>
                <a:spLocks/>
              </p:cNvSpPr>
              <p:nvPr/>
            </p:nvSpPr>
            <p:spPr bwMode="auto">
              <a:xfrm>
                <a:off x="4535488" y="1511300"/>
                <a:ext cx="76200" cy="381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15" y="15"/>
                  </a:cxn>
                  <a:cxn ang="0">
                    <a:pos x="22" y="8"/>
                  </a:cxn>
                  <a:cxn ang="0">
                    <a:pos x="22" y="7"/>
                  </a:cxn>
                  <a:cxn ang="0">
                    <a:pos x="30" y="7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30" h="15">
                    <a:moveTo>
                      <a:pt x="0" y="7"/>
                    </a:moveTo>
                    <a:cubicBezTo>
                      <a:pt x="8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12"/>
                      <a:pt x="11" y="15"/>
                      <a:pt x="15" y="15"/>
                    </a:cubicBezTo>
                    <a:cubicBezTo>
                      <a:pt x="19" y="15"/>
                      <a:pt x="22" y="12"/>
                      <a:pt x="22" y="8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  <p:sp>
          <p:nvSpPr>
            <p:cNvPr id="40" name="Freeform 31"/>
            <p:cNvSpPr>
              <a:spLocks noEditPoints="1"/>
            </p:cNvSpPr>
            <p:nvPr/>
          </p:nvSpPr>
          <p:spPr bwMode="auto">
            <a:xfrm>
              <a:off x="2067538" y="2650343"/>
              <a:ext cx="420687" cy="355600"/>
            </a:xfrm>
            <a:custGeom>
              <a:avLst/>
              <a:gdLst>
                <a:gd name="T0" fmla="*/ 2147483646 w 256"/>
                <a:gd name="T1" fmla="*/ 2147483646 h 216"/>
                <a:gd name="T2" fmla="*/ 2147483646 w 256"/>
                <a:gd name="T3" fmla="*/ 2147483646 h 216"/>
                <a:gd name="T4" fmla="*/ 0 w 256"/>
                <a:gd name="T5" fmla="*/ 2147483646 h 216"/>
                <a:gd name="T6" fmla="*/ 0 w 256"/>
                <a:gd name="T7" fmla="*/ 2147483646 h 216"/>
                <a:gd name="T8" fmla="*/ 2147483646 w 256"/>
                <a:gd name="T9" fmla="*/ 2147483646 h 216"/>
                <a:gd name="T10" fmla="*/ 2147483646 w 256"/>
                <a:gd name="T11" fmla="*/ 2147483646 h 216"/>
                <a:gd name="T12" fmla="*/ 2147483646 w 256"/>
                <a:gd name="T13" fmla="*/ 2147483646 h 216"/>
                <a:gd name="T14" fmla="*/ 2147483646 w 256"/>
                <a:gd name="T15" fmla="*/ 2147483646 h 216"/>
                <a:gd name="T16" fmla="*/ 2147483646 w 256"/>
                <a:gd name="T17" fmla="*/ 2147483646 h 216"/>
                <a:gd name="T18" fmla="*/ 2147483646 w 256"/>
                <a:gd name="T19" fmla="*/ 2147483646 h 216"/>
                <a:gd name="T20" fmla="*/ 2147483646 w 256"/>
                <a:gd name="T21" fmla="*/ 2147483646 h 216"/>
                <a:gd name="T22" fmla="*/ 2147483646 w 256"/>
                <a:gd name="T23" fmla="*/ 2147483646 h 216"/>
                <a:gd name="T24" fmla="*/ 2147483646 w 256"/>
                <a:gd name="T25" fmla="*/ 2147483646 h 216"/>
                <a:gd name="T26" fmla="*/ 2147483646 w 256"/>
                <a:gd name="T27" fmla="*/ 0 h 216"/>
                <a:gd name="T28" fmla="*/ 2147483646 w 256"/>
                <a:gd name="T29" fmla="*/ 0 h 216"/>
                <a:gd name="T30" fmla="*/ 2147483646 w 256"/>
                <a:gd name="T31" fmla="*/ 2147483646 h 216"/>
                <a:gd name="T32" fmla="*/ 2147483646 w 256"/>
                <a:gd name="T33" fmla="*/ 2147483646 h 216"/>
                <a:gd name="T34" fmla="*/ 2147483646 w 256"/>
                <a:gd name="T35" fmla="*/ 2147483646 h 216"/>
                <a:gd name="T36" fmla="*/ 2147483646 w 256"/>
                <a:gd name="T37" fmla="*/ 2147483646 h 216"/>
                <a:gd name="T38" fmla="*/ 2147483646 w 256"/>
                <a:gd name="T39" fmla="*/ 2147483646 h 216"/>
                <a:gd name="T40" fmla="*/ 2147483646 w 256"/>
                <a:gd name="T41" fmla="*/ 2147483646 h 216"/>
                <a:gd name="T42" fmla="*/ 2147483646 w 256"/>
                <a:gd name="T43" fmla="*/ 2147483646 h 216"/>
                <a:gd name="T44" fmla="*/ 2147483646 w 256"/>
                <a:gd name="T45" fmla="*/ 2147483646 h 216"/>
                <a:gd name="T46" fmla="*/ 2147483646 w 256"/>
                <a:gd name="T47" fmla="*/ 2147483646 h 216"/>
                <a:gd name="T48" fmla="*/ 2147483646 w 256"/>
                <a:gd name="T49" fmla="*/ 2147483646 h 216"/>
                <a:gd name="T50" fmla="*/ 2147483646 w 256"/>
                <a:gd name="T51" fmla="*/ 2147483646 h 216"/>
                <a:gd name="T52" fmla="*/ 2147483646 w 256"/>
                <a:gd name="T53" fmla="*/ 2147483646 h 216"/>
                <a:gd name="T54" fmla="*/ 2147483646 w 256"/>
                <a:gd name="T55" fmla="*/ 2147483646 h 216"/>
                <a:gd name="T56" fmla="*/ 2147483646 w 256"/>
                <a:gd name="T57" fmla="*/ 2147483646 h 216"/>
                <a:gd name="T58" fmla="*/ 2147483646 w 256"/>
                <a:gd name="T59" fmla="*/ 2147483646 h 216"/>
                <a:gd name="T60" fmla="*/ 2147483646 w 256"/>
                <a:gd name="T61" fmla="*/ 2147483646 h 216"/>
                <a:gd name="T62" fmla="*/ 2147483646 w 256"/>
                <a:gd name="T63" fmla="*/ 2147483646 h 216"/>
                <a:gd name="T64" fmla="*/ 2147483646 w 256"/>
                <a:gd name="T65" fmla="*/ 2147483646 h 216"/>
                <a:gd name="T66" fmla="*/ 2147483646 w 256"/>
                <a:gd name="T67" fmla="*/ 2147483646 h 216"/>
                <a:gd name="T68" fmla="*/ 2147483646 w 256"/>
                <a:gd name="T69" fmla="*/ 2147483646 h 216"/>
                <a:gd name="T70" fmla="*/ 2147483646 w 256"/>
                <a:gd name="T71" fmla="*/ 2147483646 h 2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6" h="216">
                  <a:moveTo>
                    <a:pt x="246" y="216"/>
                  </a:moveTo>
                  <a:cubicBezTo>
                    <a:pt x="10" y="216"/>
                    <a:pt x="10" y="216"/>
                    <a:pt x="10" y="216"/>
                  </a:cubicBezTo>
                  <a:cubicBezTo>
                    <a:pt x="4" y="216"/>
                    <a:pt x="0" y="212"/>
                    <a:pt x="0" y="206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196"/>
                    <a:pt x="4" y="192"/>
                    <a:pt x="10" y="192"/>
                  </a:cubicBezTo>
                  <a:cubicBezTo>
                    <a:pt x="246" y="192"/>
                    <a:pt x="246" y="192"/>
                    <a:pt x="246" y="192"/>
                  </a:cubicBezTo>
                  <a:cubicBezTo>
                    <a:pt x="252" y="192"/>
                    <a:pt x="256" y="196"/>
                    <a:pt x="256" y="202"/>
                  </a:cubicBezTo>
                  <a:cubicBezTo>
                    <a:pt x="256" y="206"/>
                    <a:pt x="256" y="206"/>
                    <a:pt x="256" y="206"/>
                  </a:cubicBezTo>
                  <a:cubicBezTo>
                    <a:pt x="256" y="212"/>
                    <a:pt x="252" y="216"/>
                    <a:pt x="246" y="216"/>
                  </a:cubicBezTo>
                  <a:moveTo>
                    <a:pt x="208" y="180"/>
                  </a:moveTo>
                  <a:cubicBezTo>
                    <a:pt x="184" y="180"/>
                    <a:pt x="184" y="180"/>
                    <a:pt x="184" y="180"/>
                  </a:cubicBezTo>
                  <a:cubicBezTo>
                    <a:pt x="177" y="180"/>
                    <a:pt x="172" y="175"/>
                    <a:pt x="172" y="168"/>
                  </a:cubicBezTo>
                  <a:cubicBezTo>
                    <a:pt x="172" y="12"/>
                    <a:pt x="172" y="12"/>
                    <a:pt x="172" y="12"/>
                  </a:cubicBezTo>
                  <a:cubicBezTo>
                    <a:pt x="172" y="5"/>
                    <a:pt x="177" y="0"/>
                    <a:pt x="184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15" y="0"/>
                    <a:pt x="220" y="5"/>
                    <a:pt x="220" y="12"/>
                  </a:cubicBezTo>
                  <a:cubicBezTo>
                    <a:pt x="220" y="168"/>
                    <a:pt x="220" y="168"/>
                    <a:pt x="220" y="168"/>
                  </a:cubicBezTo>
                  <a:cubicBezTo>
                    <a:pt x="220" y="175"/>
                    <a:pt x="215" y="180"/>
                    <a:pt x="208" y="180"/>
                  </a:cubicBezTo>
                  <a:moveTo>
                    <a:pt x="140" y="180"/>
                  </a:moveTo>
                  <a:cubicBezTo>
                    <a:pt x="116" y="180"/>
                    <a:pt x="116" y="180"/>
                    <a:pt x="116" y="180"/>
                  </a:cubicBezTo>
                  <a:cubicBezTo>
                    <a:pt x="109" y="180"/>
                    <a:pt x="104" y="175"/>
                    <a:pt x="104" y="168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61"/>
                    <a:pt x="109" y="56"/>
                    <a:pt x="116" y="56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47" y="56"/>
                    <a:pt x="152" y="61"/>
                    <a:pt x="152" y="68"/>
                  </a:cubicBezTo>
                  <a:cubicBezTo>
                    <a:pt x="152" y="168"/>
                    <a:pt x="152" y="168"/>
                    <a:pt x="152" y="168"/>
                  </a:cubicBezTo>
                  <a:cubicBezTo>
                    <a:pt x="152" y="175"/>
                    <a:pt x="147" y="180"/>
                    <a:pt x="140" y="180"/>
                  </a:cubicBezTo>
                  <a:moveTo>
                    <a:pt x="72" y="180"/>
                  </a:moveTo>
                  <a:cubicBezTo>
                    <a:pt x="48" y="180"/>
                    <a:pt x="48" y="180"/>
                    <a:pt x="48" y="180"/>
                  </a:cubicBezTo>
                  <a:cubicBezTo>
                    <a:pt x="41" y="180"/>
                    <a:pt x="36" y="175"/>
                    <a:pt x="36" y="168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6" y="117"/>
                    <a:pt x="41" y="112"/>
                    <a:pt x="48" y="112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9" y="112"/>
                    <a:pt x="84" y="117"/>
                    <a:pt x="84" y="124"/>
                  </a:cubicBezTo>
                  <a:cubicBezTo>
                    <a:pt x="84" y="168"/>
                    <a:pt x="84" y="168"/>
                    <a:pt x="84" y="168"/>
                  </a:cubicBezTo>
                  <a:cubicBezTo>
                    <a:pt x="84" y="175"/>
                    <a:pt x="79" y="180"/>
                    <a:pt x="72" y="18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07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283</Words>
  <Application>Microsoft Office PowerPoint</Application>
  <PresentationFormat>全屏显示(16:9)</PresentationFormat>
  <Paragraphs>47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Business model circular process</vt:lpstr>
      <vt:lpstr>Liquid business model</vt:lpstr>
      <vt:lpstr>Business model design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55</cp:revision>
  <dcterms:created xsi:type="dcterms:W3CDTF">2016-05-15T02:42:52Z</dcterms:created>
  <dcterms:modified xsi:type="dcterms:W3CDTF">2019-09-28T10:01:33Z</dcterms:modified>
</cp:coreProperties>
</file>