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6" r:id="rId2"/>
    <p:sldId id="357" r:id="rId3"/>
    <p:sldId id="358" r:id="rId4"/>
    <p:sldId id="277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FC8"/>
    <a:srgbClr val="73BC44"/>
    <a:srgbClr val="C3B996"/>
    <a:srgbClr val="F5B90F"/>
    <a:srgbClr val="76B531"/>
    <a:srgbClr val="B3A779"/>
    <a:srgbClr val="9A8C58"/>
    <a:srgbClr val="3596AD"/>
    <a:srgbClr val="D2A000"/>
    <a:srgbClr val="508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5" autoAdjust="0"/>
    <p:restoredTop sz="97247" autoAdjust="0"/>
  </p:normalViewPr>
  <p:slideViewPr>
    <p:cSldViewPr>
      <p:cViewPr>
        <p:scale>
          <a:sx n="75" d="100"/>
          <a:sy n="75" d="100"/>
        </p:scale>
        <p:origin x="-1062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2020/4/19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35B6DF-BB0D-444C-9634-CCDA78E63692}" type="datetimeFigureOut">
              <a:rPr lang="zh-CN" altLang="en-US" smtClean="0"/>
              <a:pPr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http://yourfreetemplates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11483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102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16" y="6394447"/>
            <a:ext cx="116681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699792" y="6532254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hlinkClick r:id="rId7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1264568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yourfreetemplates.com/terms-of-use/" TargetMode="External"/><Relationship Id="rId2" Type="http://schemas.openxmlformats.org/officeDocument/2006/relationships/hyperlink" Target="yourfreetemplates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Michael </a:t>
            </a:r>
            <a:r>
              <a:rPr lang="en-US" altLang="zh-CN" dirty="0" smtClean="0"/>
              <a:t>Porter's Diamond model (1)</a:t>
            </a:r>
            <a:endParaRPr lang="zh-CN" altLang="en-US" dirty="0"/>
          </a:p>
        </p:txBody>
      </p:sp>
      <p:grpSp>
        <p:nvGrpSpPr>
          <p:cNvPr id="43" name="组合 42"/>
          <p:cNvGrpSpPr/>
          <p:nvPr/>
        </p:nvGrpSpPr>
        <p:grpSpPr>
          <a:xfrm>
            <a:off x="647699" y="1744158"/>
            <a:ext cx="7614255" cy="4597522"/>
            <a:chOff x="1111264" y="972774"/>
            <a:chExt cx="6624367" cy="3999823"/>
          </a:xfrm>
        </p:grpSpPr>
        <p:grpSp>
          <p:nvGrpSpPr>
            <p:cNvPr id="44" name="Group 15"/>
            <p:cNvGrpSpPr/>
            <p:nvPr/>
          </p:nvGrpSpPr>
          <p:grpSpPr>
            <a:xfrm rot="2693182">
              <a:off x="3827245" y="1048555"/>
              <a:ext cx="1392497" cy="1394858"/>
              <a:chOff x="4149571" y="1470110"/>
              <a:chExt cx="1873251" cy="1876426"/>
            </a:xfrm>
          </p:grpSpPr>
          <p:sp>
            <p:nvSpPr>
              <p:cNvPr id="87" name="Shape 2728"/>
              <p:cNvSpPr/>
              <p:nvPr/>
            </p:nvSpPr>
            <p:spPr>
              <a:xfrm>
                <a:off x="4149571" y="1470110"/>
                <a:ext cx="1873251" cy="1876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3523"/>
                    </a:moveTo>
                    <a:cubicBezTo>
                      <a:pt x="21600" y="11878"/>
                      <a:pt x="20978" y="10307"/>
                      <a:pt x="19806" y="9137"/>
                    </a:cubicBezTo>
                    <a:cubicBezTo>
                      <a:pt x="10617" y="0"/>
                      <a:pt x="10617" y="0"/>
                      <a:pt x="10617" y="0"/>
                    </a:cubicBezTo>
                    <a:cubicBezTo>
                      <a:pt x="0" y="10599"/>
                      <a:pt x="0" y="10599"/>
                      <a:pt x="0" y="10599"/>
                    </a:cubicBezTo>
                    <a:cubicBezTo>
                      <a:pt x="9153" y="19773"/>
                      <a:pt x="9153" y="19773"/>
                      <a:pt x="9153" y="19773"/>
                    </a:cubicBezTo>
                    <a:cubicBezTo>
                      <a:pt x="10324" y="20942"/>
                      <a:pt x="11898" y="21600"/>
                      <a:pt x="13546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3523"/>
                    </a:ln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  <p:sp>
            <p:nvSpPr>
              <p:cNvPr id="88" name="Shape 2740"/>
              <p:cNvSpPr/>
              <p:nvPr/>
            </p:nvSpPr>
            <p:spPr>
              <a:xfrm>
                <a:off x="4321021" y="1641558"/>
                <a:ext cx="577850" cy="577851"/>
              </a:xfrm>
              <a:prstGeom prst="ellipse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</p:grpSp>
        <p:grpSp>
          <p:nvGrpSpPr>
            <p:cNvPr id="45" name="Group 21"/>
            <p:cNvGrpSpPr/>
            <p:nvPr/>
          </p:nvGrpSpPr>
          <p:grpSpPr>
            <a:xfrm rot="2693182">
              <a:off x="5283958" y="2301328"/>
              <a:ext cx="1392497" cy="1394858"/>
              <a:chOff x="6187923" y="1470110"/>
              <a:chExt cx="1873251" cy="1876426"/>
            </a:xfrm>
          </p:grpSpPr>
          <p:sp>
            <p:nvSpPr>
              <p:cNvPr id="85" name="Shape 2730"/>
              <p:cNvSpPr/>
              <p:nvPr/>
            </p:nvSpPr>
            <p:spPr>
              <a:xfrm>
                <a:off x="6187923" y="1470110"/>
                <a:ext cx="1873251" cy="1876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3523"/>
                    </a:moveTo>
                    <a:cubicBezTo>
                      <a:pt x="0" y="11878"/>
                      <a:pt x="622" y="10307"/>
                      <a:pt x="1794" y="9137"/>
                    </a:cubicBezTo>
                    <a:cubicBezTo>
                      <a:pt x="10983" y="0"/>
                      <a:pt x="10983" y="0"/>
                      <a:pt x="10983" y="0"/>
                    </a:cubicBezTo>
                    <a:cubicBezTo>
                      <a:pt x="21600" y="10599"/>
                      <a:pt x="21600" y="10599"/>
                      <a:pt x="21600" y="10599"/>
                    </a:cubicBezTo>
                    <a:cubicBezTo>
                      <a:pt x="12447" y="19773"/>
                      <a:pt x="12447" y="19773"/>
                      <a:pt x="12447" y="19773"/>
                    </a:cubicBezTo>
                    <a:cubicBezTo>
                      <a:pt x="11276" y="20942"/>
                      <a:pt x="9702" y="21600"/>
                      <a:pt x="8054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0" y="13523"/>
                    </a:lnTo>
                    <a:close/>
                  </a:path>
                </a:pathLst>
              </a:custGeom>
              <a:solidFill>
                <a:srgbClr val="C3B99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  <p:sp>
            <p:nvSpPr>
              <p:cNvPr id="86" name="Shape 2732"/>
              <p:cNvSpPr/>
              <p:nvPr/>
            </p:nvSpPr>
            <p:spPr>
              <a:xfrm>
                <a:off x="7311872" y="1641558"/>
                <a:ext cx="577850" cy="577851"/>
              </a:xfrm>
              <a:prstGeom prst="ellipse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</p:grpSp>
        <p:grpSp>
          <p:nvGrpSpPr>
            <p:cNvPr id="46" name="Group 27"/>
            <p:cNvGrpSpPr/>
            <p:nvPr/>
          </p:nvGrpSpPr>
          <p:grpSpPr>
            <a:xfrm rot="2693182">
              <a:off x="2430373" y="2301328"/>
              <a:ext cx="1392497" cy="1394858"/>
              <a:chOff x="4149571" y="3508461"/>
              <a:chExt cx="1873251" cy="1876426"/>
            </a:xfrm>
          </p:grpSpPr>
          <p:sp>
            <p:nvSpPr>
              <p:cNvPr id="83" name="Shape 2729"/>
              <p:cNvSpPr/>
              <p:nvPr/>
            </p:nvSpPr>
            <p:spPr>
              <a:xfrm>
                <a:off x="4149571" y="3508461"/>
                <a:ext cx="1873251" cy="1876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041"/>
                    </a:moveTo>
                    <a:cubicBezTo>
                      <a:pt x="21600" y="9685"/>
                      <a:pt x="20978" y="11257"/>
                      <a:pt x="19806" y="12426"/>
                    </a:cubicBezTo>
                    <a:cubicBezTo>
                      <a:pt x="10617" y="21600"/>
                      <a:pt x="10617" y="21600"/>
                      <a:pt x="10617" y="21600"/>
                    </a:cubicBezTo>
                    <a:cubicBezTo>
                      <a:pt x="0" y="10964"/>
                      <a:pt x="0" y="10964"/>
                      <a:pt x="0" y="10964"/>
                    </a:cubicBezTo>
                    <a:cubicBezTo>
                      <a:pt x="9153" y="1791"/>
                      <a:pt x="9153" y="1791"/>
                      <a:pt x="9153" y="1791"/>
                    </a:cubicBezTo>
                    <a:cubicBezTo>
                      <a:pt x="10324" y="658"/>
                      <a:pt x="11898" y="0"/>
                      <a:pt x="13546" y="0"/>
                    </a:cubicBezTo>
                    <a:cubicBezTo>
                      <a:pt x="21600" y="0"/>
                      <a:pt x="21600" y="0"/>
                      <a:pt x="21600" y="0"/>
                    </a:cubicBezTo>
                    <a:lnTo>
                      <a:pt x="21600" y="8041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  <p:sp>
            <p:nvSpPr>
              <p:cNvPr id="84" name="Shape 2744"/>
              <p:cNvSpPr/>
              <p:nvPr/>
            </p:nvSpPr>
            <p:spPr>
              <a:xfrm>
                <a:off x="4321021" y="4632410"/>
                <a:ext cx="577850" cy="577851"/>
              </a:xfrm>
              <a:prstGeom prst="ellipse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</p:grpSp>
        <p:grpSp>
          <p:nvGrpSpPr>
            <p:cNvPr id="49" name="Group 33"/>
            <p:cNvGrpSpPr/>
            <p:nvPr/>
          </p:nvGrpSpPr>
          <p:grpSpPr>
            <a:xfrm rot="2693182">
              <a:off x="3827245" y="3542093"/>
              <a:ext cx="1392497" cy="1394858"/>
              <a:chOff x="6187923" y="3508461"/>
              <a:chExt cx="1873251" cy="1876426"/>
            </a:xfrm>
          </p:grpSpPr>
          <p:sp>
            <p:nvSpPr>
              <p:cNvPr id="81" name="Shape 2731"/>
              <p:cNvSpPr/>
              <p:nvPr/>
            </p:nvSpPr>
            <p:spPr>
              <a:xfrm>
                <a:off x="6187923" y="3508461"/>
                <a:ext cx="1873251" cy="1876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8041"/>
                    </a:moveTo>
                    <a:cubicBezTo>
                      <a:pt x="0" y="9685"/>
                      <a:pt x="622" y="11257"/>
                      <a:pt x="1794" y="12426"/>
                    </a:cubicBezTo>
                    <a:cubicBezTo>
                      <a:pt x="10983" y="21600"/>
                      <a:pt x="10983" y="21600"/>
                      <a:pt x="10983" y="21600"/>
                    </a:cubicBezTo>
                    <a:cubicBezTo>
                      <a:pt x="21600" y="10964"/>
                      <a:pt x="21600" y="10964"/>
                      <a:pt x="21600" y="10964"/>
                    </a:cubicBezTo>
                    <a:cubicBezTo>
                      <a:pt x="12447" y="1791"/>
                      <a:pt x="12447" y="1791"/>
                      <a:pt x="12447" y="1791"/>
                    </a:cubicBezTo>
                    <a:cubicBezTo>
                      <a:pt x="11276" y="658"/>
                      <a:pt x="9702" y="0"/>
                      <a:pt x="805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8041"/>
                    </a:lnTo>
                    <a:close/>
                  </a:path>
                </a:pathLst>
              </a:custGeom>
              <a:solidFill>
                <a:srgbClr val="F5B90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  <p:sp>
            <p:nvSpPr>
              <p:cNvPr id="82" name="Shape 2736"/>
              <p:cNvSpPr/>
              <p:nvPr/>
            </p:nvSpPr>
            <p:spPr>
              <a:xfrm>
                <a:off x="7311872" y="4632410"/>
                <a:ext cx="577850" cy="577851"/>
              </a:xfrm>
              <a:prstGeom prst="ellipse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</p:grpSp>
        <p:sp>
          <p:nvSpPr>
            <p:cNvPr id="50" name="Rectangle 17"/>
            <p:cNvSpPr>
              <a:spLocks/>
            </p:cNvSpPr>
            <p:nvPr/>
          </p:nvSpPr>
          <p:spPr bwMode="auto">
            <a:xfrm>
              <a:off x="4035967" y="1717095"/>
              <a:ext cx="986975" cy="540112"/>
            </a:xfrm>
            <a:prstGeom prst="rect">
              <a:avLst/>
            </a:prstGeom>
            <a:noFill/>
            <a:ln>
              <a:noFill/>
            </a:ln>
            <a:effectLst>
              <a:outerShdw blurRad="12700" dist="63499" dir="5400000" algn="ctr" rotWithShape="0">
                <a:schemeClr val="bg2">
                  <a:alpha val="12999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Factor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Conditions</a:t>
              </a:r>
              <a:endParaRPr lang="en-US" altLang="zh-CN" sz="1600" b="1" dirty="0">
                <a:solidFill>
                  <a:srgbClr val="FFFFFF"/>
                </a:solidFill>
                <a:ea typeface="Open Sans Light"/>
                <a:cs typeface="Lato Regular"/>
                <a:sym typeface="Source Sans Pro Semibold Italic" charset="0"/>
              </a:endParaRPr>
            </a:p>
          </p:txBody>
        </p:sp>
        <p:sp>
          <p:nvSpPr>
            <p:cNvPr id="52" name="Rectangle 17"/>
            <p:cNvSpPr>
              <a:spLocks/>
            </p:cNvSpPr>
            <p:nvPr/>
          </p:nvSpPr>
          <p:spPr bwMode="auto">
            <a:xfrm>
              <a:off x="5204204" y="2772751"/>
              <a:ext cx="986975" cy="540112"/>
            </a:xfrm>
            <a:prstGeom prst="rect">
              <a:avLst/>
            </a:prstGeom>
            <a:noFill/>
            <a:ln>
              <a:noFill/>
            </a:ln>
            <a:effectLst>
              <a:outerShdw blurRad="12700" dist="63499" dir="5400000" algn="ctr" rotWithShape="0">
                <a:schemeClr val="bg2">
                  <a:alpha val="12999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Related and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Supporting Industries</a:t>
              </a:r>
              <a:endParaRPr lang="en-US" altLang="zh-CN" sz="1600" b="1" dirty="0">
                <a:solidFill>
                  <a:srgbClr val="FFFFFF"/>
                </a:solidFill>
                <a:ea typeface="Open Sans Light"/>
                <a:cs typeface="Lato Regular"/>
                <a:sym typeface="Source Sans Pro Semibold Italic" charset="0"/>
              </a:endParaRPr>
            </a:p>
          </p:txBody>
        </p:sp>
        <p:sp>
          <p:nvSpPr>
            <p:cNvPr id="55" name="Rectangle 17"/>
            <p:cNvSpPr>
              <a:spLocks/>
            </p:cNvSpPr>
            <p:nvPr/>
          </p:nvSpPr>
          <p:spPr bwMode="auto">
            <a:xfrm>
              <a:off x="2831277" y="2772751"/>
              <a:ext cx="986975" cy="540112"/>
            </a:xfrm>
            <a:prstGeom prst="rect">
              <a:avLst/>
            </a:prstGeom>
            <a:noFill/>
            <a:ln>
              <a:noFill/>
            </a:ln>
            <a:effectLst>
              <a:outerShdw blurRad="12700" dist="63499" dir="5400000" algn="ctr" rotWithShape="0">
                <a:schemeClr val="bg2">
                  <a:alpha val="12999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Demand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Conditions</a:t>
              </a:r>
              <a:endParaRPr lang="en-US" altLang="zh-CN" sz="1600" b="1" dirty="0">
                <a:solidFill>
                  <a:srgbClr val="FFFFFF"/>
                </a:solidFill>
                <a:ea typeface="Open Sans Light"/>
                <a:cs typeface="Lato Regular"/>
                <a:sym typeface="Source Sans Pro Semibold Italic" charset="0"/>
              </a:endParaRPr>
            </a:p>
          </p:txBody>
        </p:sp>
        <p:sp>
          <p:nvSpPr>
            <p:cNvPr id="56" name="Rectangle 17"/>
            <p:cNvSpPr>
              <a:spLocks/>
            </p:cNvSpPr>
            <p:nvPr/>
          </p:nvSpPr>
          <p:spPr bwMode="auto">
            <a:xfrm>
              <a:off x="4035967" y="3714180"/>
              <a:ext cx="986975" cy="540112"/>
            </a:xfrm>
            <a:prstGeom prst="rect">
              <a:avLst/>
            </a:prstGeom>
            <a:noFill/>
            <a:ln>
              <a:noFill/>
            </a:ln>
            <a:effectLst>
              <a:outerShdw blurRad="12700" dist="63499" dir="5400000" algn="ctr" rotWithShape="0">
                <a:schemeClr val="bg2">
                  <a:alpha val="12999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Strategy,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Structure </a:t>
              </a: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and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Rivalry</a:t>
              </a:r>
              <a:endParaRPr lang="en-US" altLang="zh-CN" sz="1600" b="1" dirty="0">
                <a:solidFill>
                  <a:srgbClr val="FFFFFF"/>
                </a:solidFill>
                <a:ea typeface="Open Sans Light"/>
                <a:cs typeface="Lato Regular"/>
                <a:sym typeface="Source Sans Pro Semibold Italic" charset="0"/>
              </a:endParaRPr>
            </a:p>
          </p:txBody>
        </p:sp>
        <p:sp>
          <p:nvSpPr>
            <p:cNvPr id="57" name="弧形 56"/>
            <p:cNvSpPr/>
            <p:nvPr/>
          </p:nvSpPr>
          <p:spPr>
            <a:xfrm rot="16200000">
              <a:off x="3227891" y="1797008"/>
              <a:ext cx="1167200" cy="1167200"/>
            </a:xfrm>
            <a:prstGeom prst="arc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58" name="弧形 57"/>
            <p:cNvSpPr/>
            <p:nvPr/>
          </p:nvSpPr>
          <p:spPr>
            <a:xfrm rot="5400000" flipV="1">
              <a:off x="3227891" y="3042807"/>
              <a:ext cx="1167200" cy="1167200"/>
            </a:xfrm>
            <a:prstGeom prst="arc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59" name="弧形 58"/>
            <p:cNvSpPr/>
            <p:nvPr/>
          </p:nvSpPr>
          <p:spPr>
            <a:xfrm rot="5400000" flipH="1">
              <a:off x="4620604" y="1797008"/>
              <a:ext cx="1167200" cy="1167200"/>
            </a:xfrm>
            <a:prstGeom prst="arc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60" name="弧形 59"/>
            <p:cNvSpPr/>
            <p:nvPr/>
          </p:nvSpPr>
          <p:spPr>
            <a:xfrm rot="16200000" flipH="1" flipV="1">
              <a:off x="4620604" y="3042807"/>
              <a:ext cx="1167200" cy="1167200"/>
            </a:xfrm>
            <a:prstGeom prst="arc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61" name="直接连接符 60"/>
            <p:cNvCxnSpPr/>
            <p:nvPr/>
          </p:nvCxnSpPr>
          <p:spPr>
            <a:xfrm>
              <a:off x="4181792" y="2998913"/>
              <a:ext cx="730470" cy="0"/>
            </a:xfrm>
            <a:prstGeom prst="line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/>
            <p:nvPr/>
          </p:nvCxnSpPr>
          <p:spPr>
            <a:xfrm flipV="1">
              <a:off x="4529894" y="2751695"/>
              <a:ext cx="0" cy="490459"/>
            </a:xfrm>
            <a:prstGeom prst="line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64"/>
            <p:cNvSpPr>
              <a:spLocks noEditPoints="1"/>
            </p:cNvSpPr>
            <p:nvPr/>
          </p:nvSpPr>
          <p:spPr bwMode="auto">
            <a:xfrm>
              <a:off x="6351480" y="2886594"/>
              <a:ext cx="265112" cy="220663"/>
            </a:xfrm>
            <a:custGeom>
              <a:avLst/>
              <a:gdLst>
                <a:gd name="T0" fmla="*/ 2147483646 w 77"/>
                <a:gd name="T1" fmla="*/ 2147483646 h 64"/>
                <a:gd name="T2" fmla="*/ 2147483646 w 77"/>
                <a:gd name="T3" fmla="*/ 2147483646 h 64"/>
                <a:gd name="T4" fmla="*/ 2147483646 w 77"/>
                <a:gd name="T5" fmla="*/ 2147483646 h 64"/>
                <a:gd name="T6" fmla="*/ 2147483646 w 77"/>
                <a:gd name="T7" fmla="*/ 2147483646 h 64"/>
                <a:gd name="T8" fmla="*/ 2147483646 w 77"/>
                <a:gd name="T9" fmla="*/ 2147483646 h 64"/>
                <a:gd name="T10" fmla="*/ 2147483646 w 77"/>
                <a:gd name="T11" fmla="*/ 2147483646 h 64"/>
                <a:gd name="T12" fmla="*/ 2147483646 w 77"/>
                <a:gd name="T13" fmla="*/ 2147483646 h 64"/>
                <a:gd name="T14" fmla="*/ 2147483646 w 77"/>
                <a:gd name="T15" fmla="*/ 2147483646 h 64"/>
                <a:gd name="T16" fmla="*/ 2147483646 w 77"/>
                <a:gd name="T17" fmla="*/ 2147483646 h 64"/>
                <a:gd name="T18" fmla="*/ 2147483646 w 77"/>
                <a:gd name="T19" fmla="*/ 2147483646 h 64"/>
                <a:gd name="T20" fmla="*/ 2147483646 w 77"/>
                <a:gd name="T21" fmla="*/ 2147483646 h 64"/>
                <a:gd name="T22" fmla="*/ 2147483646 w 77"/>
                <a:gd name="T23" fmla="*/ 2147483646 h 64"/>
                <a:gd name="T24" fmla="*/ 0 w 77"/>
                <a:gd name="T25" fmla="*/ 2147483646 h 64"/>
                <a:gd name="T26" fmla="*/ 0 w 77"/>
                <a:gd name="T27" fmla="*/ 2147483646 h 64"/>
                <a:gd name="T28" fmla="*/ 2147483646 w 77"/>
                <a:gd name="T29" fmla="*/ 2147483646 h 64"/>
                <a:gd name="T30" fmla="*/ 2147483646 w 77"/>
                <a:gd name="T31" fmla="*/ 2147483646 h 64"/>
                <a:gd name="T32" fmla="*/ 2147483646 w 77"/>
                <a:gd name="T33" fmla="*/ 2147483646 h 64"/>
                <a:gd name="T34" fmla="*/ 2147483646 w 77"/>
                <a:gd name="T35" fmla="*/ 2147483646 h 64"/>
                <a:gd name="T36" fmla="*/ 2147483646 w 77"/>
                <a:gd name="T37" fmla="*/ 0 h 64"/>
                <a:gd name="T38" fmla="*/ 2147483646 w 77"/>
                <a:gd name="T39" fmla="*/ 0 h 64"/>
                <a:gd name="T40" fmla="*/ 2147483646 w 77"/>
                <a:gd name="T41" fmla="*/ 0 h 64"/>
                <a:gd name="T42" fmla="*/ 2147483646 w 77"/>
                <a:gd name="T43" fmla="*/ 2147483646 h 64"/>
                <a:gd name="T44" fmla="*/ 2147483646 w 77"/>
                <a:gd name="T45" fmla="*/ 2147483646 h 64"/>
                <a:gd name="T46" fmla="*/ 2147483646 w 77"/>
                <a:gd name="T47" fmla="*/ 2147483646 h 64"/>
                <a:gd name="T48" fmla="*/ 2147483646 w 77"/>
                <a:gd name="T49" fmla="*/ 2147483646 h 64"/>
                <a:gd name="T50" fmla="*/ 2147483646 w 77"/>
                <a:gd name="T51" fmla="*/ 2147483646 h 64"/>
                <a:gd name="T52" fmla="*/ 2147483646 w 77"/>
                <a:gd name="T53" fmla="*/ 2147483646 h 64"/>
                <a:gd name="T54" fmla="*/ 2147483646 w 77"/>
                <a:gd name="T55" fmla="*/ 2147483646 h 64"/>
                <a:gd name="T56" fmla="*/ 2147483646 w 77"/>
                <a:gd name="T57" fmla="*/ 2147483646 h 64"/>
                <a:gd name="T58" fmla="*/ 2147483646 w 77"/>
                <a:gd name="T59" fmla="*/ 2147483646 h 64"/>
                <a:gd name="T60" fmla="*/ 2147483646 w 77"/>
                <a:gd name="T61" fmla="*/ 2147483646 h 64"/>
                <a:gd name="T62" fmla="*/ 2147483646 w 77"/>
                <a:gd name="T63" fmla="*/ 2147483646 h 64"/>
                <a:gd name="T64" fmla="*/ 2147483646 w 77"/>
                <a:gd name="T65" fmla="*/ 2147483646 h 64"/>
                <a:gd name="T66" fmla="*/ 2147483646 w 77"/>
                <a:gd name="T67" fmla="*/ 2147483646 h 64"/>
                <a:gd name="T68" fmla="*/ 2147483646 w 77"/>
                <a:gd name="T69" fmla="*/ 2147483646 h 64"/>
                <a:gd name="T70" fmla="*/ 2147483646 w 77"/>
                <a:gd name="T71" fmla="*/ 2147483646 h 64"/>
                <a:gd name="T72" fmla="*/ 2147483646 w 77"/>
                <a:gd name="T73" fmla="*/ 2147483646 h 64"/>
                <a:gd name="T74" fmla="*/ 2147483646 w 77"/>
                <a:gd name="T75" fmla="*/ 2147483646 h 64"/>
                <a:gd name="T76" fmla="*/ 2147483646 w 77"/>
                <a:gd name="T77" fmla="*/ 2147483646 h 64"/>
                <a:gd name="T78" fmla="*/ 2147483646 w 77"/>
                <a:gd name="T79" fmla="*/ 2147483646 h 64"/>
                <a:gd name="T80" fmla="*/ 2147483646 w 77"/>
                <a:gd name="T81" fmla="*/ 2147483646 h 64"/>
                <a:gd name="T82" fmla="*/ 2147483646 w 77"/>
                <a:gd name="T83" fmla="*/ 2147483646 h 64"/>
                <a:gd name="T84" fmla="*/ 2147483646 w 77"/>
                <a:gd name="T85" fmla="*/ 2147483646 h 64"/>
                <a:gd name="T86" fmla="*/ 2147483646 w 77"/>
                <a:gd name="T87" fmla="*/ 2147483646 h 64"/>
                <a:gd name="T88" fmla="*/ 2147483646 w 77"/>
                <a:gd name="T89" fmla="*/ 2147483646 h 64"/>
                <a:gd name="T90" fmla="*/ 2147483646 w 77"/>
                <a:gd name="T91" fmla="*/ 2147483646 h 64"/>
                <a:gd name="T92" fmla="*/ 2147483646 w 77"/>
                <a:gd name="T93" fmla="*/ 2147483646 h 64"/>
                <a:gd name="T94" fmla="*/ 2147483646 w 77"/>
                <a:gd name="T95" fmla="*/ 2147483646 h 64"/>
                <a:gd name="T96" fmla="*/ 2147483646 w 77"/>
                <a:gd name="T97" fmla="*/ 2147483646 h 64"/>
                <a:gd name="T98" fmla="*/ 2147483646 w 77"/>
                <a:gd name="T99" fmla="*/ 2147483646 h 64"/>
                <a:gd name="T100" fmla="*/ 2147483646 w 77"/>
                <a:gd name="T101" fmla="*/ 2147483646 h 64"/>
                <a:gd name="T102" fmla="*/ 2147483646 w 77"/>
                <a:gd name="T103" fmla="*/ 2147483646 h 64"/>
                <a:gd name="T104" fmla="*/ 2147483646 w 77"/>
                <a:gd name="T105" fmla="*/ 2147483646 h 64"/>
                <a:gd name="T106" fmla="*/ 2147483646 w 77"/>
                <a:gd name="T107" fmla="*/ 2147483646 h 64"/>
                <a:gd name="T108" fmla="*/ 2147483646 w 77"/>
                <a:gd name="T109" fmla="*/ 2147483646 h 64"/>
                <a:gd name="T110" fmla="*/ 2147483646 w 77"/>
                <a:gd name="T111" fmla="*/ 2147483646 h 64"/>
                <a:gd name="T112" fmla="*/ 2147483646 w 77"/>
                <a:gd name="T113" fmla="*/ 2147483646 h 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" h="64">
                  <a:moveTo>
                    <a:pt x="77" y="51"/>
                  </a:moveTo>
                  <a:cubicBezTo>
                    <a:pt x="77" y="53"/>
                    <a:pt x="76" y="55"/>
                    <a:pt x="75" y="55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58" y="64"/>
                    <a:pt x="58" y="64"/>
                    <a:pt x="57" y="64"/>
                  </a:cubicBezTo>
                  <a:cubicBezTo>
                    <a:pt x="56" y="64"/>
                    <a:pt x="55" y="64"/>
                    <a:pt x="55" y="63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39" y="55"/>
                    <a:pt x="38" y="55"/>
                    <a:pt x="38" y="55"/>
                  </a:cubicBezTo>
                  <a:cubicBezTo>
                    <a:pt x="22" y="63"/>
                    <a:pt x="22" y="63"/>
                    <a:pt x="22" y="63"/>
                  </a:cubicBezTo>
                  <a:cubicBezTo>
                    <a:pt x="22" y="64"/>
                    <a:pt x="21" y="64"/>
                    <a:pt x="20" y="64"/>
                  </a:cubicBezTo>
                  <a:cubicBezTo>
                    <a:pt x="20" y="64"/>
                    <a:pt x="19" y="64"/>
                    <a:pt x="18" y="63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3"/>
                    <a:pt x="3" y="32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9" y="8"/>
                    <a:pt x="21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8" y="0"/>
                    <a:pt x="39" y="0"/>
                  </a:cubicBezTo>
                  <a:cubicBezTo>
                    <a:pt x="39" y="0"/>
                    <a:pt x="40" y="0"/>
                    <a:pt x="40" y="0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8" y="8"/>
                    <a:pt x="59" y="10"/>
                    <a:pt x="59" y="1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6" y="33"/>
                    <a:pt x="77" y="35"/>
                    <a:pt x="77" y="37"/>
                  </a:cubicBezTo>
                  <a:lnTo>
                    <a:pt x="77" y="51"/>
                  </a:lnTo>
                  <a:close/>
                  <a:moveTo>
                    <a:pt x="35" y="36"/>
                  </a:moveTo>
                  <a:cubicBezTo>
                    <a:pt x="20" y="30"/>
                    <a:pt x="20" y="30"/>
                    <a:pt x="20" y="3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20" y="42"/>
                    <a:pt x="20" y="42"/>
                    <a:pt x="20" y="42"/>
                  </a:cubicBezTo>
                  <a:lnTo>
                    <a:pt x="35" y="36"/>
                  </a:lnTo>
                  <a:close/>
                  <a:moveTo>
                    <a:pt x="36" y="51"/>
                  </a:moveTo>
                  <a:cubicBezTo>
                    <a:pt x="36" y="40"/>
                    <a:pt x="36" y="40"/>
                    <a:pt x="36" y="40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58"/>
                    <a:pt x="23" y="58"/>
                    <a:pt x="23" y="58"/>
                  </a:cubicBezTo>
                  <a:lnTo>
                    <a:pt x="36" y="51"/>
                  </a:lnTo>
                  <a:close/>
                  <a:moveTo>
                    <a:pt x="54" y="11"/>
                  </a:moveTo>
                  <a:cubicBezTo>
                    <a:pt x="39" y="5"/>
                    <a:pt x="39" y="5"/>
                    <a:pt x="39" y="5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39" y="18"/>
                    <a:pt x="39" y="18"/>
                    <a:pt x="39" y="18"/>
                  </a:cubicBezTo>
                  <a:lnTo>
                    <a:pt x="54" y="11"/>
                  </a:lnTo>
                  <a:close/>
                  <a:moveTo>
                    <a:pt x="55" y="26"/>
                  </a:moveTo>
                  <a:cubicBezTo>
                    <a:pt x="55" y="16"/>
                    <a:pt x="55" y="16"/>
                    <a:pt x="55" y="16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41" y="32"/>
                    <a:pt x="41" y="32"/>
                    <a:pt x="41" y="32"/>
                  </a:cubicBezTo>
                  <a:lnTo>
                    <a:pt x="55" y="26"/>
                  </a:lnTo>
                  <a:close/>
                  <a:moveTo>
                    <a:pt x="71" y="36"/>
                  </a:moveTo>
                  <a:cubicBezTo>
                    <a:pt x="57" y="30"/>
                    <a:pt x="57" y="30"/>
                    <a:pt x="57" y="30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57" y="42"/>
                    <a:pt x="57" y="42"/>
                    <a:pt x="57" y="42"/>
                  </a:cubicBezTo>
                  <a:lnTo>
                    <a:pt x="71" y="36"/>
                  </a:lnTo>
                  <a:close/>
                  <a:moveTo>
                    <a:pt x="73" y="51"/>
                  </a:moveTo>
                  <a:cubicBezTo>
                    <a:pt x="73" y="40"/>
                    <a:pt x="73" y="40"/>
                    <a:pt x="73" y="40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9" y="58"/>
                    <a:pt x="59" y="58"/>
                    <a:pt x="59" y="58"/>
                  </a:cubicBezTo>
                  <a:lnTo>
                    <a:pt x="73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64" name="Freeform 66"/>
            <p:cNvSpPr>
              <a:spLocks noEditPoints="1"/>
            </p:cNvSpPr>
            <p:nvPr/>
          </p:nvSpPr>
          <p:spPr bwMode="auto">
            <a:xfrm>
              <a:off x="4433828" y="1134149"/>
              <a:ext cx="188912" cy="220663"/>
            </a:xfrm>
            <a:custGeom>
              <a:avLst/>
              <a:gdLst>
                <a:gd name="T0" fmla="*/ 2147483646 w 55"/>
                <a:gd name="T1" fmla="*/ 2147483646 h 64"/>
                <a:gd name="T2" fmla="*/ 2147483646 w 55"/>
                <a:gd name="T3" fmla="*/ 2147483646 h 64"/>
                <a:gd name="T4" fmla="*/ 2147483646 w 55"/>
                <a:gd name="T5" fmla="*/ 2147483646 h 64"/>
                <a:gd name="T6" fmla="*/ 0 w 55"/>
                <a:gd name="T7" fmla="*/ 2147483646 h 64"/>
                <a:gd name="T8" fmla="*/ 0 w 55"/>
                <a:gd name="T9" fmla="*/ 2147483646 h 64"/>
                <a:gd name="T10" fmla="*/ 2147483646 w 55"/>
                <a:gd name="T11" fmla="*/ 0 h 64"/>
                <a:gd name="T12" fmla="*/ 2147483646 w 55"/>
                <a:gd name="T13" fmla="*/ 2147483646 h 64"/>
                <a:gd name="T14" fmla="*/ 2147483646 w 55"/>
                <a:gd name="T15" fmla="*/ 2147483646 h 64"/>
                <a:gd name="T16" fmla="*/ 2147483646 w 55"/>
                <a:gd name="T17" fmla="*/ 2147483646 h 64"/>
                <a:gd name="T18" fmla="*/ 2147483646 w 55"/>
                <a:gd name="T19" fmla="*/ 2147483646 h 64"/>
                <a:gd name="T20" fmla="*/ 0 w 55"/>
                <a:gd name="T21" fmla="*/ 2147483646 h 64"/>
                <a:gd name="T22" fmla="*/ 0 w 55"/>
                <a:gd name="T23" fmla="*/ 2147483646 h 64"/>
                <a:gd name="T24" fmla="*/ 2147483646 w 55"/>
                <a:gd name="T25" fmla="*/ 2147483646 h 64"/>
                <a:gd name="T26" fmla="*/ 2147483646 w 55"/>
                <a:gd name="T27" fmla="*/ 2147483646 h 64"/>
                <a:gd name="T28" fmla="*/ 2147483646 w 55"/>
                <a:gd name="T29" fmla="*/ 2147483646 h 64"/>
                <a:gd name="T30" fmla="*/ 2147483646 w 55"/>
                <a:gd name="T31" fmla="*/ 2147483646 h 64"/>
                <a:gd name="T32" fmla="*/ 2147483646 w 55"/>
                <a:gd name="T33" fmla="*/ 2147483646 h 64"/>
                <a:gd name="T34" fmla="*/ 0 w 55"/>
                <a:gd name="T35" fmla="*/ 2147483646 h 64"/>
                <a:gd name="T36" fmla="*/ 0 w 55"/>
                <a:gd name="T37" fmla="*/ 2147483646 h 64"/>
                <a:gd name="T38" fmla="*/ 2147483646 w 55"/>
                <a:gd name="T39" fmla="*/ 2147483646 h 64"/>
                <a:gd name="T40" fmla="*/ 2147483646 w 55"/>
                <a:gd name="T41" fmla="*/ 2147483646 h 64"/>
                <a:gd name="T42" fmla="*/ 2147483646 w 55"/>
                <a:gd name="T43" fmla="*/ 2147483646 h 64"/>
                <a:gd name="T44" fmla="*/ 2147483646 w 55"/>
                <a:gd name="T45" fmla="*/ 2147483646 h 64"/>
                <a:gd name="T46" fmla="*/ 2147483646 w 55"/>
                <a:gd name="T47" fmla="*/ 2147483646 h 64"/>
                <a:gd name="T48" fmla="*/ 0 w 55"/>
                <a:gd name="T49" fmla="*/ 2147483646 h 64"/>
                <a:gd name="T50" fmla="*/ 0 w 55"/>
                <a:gd name="T51" fmla="*/ 2147483646 h 64"/>
                <a:gd name="T52" fmla="*/ 2147483646 w 55"/>
                <a:gd name="T53" fmla="*/ 2147483646 h 64"/>
                <a:gd name="T54" fmla="*/ 2147483646 w 55"/>
                <a:gd name="T55" fmla="*/ 2147483646 h 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5" h="64">
                  <a:moveTo>
                    <a:pt x="55" y="9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9"/>
                    <a:pt x="42" y="23"/>
                    <a:pt x="27" y="23"/>
                  </a:cubicBezTo>
                  <a:cubicBezTo>
                    <a:pt x="12" y="23"/>
                    <a:pt x="0" y="19"/>
                    <a:pt x="0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12" y="0"/>
                    <a:pt x="27" y="0"/>
                  </a:cubicBezTo>
                  <a:cubicBezTo>
                    <a:pt x="42" y="0"/>
                    <a:pt x="55" y="4"/>
                    <a:pt x="55" y="9"/>
                  </a:cubicBezTo>
                  <a:close/>
                  <a:moveTo>
                    <a:pt x="55" y="21"/>
                  </a:moveTo>
                  <a:cubicBezTo>
                    <a:pt x="55" y="27"/>
                    <a:pt x="55" y="27"/>
                    <a:pt x="55" y="27"/>
                  </a:cubicBezTo>
                  <a:cubicBezTo>
                    <a:pt x="55" y="32"/>
                    <a:pt x="42" y="37"/>
                    <a:pt x="27" y="37"/>
                  </a:cubicBezTo>
                  <a:cubicBezTo>
                    <a:pt x="12" y="37"/>
                    <a:pt x="0" y="32"/>
                    <a:pt x="0" y="2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25"/>
                    <a:pt x="16" y="27"/>
                    <a:pt x="27" y="27"/>
                  </a:cubicBezTo>
                  <a:cubicBezTo>
                    <a:pt x="38" y="27"/>
                    <a:pt x="49" y="25"/>
                    <a:pt x="55" y="21"/>
                  </a:cubicBezTo>
                  <a:close/>
                  <a:moveTo>
                    <a:pt x="55" y="35"/>
                  </a:moveTo>
                  <a:cubicBezTo>
                    <a:pt x="55" y="41"/>
                    <a:pt x="55" y="41"/>
                    <a:pt x="55" y="41"/>
                  </a:cubicBezTo>
                  <a:cubicBezTo>
                    <a:pt x="55" y="46"/>
                    <a:pt x="42" y="50"/>
                    <a:pt x="27" y="50"/>
                  </a:cubicBezTo>
                  <a:cubicBezTo>
                    <a:pt x="12" y="50"/>
                    <a:pt x="0" y="46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39"/>
                    <a:pt x="16" y="41"/>
                    <a:pt x="27" y="41"/>
                  </a:cubicBezTo>
                  <a:cubicBezTo>
                    <a:pt x="38" y="41"/>
                    <a:pt x="49" y="39"/>
                    <a:pt x="55" y="35"/>
                  </a:cubicBezTo>
                  <a:close/>
                  <a:moveTo>
                    <a:pt x="55" y="49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5" y="60"/>
                    <a:pt x="42" y="64"/>
                    <a:pt x="27" y="64"/>
                  </a:cubicBezTo>
                  <a:cubicBezTo>
                    <a:pt x="12" y="64"/>
                    <a:pt x="0" y="60"/>
                    <a:pt x="0" y="5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3"/>
                    <a:pt x="16" y="55"/>
                    <a:pt x="27" y="55"/>
                  </a:cubicBezTo>
                  <a:cubicBezTo>
                    <a:pt x="38" y="55"/>
                    <a:pt x="49" y="53"/>
                    <a:pt x="55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65" name="Freeform 145"/>
            <p:cNvSpPr>
              <a:spLocks/>
            </p:cNvSpPr>
            <p:nvPr/>
          </p:nvSpPr>
          <p:spPr bwMode="auto">
            <a:xfrm>
              <a:off x="4420357" y="4644894"/>
              <a:ext cx="219075" cy="188912"/>
            </a:xfrm>
            <a:custGeom>
              <a:avLst/>
              <a:gdLst>
                <a:gd name="T0" fmla="*/ 2147483646 w 64"/>
                <a:gd name="T1" fmla="*/ 2147483646 h 55"/>
                <a:gd name="T2" fmla="*/ 2147483646 w 64"/>
                <a:gd name="T3" fmla="*/ 2147483646 h 55"/>
                <a:gd name="T4" fmla="*/ 2147483646 w 64"/>
                <a:gd name="T5" fmla="*/ 2147483646 h 55"/>
                <a:gd name="T6" fmla="*/ 2147483646 w 64"/>
                <a:gd name="T7" fmla="*/ 2147483646 h 55"/>
                <a:gd name="T8" fmla="*/ 2147483646 w 64"/>
                <a:gd name="T9" fmla="*/ 2147483646 h 55"/>
                <a:gd name="T10" fmla="*/ 2147483646 w 64"/>
                <a:gd name="T11" fmla="*/ 2147483646 h 55"/>
                <a:gd name="T12" fmla="*/ 2147483646 w 64"/>
                <a:gd name="T13" fmla="*/ 2147483646 h 55"/>
                <a:gd name="T14" fmla="*/ 2147483646 w 64"/>
                <a:gd name="T15" fmla="*/ 2147483646 h 55"/>
                <a:gd name="T16" fmla="*/ 2147483646 w 64"/>
                <a:gd name="T17" fmla="*/ 2147483646 h 55"/>
                <a:gd name="T18" fmla="*/ 2147483646 w 64"/>
                <a:gd name="T19" fmla="*/ 2147483646 h 55"/>
                <a:gd name="T20" fmla="*/ 2147483646 w 64"/>
                <a:gd name="T21" fmla="*/ 2147483646 h 55"/>
                <a:gd name="T22" fmla="*/ 2147483646 w 64"/>
                <a:gd name="T23" fmla="*/ 2147483646 h 55"/>
                <a:gd name="T24" fmla="*/ 2147483646 w 64"/>
                <a:gd name="T25" fmla="*/ 2147483646 h 55"/>
                <a:gd name="T26" fmla="*/ 2147483646 w 64"/>
                <a:gd name="T27" fmla="*/ 2147483646 h 55"/>
                <a:gd name="T28" fmla="*/ 2147483646 w 64"/>
                <a:gd name="T29" fmla="*/ 2147483646 h 55"/>
                <a:gd name="T30" fmla="*/ 2147483646 w 64"/>
                <a:gd name="T31" fmla="*/ 2147483646 h 55"/>
                <a:gd name="T32" fmla="*/ 2147483646 w 64"/>
                <a:gd name="T33" fmla="*/ 2147483646 h 55"/>
                <a:gd name="T34" fmla="*/ 2147483646 w 64"/>
                <a:gd name="T35" fmla="*/ 2147483646 h 55"/>
                <a:gd name="T36" fmla="*/ 2147483646 w 64"/>
                <a:gd name="T37" fmla="*/ 2147483646 h 55"/>
                <a:gd name="T38" fmla="*/ 2147483646 w 64"/>
                <a:gd name="T39" fmla="*/ 2147483646 h 55"/>
                <a:gd name="T40" fmla="*/ 2147483646 w 64"/>
                <a:gd name="T41" fmla="*/ 2147483646 h 55"/>
                <a:gd name="T42" fmla="*/ 2147483646 w 64"/>
                <a:gd name="T43" fmla="*/ 2147483646 h 55"/>
                <a:gd name="T44" fmla="*/ 2147483646 w 64"/>
                <a:gd name="T45" fmla="*/ 2147483646 h 55"/>
                <a:gd name="T46" fmla="*/ 2147483646 w 64"/>
                <a:gd name="T47" fmla="*/ 2147483646 h 55"/>
                <a:gd name="T48" fmla="*/ 2147483646 w 64"/>
                <a:gd name="T49" fmla="*/ 2147483646 h 55"/>
                <a:gd name="T50" fmla="*/ 2147483646 w 64"/>
                <a:gd name="T51" fmla="*/ 2147483646 h 55"/>
                <a:gd name="T52" fmla="*/ 2147483646 w 64"/>
                <a:gd name="T53" fmla="*/ 2147483646 h 55"/>
                <a:gd name="T54" fmla="*/ 0 w 64"/>
                <a:gd name="T55" fmla="*/ 2147483646 h 55"/>
                <a:gd name="T56" fmla="*/ 0 w 64"/>
                <a:gd name="T57" fmla="*/ 2147483646 h 55"/>
                <a:gd name="T58" fmla="*/ 2147483646 w 64"/>
                <a:gd name="T59" fmla="*/ 2147483646 h 55"/>
                <a:gd name="T60" fmla="*/ 2147483646 w 64"/>
                <a:gd name="T61" fmla="*/ 2147483646 h 55"/>
                <a:gd name="T62" fmla="*/ 2147483646 w 64"/>
                <a:gd name="T63" fmla="*/ 2147483646 h 55"/>
                <a:gd name="T64" fmla="*/ 2147483646 w 64"/>
                <a:gd name="T65" fmla="*/ 2147483646 h 55"/>
                <a:gd name="T66" fmla="*/ 2147483646 w 64"/>
                <a:gd name="T67" fmla="*/ 2147483646 h 55"/>
                <a:gd name="T68" fmla="*/ 2147483646 w 64"/>
                <a:gd name="T69" fmla="*/ 2147483646 h 55"/>
                <a:gd name="T70" fmla="*/ 2147483646 w 64"/>
                <a:gd name="T71" fmla="*/ 2147483646 h 55"/>
                <a:gd name="T72" fmla="*/ 2147483646 w 64"/>
                <a:gd name="T73" fmla="*/ 2147483646 h 55"/>
                <a:gd name="T74" fmla="*/ 2147483646 w 64"/>
                <a:gd name="T75" fmla="*/ 2147483646 h 55"/>
                <a:gd name="T76" fmla="*/ 2147483646 w 64"/>
                <a:gd name="T77" fmla="*/ 0 h 55"/>
                <a:gd name="T78" fmla="*/ 2147483646 w 64"/>
                <a:gd name="T79" fmla="*/ 0 h 55"/>
                <a:gd name="T80" fmla="*/ 2147483646 w 64"/>
                <a:gd name="T81" fmla="*/ 2147483646 h 55"/>
                <a:gd name="T82" fmla="*/ 2147483646 w 64"/>
                <a:gd name="T83" fmla="*/ 2147483646 h 55"/>
                <a:gd name="T84" fmla="*/ 2147483646 w 64"/>
                <a:gd name="T85" fmla="*/ 2147483646 h 55"/>
                <a:gd name="T86" fmla="*/ 2147483646 w 64"/>
                <a:gd name="T87" fmla="*/ 2147483646 h 55"/>
                <a:gd name="T88" fmla="*/ 2147483646 w 64"/>
                <a:gd name="T89" fmla="*/ 2147483646 h 55"/>
                <a:gd name="T90" fmla="*/ 2147483646 w 64"/>
                <a:gd name="T91" fmla="*/ 2147483646 h 55"/>
                <a:gd name="T92" fmla="*/ 2147483646 w 64"/>
                <a:gd name="T93" fmla="*/ 2147483646 h 55"/>
                <a:gd name="T94" fmla="*/ 2147483646 w 64"/>
                <a:gd name="T95" fmla="*/ 2147483646 h 55"/>
                <a:gd name="T96" fmla="*/ 2147483646 w 64"/>
                <a:gd name="T97" fmla="*/ 2147483646 h 55"/>
                <a:gd name="T98" fmla="*/ 2147483646 w 64"/>
                <a:gd name="T99" fmla="*/ 2147483646 h 55"/>
                <a:gd name="T100" fmla="*/ 2147483646 w 64"/>
                <a:gd name="T101" fmla="*/ 2147483646 h 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66" name="Freeform 76"/>
            <p:cNvSpPr>
              <a:spLocks noEditPoints="1"/>
            </p:cNvSpPr>
            <p:nvPr/>
          </p:nvSpPr>
          <p:spPr bwMode="auto">
            <a:xfrm>
              <a:off x="2481526" y="2891421"/>
              <a:ext cx="290525" cy="231754"/>
            </a:xfrm>
            <a:custGeom>
              <a:avLst/>
              <a:gdLst>
                <a:gd name="T0" fmla="*/ 2147483646 w 256"/>
                <a:gd name="T1" fmla="*/ 2147483646 h 204"/>
                <a:gd name="T2" fmla="*/ 2147483646 w 256"/>
                <a:gd name="T3" fmla="*/ 2147483646 h 204"/>
                <a:gd name="T4" fmla="*/ 2147483646 w 256"/>
                <a:gd name="T5" fmla="*/ 2147483646 h 204"/>
                <a:gd name="T6" fmla="*/ 2147483646 w 256"/>
                <a:gd name="T7" fmla="*/ 2147483646 h 204"/>
                <a:gd name="T8" fmla="*/ 2147483646 w 256"/>
                <a:gd name="T9" fmla="*/ 2147483646 h 204"/>
                <a:gd name="T10" fmla="*/ 2147483646 w 256"/>
                <a:gd name="T11" fmla="*/ 2147483646 h 204"/>
                <a:gd name="T12" fmla="*/ 2147483646 w 256"/>
                <a:gd name="T13" fmla="*/ 2147483646 h 204"/>
                <a:gd name="T14" fmla="*/ 2147483646 w 256"/>
                <a:gd name="T15" fmla="*/ 2147483646 h 204"/>
                <a:gd name="T16" fmla="*/ 2147483646 w 256"/>
                <a:gd name="T17" fmla="*/ 2147483646 h 204"/>
                <a:gd name="T18" fmla="*/ 2147483646 w 256"/>
                <a:gd name="T19" fmla="*/ 2147483646 h 204"/>
                <a:gd name="T20" fmla="*/ 2147483646 w 256"/>
                <a:gd name="T21" fmla="*/ 2147483646 h 204"/>
                <a:gd name="T22" fmla="*/ 2147483646 w 256"/>
                <a:gd name="T23" fmla="*/ 2147483646 h 204"/>
                <a:gd name="T24" fmla="*/ 2147483646 w 256"/>
                <a:gd name="T25" fmla="*/ 2147483646 h 204"/>
                <a:gd name="T26" fmla="*/ 2147483646 w 256"/>
                <a:gd name="T27" fmla="*/ 2147483646 h 204"/>
                <a:gd name="T28" fmla="*/ 2147483646 w 256"/>
                <a:gd name="T29" fmla="*/ 2147483646 h 204"/>
                <a:gd name="T30" fmla="*/ 2147483646 w 256"/>
                <a:gd name="T31" fmla="*/ 2147483646 h 204"/>
                <a:gd name="T32" fmla="*/ 2147483646 w 256"/>
                <a:gd name="T33" fmla="*/ 2147483646 h 204"/>
                <a:gd name="T34" fmla="*/ 0 w 256"/>
                <a:gd name="T35" fmla="*/ 2147483646 h 204"/>
                <a:gd name="T36" fmla="*/ 2147483646 w 256"/>
                <a:gd name="T37" fmla="*/ 0 h 204"/>
                <a:gd name="T38" fmla="*/ 2147483646 w 256"/>
                <a:gd name="T39" fmla="*/ 0 h 204"/>
                <a:gd name="T40" fmla="*/ 2147483646 w 256"/>
                <a:gd name="T41" fmla="*/ 2147483646 h 204"/>
                <a:gd name="T42" fmla="*/ 2147483646 w 256"/>
                <a:gd name="T43" fmla="*/ 2147483646 h 204"/>
                <a:gd name="T44" fmla="*/ 2147483646 w 256"/>
                <a:gd name="T45" fmla="*/ 2147483646 h 204"/>
                <a:gd name="T46" fmla="*/ 2147483646 w 256"/>
                <a:gd name="T47" fmla="*/ 2147483646 h 204"/>
                <a:gd name="T48" fmla="*/ 2147483646 w 256"/>
                <a:gd name="T49" fmla="*/ 2147483646 h 204"/>
                <a:gd name="T50" fmla="*/ 2147483646 w 256"/>
                <a:gd name="T51" fmla="*/ 2147483646 h 204"/>
                <a:gd name="T52" fmla="*/ 2147483646 w 256"/>
                <a:gd name="T53" fmla="*/ 2147483646 h 204"/>
                <a:gd name="T54" fmla="*/ 2147483646 w 256"/>
                <a:gd name="T55" fmla="*/ 2147483646 h 204"/>
                <a:gd name="T56" fmla="*/ 2147483646 w 256"/>
                <a:gd name="T57" fmla="*/ 2147483646 h 204"/>
                <a:gd name="T58" fmla="*/ 2147483646 w 256"/>
                <a:gd name="T59" fmla="*/ 2147483646 h 204"/>
                <a:gd name="T60" fmla="*/ 2147483646 w 256"/>
                <a:gd name="T61" fmla="*/ 2147483646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4">
                  <a:moveTo>
                    <a:pt x="255" y="45"/>
                  </a:moveTo>
                  <a:cubicBezTo>
                    <a:pt x="255" y="45"/>
                    <a:pt x="255" y="45"/>
                    <a:pt x="255" y="45"/>
                  </a:cubicBezTo>
                  <a:cubicBezTo>
                    <a:pt x="219" y="125"/>
                    <a:pt x="219" y="125"/>
                    <a:pt x="219" y="125"/>
                  </a:cubicBezTo>
                  <a:cubicBezTo>
                    <a:pt x="217" y="129"/>
                    <a:pt x="213" y="132"/>
                    <a:pt x="209" y="132"/>
                  </a:cubicBezTo>
                  <a:cubicBezTo>
                    <a:pt x="105" y="139"/>
                    <a:pt x="105" y="139"/>
                    <a:pt x="105" y="139"/>
                  </a:cubicBezTo>
                  <a:cubicBezTo>
                    <a:pt x="111" y="156"/>
                    <a:pt x="111" y="156"/>
                    <a:pt x="111" y="156"/>
                  </a:cubicBezTo>
                  <a:cubicBezTo>
                    <a:pt x="224" y="156"/>
                    <a:pt x="224" y="156"/>
                    <a:pt x="224" y="156"/>
                  </a:cubicBezTo>
                  <a:cubicBezTo>
                    <a:pt x="237" y="156"/>
                    <a:pt x="248" y="167"/>
                    <a:pt x="248" y="180"/>
                  </a:cubicBezTo>
                  <a:cubicBezTo>
                    <a:pt x="248" y="193"/>
                    <a:pt x="237" y="204"/>
                    <a:pt x="224" y="204"/>
                  </a:cubicBezTo>
                  <a:cubicBezTo>
                    <a:pt x="211" y="204"/>
                    <a:pt x="200" y="193"/>
                    <a:pt x="200" y="180"/>
                  </a:cubicBezTo>
                  <a:cubicBezTo>
                    <a:pt x="88" y="180"/>
                    <a:pt x="88" y="180"/>
                    <a:pt x="88" y="180"/>
                  </a:cubicBezTo>
                  <a:cubicBezTo>
                    <a:pt x="88" y="193"/>
                    <a:pt x="77" y="204"/>
                    <a:pt x="64" y="204"/>
                  </a:cubicBezTo>
                  <a:cubicBezTo>
                    <a:pt x="51" y="204"/>
                    <a:pt x="40" y="193"/>
                    <a:pt x="40" y="180"/>
                  </a:cubicBezTo>
                  <a:cubicBezTo>
                    <a:pt x="40" y="167"/>
                    <a:pt x="51" y="156"/>
                    <a:pt x="64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3" y="0"/>
                    <a:pt x="58" y="3"/>
                    <a:pt x="59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244" y="28"/>
                    <a:pt x="244" y="28"/>
                    <a:pt x="244" y="28"/>
                  </a:cubicBezTo>
                  <a:cubicBezTo>
                    <a:pt x="251" y="28"/>
                    <a:pt x="256" y="33"/>
                    <a:pt x="256" y="40"/>
                  </a:cubicBezTo>
                  <a:cubicBezTo>
                    <a:pt x="256" y="42"/>
                    <a:pt x="256" y="43"/>
                    <a:pt x="255" y="45"/>
                  </a:cubicBezTo>
                  <a:moveTo>
                    <a:pt x="75" y="52"/>
                  </a:moveTo>
                  <a:cubicBezTo>
                    <a:pt x="97" y="115"/>
                    <a:pt x="97" y="115"/>
                    <a:pt x="97" y="115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25" y="52"/>
                    <a:pt x="225" y="52"/>
                    <a:pt x="225" y="52"/>
                  </a:cubicBezTo>
                  <a:lnTo>
                    <a:pt x="75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67" name="Oval 123"/>
            <p:cNvSpPr/>
            <p:nvPr/>
          </p:nvSpPr>
          <p:spPr>
            <a:xfrm>
              <a:off x="1111264" y="1313579"/>
              <a:ext cx="1084472" cy="108447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254000" dist="1270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  <p:sp>
          <p:nvSpPr>
            <p:cNvPr id="68" name="Rectangle 17"/>
            <p:cNvSpPr>
              <a:spLocks/>
            </p:cNvSpPr>
            <p:nvPr/>
          </p:nvSpPr>
          <p:spPr bwMode="auto">
            <a:xfrm>
              <a:off x="1149972" y="1663503"/>
              <a:ext cx="1007055" cy="384621"/>
            </a:xfrm>
            <a:prstGeom prst="rect">
              <a:avLst/>
            </a:prstGeom>
            <a:noFill/>
            <a:ln>
              <a:noFill/>
            </a:ln>
            <a:effectLst>
              <a:outerShdw blurRad="12700" dist="63499" dir="5400000" algn="ctr" rotWithShape="0">
                <a:schemeClr val="bg2">
                  <a:alpha val="12999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457223">
                <a:defRPr/>
              </a:pP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Role of Government</a:t>
              </a:r>
              <a:endParaRPr lang="en-US" altLang="zh-CN" sz="1600" b="1" dirty="0">
                <a:solidFill>
                  <a:srgbClr val="FFFFFF"/>
                </a:solidFill>
                <a:ea typeface="Open Sans Light"/>
                <a:cs typeface="Lato Regular"/>
                <a:sym typeface="Source Sans Pro Semibold Italic" charset="0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6890699" y="3703318"/>
              <a:ext cx="844932" cy="844931"/>
              <a:chOff x="6890699" y="3703318"/>
              <a:chExt cx="844932" cy="844931"/>
            </a:xfrm>
          </p:grpSpPr>
          <p:sp>
            <p:nvSpPr>
              <p:cNvPr id="79" name="Oval 123"/>
              <p:cNvSpPr/>
              <p:nvPr/>
            </p:nvSpPr>
            <p:spPr>
              <a:xfrm>
                <a:off x="6890699" y="3703318"/>
                <a:ext cx="844932" cy="844931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dist="1270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endParaRPr>
              </a:p>
            </p:txBody>
          </p:sp>
          <p:sp>
            <p:nvSpPr>
              <p:cNvPr id="80" name="Rectangle 17"/>
              <p:cNvSpPr>
                <a:spLocks/>
              </p:cNvSpPr>
              <p:nvPr/>
            </p:nvSpPr>
            <p:spPr bwMode="auto">
              <a:xfrm>
                <a:off x="6932864" y="3974891"/>
                <a:ext cx="758607" cy="38462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2700" dist="63499" dir="5400000" algn="ctr" rotWithShape="0">
                  <a:schemeClr val="bg2">
                    <a:alpha val="12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ctr" defTabSz="457223">
                  <a:defRPr/>
                </a:pPr>
                <a:r>
                  <a:rPr lang="en-US" altLang="zh-CN" sz="1600" b="1" dirty="0">
                    <a:solidFill>
                      <a:srgbClr val="FFFFFF"/>
                    </a:solidFill>
                    <a:ea typeface="Open Sans Light"/>
                    <a:cs typeface="Lato Regular"/>
                    <a:sym typeface="Source Sans Pro Semibold Italic" charset="0"/>
                  </a:rPr>
                  <a:t>Chance</a:t>
                </a:r>
              </a:p>
            </p:txBody>
          </p:sp>
        </p:grpSp>
        <p:sp>
          <p:nvSpPr>
            <p:cNvPr id="70" name="椭圆 69"/>
            <p:cNvSpPr/>
            <p:nvPr/>
          </p:nvSpPr>
          <p:spPr>
            <a:xfrm>
              <a:off x="2088278" y="972774"/>
              <a:ext cx="4951006" cy="3999823"/>
            </a:xfrm>
            <a:prstGeom prst="ellipse">
              <a:avLst/>
            </a:prstGeom>
            <a:ln w="12700">
              <a:prstDash val="sys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6785443" y="3499404"/>
              <a:ext cx="429550" cy="429551"/>
              <a:chOff x="7450569" y="3681191"/>
              <a:chExt cx="429550" cy="429551"/>
            </a:xfrm>
          </p:grpSpPr>
          <p:sp>
            <p:nvSpPr>
              <p:cNvPr id="77" name="Shape 2744"/>
              <p:cNvSpPr/>
              <p:nvPr/>
            </p:nvSpPr>
            <p:spPr>
              <a:xfrm rot="2693182">
                <a:off x="7450569" y="3681191"/>
                <a:ext cx="429550" cy="429551"/>
              </a:xfrm>
              <a:prstGeom prst="ellipse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  <p:sp>
            <p:nvSpPr>
              <p:cNvPr id="78" name="Freeform 89"/>
              <p:cNvSpPr>
                <a:spLocks noEditPoints="1"/>
              </p:cNvSpPr>
              <p:nvPr/>
            </p:nvSpPr>
            <p:spPr bwMode="auto">
              <a:xfrm>
                <a:off x="7530072" y="3770576"/>
                <a:ext cx="233362" cy="233362"/>
              </a:xfrm>
              <a:custGeom>
                <a:avLst/>
                <a:gdLst>
                  <a:gd name="T0" fmla="*/ 2147483646 w 68"/>
                  <a:gd name="T1" fmla="*/ 2147483646 h 68"/>
                  <a:gd name="T2" fmla="*/ 2147483646 w 68"/>
                  <a:gd name="T3" fmla="*/ 2147483646 h 68"/>
                  <a:gd name="T4" fmla="*/ 2147483646 w 68"/>
                  <a:gd name="T5" fmla="*/ 2147483646 h 68"/>
                  <a:gd name="T6" fmla="*/ 2147483646 w 68"/>
                  <a:gd name="T7" fmla="*/ 2147483646 h 68"/>
                  <a:gd name="T8" fmla="*/ 2147483646 w 68"/>
                  <a:gd name="T9" fmla="*/ 2147483646 h 68"/>
                  <a:gd name="T10" fmla="*/ 2147483646 w 68"/>
                  <a:gd name="T11" fmla="*/ 2147483646 h 68"/>
                  <a:gd name="T12" fmla="*/ 2147483646 w 68"/>
                  <a:gd name="T13" fmla="*/ 2147483646 h 68"/>
                  <a:gd name="T14" fmla="*/ 2147483646 w 68"/>
                  <a:gd name="T15" fmla="*/ 2147483646 h 68"/>
                  <a:gd name="T16" fmla="*/ 2147483646 w 68"/>
                  <a:gd name="T17" fmla="*/ 2147483646 h 68"/>
                  <a:gd name="T18" fmla="*/ 2147483646 w 68"/>
                  <a:gd name="T19" fmla="*/ 2147483646 h 68"/>
                  <a:gd name="T20" fmla="*/ 2147483646 w 68"/>
                  <a:gd name="T21" fmla="*/ 2147483646 h 68"/>
                  <a:gd name="T22" fmla="*/ 2147483646 w 68"/>
                  <a:gd name="T23" fmla="*/ 2147483646 h 68"/>
                  <a:gd name="T24" fmla="*/ 0 w 68"/>
                  <a:gd name="T25" fmla="*/ 2147483646 h 68"/>
                  <a:gd name="T26" fmla="*/ 2147483646 w 68"/>
                  <a:gd name="T27" fmla="*/ 2147483646 h 68"/>
                  <a:gd name="T28" fmla="*/ 2147483646 w 68"/>
                  <a:gd name="T29" fmla="*/ 0 h 68"/>
                  <a:gd name="T30" fmla="*/ 2147483646 w 68"/>
                  <a:gd name="T31" fmla="*/ 0 h 68"/>
                  <a:gd name="T32" fmla="*/ 2147483646 w 68"/>
                  <a:gd name="T33" fmla="*/ 2147483646 h 68"/>
                  <a:gd name="T34" fmla="*/ 2147483646 w 68"/>
                  <a:gd name="T35" fmla="*/ 2147483646 h 68"/>
                  <a:gd name="T36" fmla="*/ 2147483646 w 68"/>
                  <a:gd name="T37" fmla="*/ 2147483646 h 68"/>
                  <a:gd name="T38" fmla="*/ 2147483646 w 68"/>
                  <a:gd name="T39" fmla="*/ 2147483646 h 68"/>
                  <a:gd name="T40" fmla="*/ 2147483646 w 68"/>
                  <a:gd name="T41" fmla="*/ 2147483646 h 68"/>
                  <a:gd name="T42" fmla="*/ 2147483646 w 68"/>
                  <a:gd name="T43" fmla="*/ 2147483646 h 68"/>
                  <a:gd name="T44" fmla="*/ 2147483646 w 68"/>
                  <a:gd name="T45" fmla="*/ 2147483646 h 68"/>
                  <a:gd name="T46" fmla="*/ 2147483646 w 68"/>
                  <a:gd name="T47" fmla="*/ 2147483646 h 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8" h="68">
                    <a:moveTo>
                      <a:pt x="68" y="3"/>
                    </a:moveTo>
                    <a:cubicBezTo>
                      <a:pt x="58" y="61"/>
                      <a:pt x="58" y="61"/>
                      <a:pt x="58" y="61"/>
                    </a:cubicBezTo>
                    <a:cubicBezTo>
                      <a:pt x="58" y="62"/>
                      <a:pt x="57" y="62"/>
                      <a:pt x="57" y="63"/>
                    </a:cubicBezTo>
                    <a:cubicBezTo>
                      <a:pt x="56" y="63"/>
                      <a:pt x="56" y="63"/>
                      <a:pt x="56" y="63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35" y="55"/>
                      <a:pt x="35" y="55"/>
                      <a:pt x="35" y="55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3" y="67"/>
                      <a:pt x="22" y="68"/>
                      <a:pt x="22" y="68"/>
                    </a:cubicBezTo>
                    <a:cubicBezTo>
                      <a:pt x="21" y="68"/>
                      <a:pt x="21" y="68"/>
                      <a:pt x="21" y="68"/>
                    </a:cubicBezTo>
                    <a:cubicBezTo>
                      <a:pt x="20" y="67"/>
                      <a:pt x="19" y="66"/>
                      <a:pt x="19" y="65"/>
                    </a:cubicBezTo>
                    <a:cubicBezTo>
                      <a:pt x="19" y="48"/>
                      <a:pt x="19" y="48"/>
                      <a:pt x="19" y="48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0" y="40"/>
                      <a:pt x="0" y="40"/>
                      <a:pt x="0" y="39"/>
                    </a:cubicBezTo>
                    <a:cubicBezTo>
                      <a:pt x="0" y="38"/>
                      <a:pt x="0" y="37"/>
                      <a:pt x="1" y="36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5" y="0"/>
                      <a:pt x="66" y="0"/>
                      <a:pt x="67" y="0"/>
                    </a:cubicBezTo>
                    <a:cubicBezTo>
                      <a:pt x="68" y="1"/>
                      <a:pt x="68" y="2"/>
                      <a:pt x="68" y="3"/>
                    </a:cubicBezTo>
                    <a:close/>
                    <a:moveTo>
                      <a:pt x="62" y="7"/>
                    </a:moveTo>
                    <a:cubicBezTo>
                      <a:pt x="8" y="38"/>
                      <a:pt x="8" y="38"/>
                      <a:pt x="8" y="38"/>
                    </a:cubicBezTo>
                    <a:cubicBezTo>
                      <a:pt x="20" y="43"/>
                      <a:pt x="20" y="43"/>
                      <a:pt x="20" y="43"/>
                    </a:cubicBezTo>
                    <a:cubicBezTo>
                      <a:pt x="53" y="19"/>
                      <a:pt x="53" y="19"/>
                      <a:pt x="53" y="19"/>
                    </a:cubicBezTo>
                    <a:cubicBezTo>
                      <a:pt x="35" y="49"/>
                      <a:pt x="35" y="49"/>
                      <a:pt x="35" y="49"/>
                    </a:cubicBezTo>
                    <a:cubicBezTo>
                      <a:pt x="54" y="57"/>
                      <a:pt x="54" y="57"/>
                      <a:pt x="54" y="57"/>
                    </a:cubicBezTo>
                    <a:lnTo>
                      <a:pt x="62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600"/>
              </a:p>
            </p:txBody>
          </p:sp>
        </p:grpSp>
        <p:grpSp>
          <p:nvGrpSpPr>
            <p:cNvPr id="72" name="组合 71"/>
            <p:cNvGrpSpPr/>
            <p:nvPr/>
          </p:nvGrpSpPr>
          <p:grpSpPr>
            <a:xfrm>
              <a:off x="1884477" y="2048124"/>
              <a:ext cx="429550" cy="429551"/>
              <a:chOff x="896489" y="1356003"/>
              <a:chExt cx="429550" cy="429551"/>
            </a:xfrm>
          </p:grpSpPr>
          <p:sp>
            <p:nvSpPr>
              <p:cNvPr id="73" name="Shape 2744"/>
              <p:cNvSpPr/>
              <p:nvPr/>
            </p:nvSpPr>
            <p:spPr>
              <a:xfrm rot="2693182">
                <a:off x="896489" y="1356003"/>
                <a:ext cx="429550" cy="429551"/>
              </a:xfrm>
              <a:prstGeom prst="ellipse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sz="1600"/>
              </a:p>
            </p:txBody>
          </p:sp>
          <p:grpSp>
            <p:nvGrpSpPr>
              <p:cNvPr id="74" name="Group 280"/>
              <p:cNvGrpSpPr/>
              <p:nvPr/>
            </p:nvGrpSpPr>
            <p:grpSpPr>
              <a:xfrm>
                <a:off x="975555" y="1398813"/>
                <a:ext cx="254000" cy="293687"/>
                <a:chOff x="2708276" y="2427288"/>
                <a:chExt cx="254000" cy="293687"/>
              </a:xfrm>
              <a:solidFill>
                <a:srgbClr val="FFFFFF"/>
              </a:solidFill>
            </p:grpSpPr>
            <p:sp>
              <p:nvSpPr>
                <p:cNvPr id="75" name="Freeform 47"/>
                <p:cNvSpPr>
                  <a:spLocks noEditPoints="1"/>
                </p:cNvSpPr>
                <p:nvPr/>
              </p:nvSpPr>
              <p:spPr bwMode="auto">
                <a:xfrm>
                  <a:off x="2760663" y="2427288"/>
                  <a:ext cx="146050" cy="73025"/>
                </a:xfrm>
                <a:custGeom>
                  <a:avLst/>
                  <a:gdLst/>
                  <a:ahLst/>
                  <a:cxnLst>
                    <a:cxn ang="0">
                      <a:pos x="58" y="14"/>
                    </a:cxn>
                    <a:cxn ang="0">
                      <a:pos x="44" y="14"/>
                    </a:cxn>
                    <a:cxn ang="0">
                      <a:pos x="29" y="0"/>
                    </a:cxn>
                    <a:cxn ang="0">
                      <a:pos x="15" y="14"/>
                    </a:cxn>
                    <a:cxn ang="0">
                      <a:pos x="0" y="14"/>
                    </a:cxn>
                    <a:cxn ang="0">
                      <a:pos x="0" y="29"/>
                    </a:cxn>
                    <a:cxn ang="0">
                      <a:pos x="58" y="29"/>
                    </a:cxn>
                    <a:cxn ang="0">
                      <a:pos x="58" y="14"/>
                    </a:cxn>
                    <a:cxn ang="0">
                      <a:pos x="29" y="22"/>
                    </a:cxn>
                    <a:cxn ang="0">
                      <a:pos x="22" y="14"/>
                    </a:cxn>
                    <a:cxn ang="0">
                      <a:pos x="29" y="7"/>
                    </a:cxn>
                    <a:cxn ang="0">
                      <a:pos x="37" y="14"/>
                    </a:cxn>
                    <a:cxn ang="0">
                      <a:pos x="29" y="22"/>
                    </a:cxn>
                  </a:cxnLst>
                  <a:rect l="0" t="0" r="r" b="b"/>
                  <a:pathLst>
                    <a:path w="58" h="29">
                      <a:moveTo>
                        <a:pt x="58" y="14"/>
                      </a:moveTo>
                      <a:cubicBezTo>
                        <a:pt x="44" y="14"/>
                        <a:pt x="44" y="14"/>
                        <a:pt x="44" y="14"/>
                      </a:cubicBezTo>
                      <a:cubicBezTo>
                        <a:pt x="44" y="6"/>
                        <a:pt x="37" y="0"/>
                        <a:pt x="29" y="0"/>
                      </a:cubicBezTo>
                      <a:cubicBezTo>
                        <a:pt x="21" y="0"/>
                        <a:pt x="15" y="6"/>
                        <a:pt x="15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58" y="29"/>
                        <a:pt x="58" y="29"/>
                        <a:pt x="58" y="29"/>
                      </a:cubicBezTo>
                      <a:lnTo>
                        <a:pt x="58" y="14"/>
                      </a:lnTo>
                      <a:close/>
                      <a:moveTo>
                        <a:pt x="29" y="22"/>
                      </a:moveTo>
                      <a:cubicBezTo>
                        <a:pt x="25" y="22"/>
                        <a:pt x="22" y="18"/>
                        <a:pt x="22" y="14"/>
                      </a:cubicBezTo>
                      <a:cubicBezTo>
                        <a:pt x="22" y="10"/>
                        <a:pt x="25" y="7"/>
                        <a:pt x="29" y="7"/>
                      </a:cubicBezTo>
                      <a:cubicBezTo>
                        <a:pt x="33" y="7"/>
                        <a:pt x="37" y="10"/>
                        <a:pt x="37" y="14"/>
                      </a:cubicBezTo>
                      <a:cubicBezTo>
                        <a:pt x="37" y="18"/>
                        <a:pt x="33" y="22"/>
                        <a:pt x="29" y="2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600">
                    <a:latin typeface="+mn-lt"/>
                    <a:ea typeface="+mn-ea"/>
                  </a:endParaRPr>
                </a:p>
              </p:txBody>
            </p:sp>
            <p:sp>
              <p:nvSpPr>
                <p:cNvPr id="76" name="Freeform 48"/>
                <p:cNvSpPr>
                  <a:spLocks noEditPoints="1"/>
                </p:cNvSpPr>
                <p:nvPr/>
              </p:nvSpPr>
              <p:spPr bwMode="auto">
                <a:xfrm>
                  <a:off x="2708276" y="2463800"/>
                  <a:ext cx="254000" cy="257175"/>
                </a:xfrm>
                <a:custGeom>
                  <a:avLst/>
                  <a:gdLst/>
                  <a:ahLst/>
                  <a:cxnLst>
                    <a:cxn ang="0">
                      <a:pos x="138" y="0"/>
                    </a:cxn>
                    <a:cxn ang="0">
                      <a:pos x="138" y="35"/>
                    </a:cxn>
                    <a:cxn ang="0">
                      <a:pos x="22" y="35"/>
                    </a:cxn>
                    <a:cxn ang="0">
                      <a:pos x="22" y="0"/>
                    </a:cxn>
                    <a:cxn ang="0">
                      <a:pos x="0" y="0"/>
                    </a:cxn>
                    <a:cxn ang="0">
                      <a:pos x="0" y="162"/>
                    </a:cxn>
                    <a:cxn ang="0">
                      <a:pos x="160" y="162"/>
                    </a:cxn>
                    <a:cxn ang="0">
                      <a:pos x="160" y="0"/>
                    </a:cxn>
                    <a:cxn ang="0">
                      <a:pos x="138" y="0"/>
                    </a:cxn>
                    <a:cxn ang="0">
                      <a:pos x="74" y="138"/>
                    </a:cxn>
                    <a:cxn ang="0">
                      <a:pos x="66" y="128"/>
                    </a:cxn>
                    <a:cxn ang="0">
                      <a:pos x="33" y="97"/>
                    </a:cxn>
                    <a:cxn ang="0">
                      <a:pos x="51" y="81"/>
                    </a:cxn>
                    <a:cxn ang="0">
                      <a:pos x="74" y="105"/>
                    </a:cxn>
                    <a:cxn ang="0">
                      <a:pos x="120" y="58"/>
                    </a:cxn>
                    <a:cxn ang="0">
                      <a:pos x="138" y="74"/>
                    </a:cxn>
                    <a:cxn ang="0">
                      <a:pos x="74" y="138"/>
                    </a:cxn>
                  </a:cxnLst>
                  <a:rect l="0" t="0" r="r" b="b"/>
                  <a:pathLst>
                    <a:path w="160" h="162">
                      <a:moveTo>
                        <a:pt x="138" y="0"/>
                      </a:moveTo>
                      <a:lnTo>
                        <a:pt x="138" y="35"/>
                      </a:lnTo>
                      <a:lnTo>
                        <a:pt x="22" y="35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162"/>
                      </a:lnTo>
                      <a:lnTo>
                        <a:pt x="160" y="162"/>
                      </a:lnTo>
                      <a:lnTo>
                        <a:pt x="160" y="0"/>
                      </a:lnTo>
                      <a:lnTo>
                        <a:pt x="138" y="0"/>
                      </a:lnTo>
                      <a:close/>
                      <a:moveTo>
                        <a:pt x="74" y="138"/>
                      </a:moveTo>
                      <a:lnTo>
                        <a:pt x="66" y="128"/>
                      </a:lnTo>
                      <a:lnTo>
                        <a:pt x="33" y="97"/>
                      </a:lnTo>
                      <a:lnTo>
                        <a:pt x="51" y="81"/>
                      </a:lnTo>
                      <a:lnTo>
                        <a:pt x="74" y="105"/>
                      </a:lnTo>
                      <a:lnTo>
                        <a:pt x="120" y="58"/>
                      </a:lnTo>
                      <a:lnTo>
                        <a:pt x="138" y="74"/>
                      </a:lnTo>
                      <a:lnTo>
                        <a:pt x="74" y="138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600">
                    <a:latin typeface="+mn-lt"/>
                    <a:ea typeface="+mn-ea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709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Michael Porter's </a:t>
            </a:r>
            <a:r>
              <a:rPr lang="en-US" altLang="zh-CN" dirty="0" smtClean="0"/>
              <a:t>Diamond </a:t>
            </a:r>
            <a:r>
              <a:rPr lang="en-US" altLang="zh-CN" dirty="0"/>
              <a:t>model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grpSp>
        <p:nvGrpSpPr>
          <p:cNvPr id="26" name="组合 25"/>
          <p:cNvGrpSpPr/>
          <p:nvPr/>
        </p:nvGrpSpPr>
        <p:grpSpPr>
          <a:xfrm>
            <a:off x="1230105" y="1495068"/>
            <a:ext cx="6662763" cy="4817690"/>
            <a:chOff x="2232908" y="1203598"/>
            <a:chExt cx="4680520" cy="3384376"/>
          </a:xfrm>
        </p:grpSpPr>
        <p:grpSp>
          <p:nvGrpSpPr>
            <p:cNvPr id="27" name="组合 26"/>
            <p:cNvGrpSpPr/>
            <p:nvPr/>
          </p:nvGrpSpPr>
          <p:grpSpPr>
            <a:xfrm>
              <a:off x="3717909" y="1203598"/>
              <a:ext cx="1718780" cy="859390"/>
              <a:chOff x="3717909" y="1203598"/>
              <a:chExt cx="1718780" cy="859390"/>
            </a:xfrm>
          </p:grpSpPr>
          <p:sp>
            <p:nvSpPr>
              <p:cNvPr id="46" name="Rounded Rectangle 13"/>
              <p:cNvSpPr/>
              <p:nvPr/>
            </p:nvSpPr>
            <p:spPr>
              <a:xfrm>
                <a:off x="3717909" y="1203598"/>
                <a:ext cx="1718780" cy="859390"/>
              </a:xfrm>
              <a:prstGeom prst="roundRect">
                <a:avLst/>
              </a:prstGeom>
              <a:solidFill>
                <a:srgbClr val="1EA185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</p:sp>
          <p:sp>
            <p:nvSpPr>
              <p:cNvPr id="47" name="Rounded Rectangle 4"/>
              <p:cNvSpPr/>
              <p:nvPr/>
            </p:nvSpPr>
            <p:spPr>
              <a:xfrm>
                <a:off x="3797338" y="1458940"/>
                <a:ext cx="1566750" cy="463480"/>
              </a:xfrm>
              <a:prstGeom prst="rect">
                <a:avLst/>
              </a:prstGeom>
              <a:solidFill>
                <a:srgbClr val="1EA185"/>
              </a:solidFill>
              <a:ln>
                <a:noFill/>
              </a:ln>
              <a:effectLst/>
            </p:spPr>
            <p:txBody>
              <a:bodyPr spcFirstLastPara="0" vert="horz" wrap="square" lIns="34265" tIns="34265" rIns="34265" bIns="34265" numCol="1" spcCol="952" anchor="ctr" anchorCtr="0">
                <a:noAutofit/>
              </a:bodyPr>
              <a:lstStyle/>
              <a:p>
                <a:pPr algn="ctr" defTabSz="457223">
                  <a:defRPr/>
                </a:pPr>
                <a:r>
                  <a:rPr lang="en-US" altLang="zh-CN" sz="1600" b="1" dirty="0">
                    <a:solidFill>
                      <a:srgbClr val="FFFFFF"/>
                    </a:solidFill>
                    <a:ea typeface="Open Sans Light"/>
                    <a:cs typeface="Lato Regular"/>
                    <a:sym typeface="Source Sans Pro Semibold Italic" charset="0"/>
                  </a:rPr>
                  <a:t>Factor </a:t>
                </a:r>
                <a:r>
                  <a:rPr lang="en-US" altLang="zh-CN" sz="1600" b="1" dirty="0" smtClean="0">
                    <a:solidFill>
                      <a:srgbClr val="FFFFFF"/>
                    </a:solidFill>
                    <a:ea typeface="Open Sans Light"/>
                    <a:cs typeface="Lato Regular"/>
                    <a:sym typeface="Source Sans Pro Semibold Italic" charset="0"/>
                  </a:rPr>
                  <a:t>Conditions</a:t>
                </a:r>
                <a:endPara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endParaRPr>
              </a:p>
            </p:txBody>
          </p:sp>
          <p:sp>
            <p:nvSpPr>
              <p:cNvPr id="48" name="Freeform 66"/>
              <p:cNvSpPr>
                <a:spLocks noEditPoints="1"/>
              </p:cNvSpPr>
              <p:nvPr/>
            </p:nvSpPr>
            <p:spPr bwMode="auto">
              <a:xfrm>
                <a:off x="4433828" y="1356847"/>
                <a:ext cx="188912" cy="220663"/>
              </a:xfrm>
              <a:custGeom>
                <a:avLst/>
                <a:gdLst>
                  <a:gd name="T0" fmla="*/ 2147483646 w 55"/>
                  <a:gd name="T1" fmla="*/ 2147483646 h 64"/>
                  <a:gd name="T2" fmla="*/ 2147483646 w 55"/>
                  <a:gd name="T3" fmla="*/ 2147483646 h 64"/>
                  <a:gd name="T4" fmla="*/ 2147483646 w 55"/>
                  <a:gd name="T5" fmla="*/ 2147483646 h 64"/>
                  <a:gd name="T6" fmla="*/ 0 w 55"/>
                  <a:gd name="T7" fmla="*/ 2147483646 h 64"/>
                  <a:gd name="T8" fmla="*/ 0 w 55"/>
                  <a:gd name="T9" fmla="*/ 2147483646 h 64"/>
                  <a:gd name="T10" fmla="*/ 2147483646 w 55"/>
                  <a:gd name="T11" fmla="*/ 0 h 64"/>
                  <a:gd name="T12" fmla="*/ 2147483646 w 55"/>
                  <a:gd name="T13" fmla="*/ 2147483646 h 64"/>
                  <a:gd name="T14" fmla="*/ 2147483646 w 55"/>
                  <a:gd name="T15" fmla="*/ 2147483646 h 64"/>
                  <a:gd name="T16" fmla="*/ 2147483646 w 55"/>
                  <a:gd name="T17" fmla="*/ 2147483646 h 64"/>
                  <a:gd name="T18" fmla="*/ 2147483646 w 55"/>
                  <a:gd name="T19" fmla="*/ 2147483646 h 64"/>
                  <a:gd name="T20" fmla="*/ 0 w 55"/>
                  <a:gd name="T21" fmla="*/ 2147483646 h 64"/>
                  <a:gd name="T22" fmla="*/ 0 w 55"/>
                  <a:gd name="T23" fmla="*/ 2147483646 h 64"/>
                  <a:gd name="T24" fmla="*/ 2147483646 w 55"/>
                  <a:gd name="T25" fmla="*/ 2147483646 h 64"/>
                  <a:gd name="T26" fmla="*/ 2147483646 w 55"/>
                  <a:gd name="T27" fmla="*/ 2147483646 h 64"/>
                  <a:gd name="T28" fmla="*/ 2147483646 w 55"/>
                  <a:gd name="T29" fmla="*/ 2147483646 h 64"/>
                  <a:gd name="T30" fmla="*/ 2147483646 w 55"/>
                  <a:gd name="T31" fmla="*/ 2147483646 h 64"/>
                  <a:gd name="T32" fmla="*/ 2147483646 w 55"/>
                  <a:gd name="T33" fmla="*/ 2147483646 h 64"/>
                  <a:gd name="T34" fmla="*/ 0 w 55"/>
                  <a:gd name="T35" fmla="*/ 2147483646 h 64"/>
                  <a:gd name="T36" fmla="*/ 0 w 55"/>
                  <a:gd name="T37" fmla="*/ 2147483646 h 64"/>
                  <a:gd name="T38" fmla="*/ 2147483646 w 55"/>
                  <a:gd name="T39" fmla="*/ 2147483646 h 64"/>
                  <a:gd name="T40" fmla="*/ 2147483646 w 55"/>
                  <a:gd name="T41" fmla="*/ 2147483646 h 64"/>
                  <a:gd name="T42" fmla="*/ 2147483646 w 55"/>
                  <a:gd name="T43" fmla="*/ 2147483646 h 64"/>
                  <a:gd name="T44" fmla="*/ 2147483646 w 55"/>
                  <a:gd name="T45" fmla="*/ 2147483646 h 64"/>
                  <a:gd name="T46" fmla="*/ 2147483646 w 55"/>
                  <a:gd name="T47" fmla="*/ 2147483646 h 64"/>
                  <a:gd name="T48" fmla="*/ 0 w 55"/>
                  <a:gd name="T49" fmla="*/ 2147483646 h 64"/>
                  <a:gd name="T50" fmla="*/ 0 w 55"/>
                  <a:gd name="T51" fmla="*/ 2147483646 h 64"/>
                  <a:gd name="T52" fmla="*/ 2147483646 w 55"/>
                  <a:gd name="T53" fmla="*/ 2147483646 h 64"/>
                  <a:gd name="T54" fmla="*/ 2147483646 w 55"/>
                  <a:gd name="T55" fmla="*/ 2147483646 h 6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55" h="64">
                    <a:moveTo>
                      <a:pt x="55" y="9"/>
                    </a:moveTo>
                    <a:cubicBezTo>
                      <a:pt x="55" y="14"/>
                      <a:pt x="55" y="14"/>
                      <a:pt x="55" y="14"/>
                    </a:cubicBezTo>
                    <a:cubicBezTo>
                      <a:pt x="55" y="19"/>
                      <a:pt x="42" y="23"/>
                      <a:pt x="27" y="23"/>
                    </a:cubicBezTo>
                    <a:cubicBezTo>
                      <a:pt x="12" y="23"/>
                      <a:pt x="0" y="19"/>
                      <a:pt x="0" y="1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12" y="0"/>
                      <a:pt x="27" y="0"/>
                    </a:cubicBezTo>
                    <a:cubicBezTo>
                      <a:pt x="42" y="0"/>
                      <a:pt x="55" y="4"/>
                      <a:pt x="55" y="9"/>
                    </a:cubicBezTo>
                    <a:close/>
                    <a:moveTo>
                      <a:pt x="55" y="21"/>
                    </a:moveTo>
                    <a:cubicBezTo>
                      <a:pt x="55" y="27"/>
                      <a:pt x="55" y="27"/>
                      <a:pt x="55" y="27"/>
                    </a:cubicBezTo>
                    <a:cubicBezTo>
                      <a:pt x="55" y="32"/>
                      <a:pt x="42" y="37"/>
                      <a:pt x="27" y="37"/>
                    </a:cubicBezTo>
                    <a:cubicBezTo>
                      <a:pt x="12" y="37"/>
                      <a:pt x="0" y="32"/>
                      <a:pt x="0" y="2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6" y="25"/>
                      <a:pt x="16" y="27"/>
                      <a:pt x="27" y="27"/>
                    </a:cubicBezTo>
                    <a:cubicBezTo>
                      <a:pt x="38" y="27"/>
                      <a:pt x="49" y="25"/>
                      <a:pt x="55" y="21"/>
                    </a:cubicBezTo>
                    <a:close/>
                    <a:moveTo>
                      <a:pt x="55" y="35"/>
                    </a:moveTo>
                    <a:cubicBezTo>
                      <a:pt x="55" y="41"/>
                      <a:pt x="55" y="41"/>
                      <a:pt x="55" y="41"/>
                    </a:cubicBezTo>
                    <a:cubicBezTo>
                      <a:pt x="55" y="46"/>
                      <a:pt x="42" y="50"/>
                      <a:pt x="27" y="50"/>
                    </a:cubicBezTo>
                    <a:cubicBezTo>
                      <a:pt x="12" y="50"/>
                      <a:pt x="0" y="46"/>
                      <a:pt x="0" y="41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6" y="39"/>
                      <a:pt x="16" y="41"/>
                      <a:pt x="27" y="41"/>
                    </a:cubicBezTo>
                    <a:cubicBezTo>
                      <a:pt x="38" y="41"/>
                      <a:pt x="49" y="39"/>
                      <a:pt x="55" y="35"/>
                    </a:cubicBezTo>
                    <a:close/>
                    <a:moveTo>
                      <a:pt x="55" y="49"/>
                    </a:move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60"/>
                      <a:pt x="42" y="64"/>
                      <a:pt x="27" y="64"/>
                    </a:cubicBezTo>
                    <a:cubicBezTo>
                      <a:pt x="12" y="64"/>
                      <a:pt x="0" y="60"/>
                      <a:pt x="0" y="55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6" y="53"/>
                      <a:pt x="16" y="55"/>
                      <a:pt x="27" y="55"/>
                    </a:cubicBezTo>
                    <a:cubicBezTo>
                      <a:pt x="38" y="55"/>
                      <a:pt x="49" y="53"/>
                      <a:pt x="55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600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2232908" y="2474903"/>
              <a:ext cx="1718780" cy="859390"/>
              <a:chOff x="2232908" y="2474903"/>
              <a:chExt cx="1718780" cy="859390"/>
            </a:xfrm>
          </p:grpSpPr>
          <p:sp>
            <p:nvSpPr>
              <p:cNvPr id="43" name="Rounded Rectangle 8"/>
              <p:cNvSpPr/>
              <p:nvPr/>
            </p:nvSpPr>
            <p:spPr>
              <a:xfrm>
                <a:off x="2232908" y="2474903"/>
                <a:ext cx="1718780" cy="859390"/>
              </a:xfrm>
              <a:prstGeom prst="roundRect">
                <a:avLst/>
              </a:prstGeom>
              <a:solidFill>
                <a:srgbClr val="4BAFC8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</p:sp>
          <p:sp>
            <p:nvSpPr>
              <p:cNvPr id="44" name="Rounded Rectangle 4"/>
              <p:cNvSpPr/>
              <p:nvPr/>
            </p:nvSpPr>
            <p:spPr>
              <a:xfrm>
                <a:off x="2394084" y="2903126"/>
                <a:ext cx="1403254" cy="32523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34265" tIns="34265" rIns="34265" bIns="34265" numCol="1" spcCol="952" anchor="ctr" anchorCtr="0">
                <a:noAutofit/>
              </a:bodyPr>
              <a:lstStyle/>
              <a:p>
                <a:pPr algn="ctr" defTabSz="457223">
                  <a:defRPr/>
                </a:pPr>
                <a:r>
                  <a:rPr lang="en-US" altLang="zh-CN" sz="1600" b="1" dirty="0">
                    <a:solidFill>
                      <a:srgbClr val="FFFFFF"/>
                    </a:solidFill>
                    <a:ea typeface="Open Sans Light"/>
                    <a:cs typeface="Lato Regular"/>
                    <a:sym typeface="Source Sans Pro Semibold Italic" charset="0"/>
                  </a:rPr>
                  <a:t>Demand Conditions</a:t>
                </a:r>
              </a:p>
            </p:txBody>
          </p:sp>
          <p:sp>
            <p:nvSpPr>
              <p:cNvPr id="45" name="Freeform 76"/>
              <p:cNvSpPr>
                <a:spLocks noEditPoints="1"/>
              </p:cNvSpPr>
              <p:nvPr/>
            </p:nvSpPr>
            <p:spPr bwMode="auto">
              <a:xfrm>
                <a:off x="2915816" y="2690436"/>
                <a:ext cx="290525" cy="231754"/>
              </a:xfrm>
              <a:custGeom>
                <a:avLst/>
                <a:gdLst>
                  <a:gd name="T0" fmla="*/ 2147483646 w 256"/>
                  <a:gd name="T1" fmla="*/ 2147483646 h 204"/>
                  <a:gd name="T2" fmla="*/ 2147483646 w 256"/>
                  <a:gd name="T3" fmla="*/ 2147483646 h 204"/>
                  <a:gd name="T4" fmla="*/ 2147483646 w 256"/>
                  <a:gd name="T5" fmla="*/ 2147483646 h 204"/>
                  <a:gd name="T6" fmla="*/ 2147483646 w 256"/>
                  <a:gd name="T7" fmla="*/ 2147483646 h 204"/>
                  <a:gd name="T8" fmla="*/ 2147483646 w 256"/>
                  <a:gd name="T9" fmla="*/ 2147483646 h 204"/>
                  <a:gd name="T10" fmla="*/ 2147483646 w 256"/>
                  <a:gd name="T11" fmla="*/ 2147483646 h 204"/>
                  <a:gd name="T12" fmla="*/ 2147483646 w 256"/>
                  <a:gd name="T13" fmla="*/ 2147483646 h 204"/>
                  <a:gd name="T14" fmla="*/ 2147483646 w 256"/>
                  <a:gd name="T15" fmla="*/ 2147483646 h 204"/>
                  <a:gd name="T16" fmla="*/ 2147483646 w 256"/>
                  <a:gd name="T17" fmla="*/ 2147483646 h 204"/>
                  <a:gd name="T18" fmla="*/ 2147483646 w 256"/>
                  <a:gd name="T19" fmla="*/ 2147483646 h 204"/>
                  <a:gd name="T20" fmla="*/ 2147483646 w 256"/>
                  <a:gd name="T21" fmla="*/ 2147483646 h 204"/>
                  <a:gd name="T22" fmla="*/ 2147483646 w 256"/>
                  <a:gd name="T23" fmla="*/ 2147483646 h 204"/>
                  <a:gd name="T24" fmla="*/ 2147483646 w 256"/>
                  <a:gd name="T25" fmla="*/ 2147483646 h 204"/>
                  <a:gd name="T26" fmla="*/ 2147483646 w 256"/>
                  <a:gd name="T27" fmla="*/ 2147483646 h 204"/>
                  <a:gd name="T28" fmla="*/ 2147483646 w 256"/>
                  <a:gd name="T29" fmla="*/ 2147483646 h 204"/>
                  <a:gd name="T30" fmla="*/ 2147483646 w 256"/>
                  <a:gd name="T31" fmla="*/ 2147483646 h 204"/>
                  <a:gd name="T32" fmla="*/ 2147483646 w 256"/>
                  <a:gd name="T33" fmla="*/ 2147483646 h 204"/>
                  <a:gd name="T34" fmla="*/ 0 w 256"/>
                  <a:gd name="T35" fmla="*/ 2147483646 h 204"/>
                  <a:gd name="T36" fmla="*/ 2147483646 w 256"/>
                  <a:gd name="T37" fmla="*/ 0 h 204"/>
                  <a:gd name="T38" fmla="*/ 2147483646 w 256"/>
                  <a:gd name="T39" fmla="*/ 0 h 204"/>
                  <a:gd name="T40" fmla="*/ 2147483646 w 256"/>
                  <a:gd name="T41" fmla="*/ 2147483646 h 204"/>
                  <a:gd name="T42" fmla="*/ 2147483646 w 256"/>
                  <a:gd name="T43" fmla="*/ 2147483646 h 204"/>
                  <a:gd name="T44" fmla="*/ 2147483646 w 256"/>
                  <a:gd name="T45" fmla="*/ 2147483646 h 204"/>
                  <a:gd name="T46" fmla="*/ 2147483646 w 256"/>
                  <a:gd name="T47" fmla="*/ 2147483646 h 204"/>
                  <a:gd name="T48" fmla="*/ 2147483646 w 256"/>
                  <a:gd name="T49" fmla="*/ 2147483646 h 204"/>
                  <a:gd name="T50" fmla="*/ 2147483646 w 256"/>
                  <a:gd name="T51" fmla="*/ 2147483646 h 204"/>
                  <a:gd name="T52" fmla="*/ 2147483646 w 256"/>
                  <a:gd name="T53" fmla="*/ 2147483646 h 204"/>
                  <a:gd name="T54" fmla="*/ 2147483646 w 256"/>
                  <a:gd name="T55" fmla="*/ 2147483646 h 204"/>
                  <a:gd name="T56" fmla="*/ 2147483646 w 256"/>
                  <a:gd name="T57" fmla="*/ 2147483646 h 204"/>
                  <a:gd name="T58" fmla="*/ 2147483646 w 256"/>
                  <a:gd name="T59" fmla="*/ 2147483646 h 204"/>
                  <a:gd name="T60" fmla="*/ 2147483646 w 256"/>
                  <a:gd name="T61" fmla="*/ 2147483646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56" h="204">
                    <a:moveTo>
                      <a:pt x="255" y="45"/>
                    </a:moveTo>
                    <a:cubicBezTo>
                      <a:pt x="255" y="45"/>
                      <a:pt x="255" y="45"/>
                      <a:pt x="255" y="45"/>
                    </a:cubicBezTo>
                    <a:cubicBezTo>
                      <a:pt x="219" y="125"/>
                      <a:pt x="219" y="125"/>
                      <a:pt x="219" y="125"/>
                    </a:cubicBezTo>
                    <a:cubicBezTo>
                      <a:pt x="217" y="129"/>
                      <a:pt x="213" y="132"/>
                      <a:pt x="209" y="132"/>
                    </a:cubicBezTo>
                    <a:cubicBezTo>
                      <a:pt x="105" y="139"/>
                      <a:pt x="105" y="139"/>
                      <a:pt x="105" y="139"/>
                    </a:cubicBezTo>
                    <a:cubicBezTo>
                      <a:pt x="111" y="156"/>
                      <a:pt x="111" y="156"/>
                      <a:pt x="111" y="156"/>
                    </a:cubicBezTo>
                    <a:cubicBezTo>
                      <a:pt x="224" y="156"/>
                      <a:pt x="224" y="156"/>
                      <a:pt x="224" y="156"/>
                    </a:cubicBezTo>
                    <a:cubicBezTo>
                      <a:pt x="237" y="156"/>
                      <a:pt x="248" y="167"/>
                      <a:pt x="248" y="180"/>
                    </a:cubicBezTo>
                    <a:cubicBezTo>
                      <a:pt x="248" y="193"/>
                      <a:pt x="237" y="204"/>
                      <a:pt x="224" y="204"/>
                    </a:cubicBezTo>
                    <a:cubicBezTo>
                      <a:pt x="211" y="204"/>
                      <a:pt x="200" y="193"/>
                      <a:pt x="200" y="180"/>
                    </a:cubicBezTo>
                    <a:cubicBezTo>
                      <a:pt x="88" y="180"/>
                      <a:pt x="88" y="180"/>
                      <a:pt x="88" y="180"/>
                    </a:cubicBezTo>
                    <a:cubicBezTo>
                      <a:pt x="88" y="193"/>
                      <a:pt x="77" y="204"/>
                      <a:pt x="64" y="204"/>
                    </a:cubicBezTo>
                    <a:cubicBezTo>
                      <a:pt x="51" y="204"/>
                      <a:pt x="40" y="193"/>
                      <a:pt x="40" y="180"/>
                    </a:cubicBezTo>
                    <a:cubicBezTo>
                      <a:pt x="40" y="167"/>
                      <a:pt x="51" y="156"/>
                      <a:pt x="64" y="156"/>
                    </a:cubicBezTo>
                    <a:cubicBezTo>
                      <a:pt x="86" y="156"/>
                      <a:pt x="86" y="156"/>
                      <a:pt x="86" y="156"/>
                    </a:cubicBezTo>
                    <a:cubicBezTo>
                      <a:pt x="39" y="24"/>
                      <a:pt x="39" y="24"/>
                      <a:pt x="39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5" y="24"/>
                      <a:pt x="0" y="19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3" y="0"/>
                      <a:pt x="58" y="3"/>
                      <a:pt x="59" y="8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6" y="28"/>
                      <a:pt x="66" y="28"/>
                      <a:pt x="66" y="28"/>
                    </a:cubicBezTo>
                    <a:cubicBezTo>
                      <a:pt x="244" y="28"/>
                      <a:pt x="244" y="28"/>
                      <a:pt x="244" y="28"/>
                    </a:cubicBezTo>
                    <a:cubicBezTo>
                      <a:pt x="251" y="28"/>
                      <a:pt x="256" y="33"/>
                      <a:pt x="256" y="40"/>
                    </a:cubicBezTo>
                    <a:cubicBezTo>
                      <a:pt x="256" y="42"/>
                      <a:pt x="256" y="43"/>
                      <a:pt x="255" y="45"/>
                    </a:cubicBezTo>
                    <a:moveTo>
                      <a:pt x="75" y="52"/>
                    </a:moveTo>
                    <a:cubicBezTo>
                      <a:pt x="97" y="115"/>
                      <a:pt x="97" y="115"/>
                      <a:pt x="97" y="115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25" y="52"/>
                      <a:pt x="225" y="52"/>
                      <a:pt x="225" y="52"/>
                    </a:cubicBezTo>
                    <a:lnTo>
                      <a:pt x="75" y="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600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5194648" y="2473432"/>
              <a:ext cx="1718780" cy="859390"/>
              <a:chOff x="5194648" y="2473432"/>
              <a:chExt cx="1718780" cy="859390"/>
            </a:xfrm>
          </p:grpSpPr>
          <p:sp>
            <p:nvSpPr>
              <p:cNvPr id="40" name="Rounded Rectangle 10"/>
              <p:cNvSpPr/>
              <p:nvPr/>
            </p:nvSpPr>
            <p:spPr>
              <a:xfrm>
                <a:off x="5194648" y="2473432"/>
                <a:ext cx="1718780" cy="859390"/>
              </a:xfrm>
              <a:prstGeom prst="roundRect">
                <a:avLst/>
              </a:prstGeom>
              <a:solidFill>
                <a:srgbClr val="73BC44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</p:sp>
          <p:sp>
            <p:nvSpPr>
              <p:cNvPr id="41" name="Rounded Rectangle 4"/>
              <p:cNvSpPr/>
              <p:nvPr/>
            </p:nvSpPr>
            <p:spPr>
              <a:xfrm>
                <a:off x="5310656" y="2817813"/>
                <a:ext cx="1493592" cy="4634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34265" tIns="34265" rIns="34265" bIns="34265" numCol="1" spcCol="952" anchor="ctr" anchorCtr="0">
                <a:noAutofit/>
              </a:bodyPr>
              <a:lstStyle/>
              <a:p>
                <a:pPr algn="ctr" defTabSz="457223">
                  <a:defRPr/>
                </a:pPr>
                <a:r>
                  <a:rPr lang="en-US" altLang="zh-CN" sz="1600" b="1" dirty="0">
                    <a:solidFill>
                      <a:srgbClr val="FFFFFF"/>
                    </a:solidFill>
                    <a:ea typeface="Open Sans Light"/>
                    <a:cs typeface="Lato Regular"/>
                    <a:sym typeface="Source Sans Pro Semibold Italic" charset="0"/>
                  </a:rPr>
                  <a:t>Related and Supporting Industries</a:t>
                </a:r>
              </a:p>
            </p:txBody>
          </p:sp>
          <p:sp>
            <p:nvSpPr>
              <p:cNvPr id="42" name="Freeform 64"/>
              <p:cNvSpPr>
                <a:spLocks noEditPoints="1"/>
              </p:cNvSpPr>
              <p:nvPr/>
            </p:nvSpPr>
            <p:spPr bwMode="auto">
              <a:xfrm>
                <a:off x="5924896" y="2609915"/>
                <a:ext cx="265112" cy="220663"/>
              </a:xfrm>
              <a:custGeom>
                <a:avLst/>
                <a:gdLst>
                  <a:gd name="T0" fmla="*/ 2147483646 w 77"/>
                  <a:gd name="T1" fmla="*/ 2147483646 h 64"/>
                  <a:gd name="T2" fmla="*/ 2147483646 w 77"/>
                  <a:gd name="T3" fmla="*/ 2147483646 h 64"/>
                  <a:gd name="T4" fmla="*/ 2147483646 w 77"/>
                  <a:gd name="T5" fmla="*/ 2147483646 h 64"/>
                  <a:gd name="T6" fmla="*/ 2147483646 w 77"/>
                  <a:gd name="T7" fmla="*/ 2147483646 h 64"/>
                  <a:gd name="T8" fmla="*/ 2147483646 w 77"/>
                  <a:gd name="T9" fmla="*/ 2147483646 h 64"/>
                  <a:gd name="T10" fmla="*/ 2147483646 w 77"/>
                  <a:gd name="T11" fmla="*/ 2147483646 h 64"/>
                  <a:gd name="T12" fmla="*/ 2147483646 w 77"/>
                  <a:gd name="T13" fmla="*/ 2147483646 h 64"/>
                  <a:gd name="T14" fmla="*/ 2147483646 w 77"/>
                  <a:gd name="T15" fmla="*/ 2147483646 h 64"/>
                  <a:gd name="T16" fmla="*/ 2147483646 w 77"/>
                  <a:gd name="T17" fmla="*/ 2147483646 h 64"/>
                  <a:gd name="T18" fmla="*/ 2147483646 w 77"/>
                  <a:gd name="T19" fmla="*/ 2147483646 h 64"/>
                  <a:gd name="T20" fmla="*/ 2147483646 w 77"/>
                  <a:gd name="T21" fmla="*/ 2147483646 h 64"/>
                  <a:gd name="T22" fmla="*/ 2147483646 w 77"/>
                  <a:gd name="T23" fmla="*/ 2147483646 h 64"/>
                  <a:gd name="T24" fmla="*/ 0 w 77"/>
                  <a:gd name="T25" fmla="*/ 2147483646 h 64"/>
                  <a:gd name="T26" fmla="*/ 0 w 77"/>
                  <a:gd name="T27" fmla="*/ 2147483646 h 64"/>
                  <a:gd name="T28" fmla="*/ 2147483646 w 77"/>
                  <a:gd name="T29" fmla="*/ 2147483646 h 64"/>
                  <a:gd name="T30" fmla="*/ 2147483646 w 77"/>
                  <a:gd name="T31" fmla="*/ 2147483646 h 64"/>
                  <a:gd name="T32" fmla="*/ 2147483646 w 77"/>
                  <a:gd name="T33" fmla="*/ 2147483646 h 64"/>
                  <a:gd name="T34" fmla="*/ 2147483646 w 77"/>
                  <a:gd name="T35" fmla="*/ 2147483646 h 64"/>
                  <a:gd name="T36" fmla="*/ 2147483646 w 77"/>
                  <a:gd name="T37" fmla="*/ 0 h 64"/>
                  <a:gd name="T38" fmla="*/ 2147483646 w 77"/>
                  <a:gd name="T39" fmla="*/ 0 h 64"/>
                  <a:gd name="T40" fmla="*/ 2147483646 w 77"/>
                  <a:gd name="T41" fmla="*/ 0 h 64"/>
                  <a:gd name="T42" fmla="*/ 2147483646 w 77"/>
                  <a:gd name="T43" fmla="*/ 2147483646 h 64"/>
                  <a:gd name="T44" fmla="*/ 2147483646 w 77"/>
                  <a:gd name="T45" fmla="*/ 2147483646 h 64"/>
                  <a:gd name="T46" fmla="*/ 2147483646 w 77"/>
                  <a:gd name="T47" fmla="*/ 2147483646 h 64"/>
                  <a:gd name="T48" fmla="*/ 2147483646 w 77"/>
                  <a:gd name="T49" fmla="*/ 2147483646 h 64"/>
                  <a:gd name="T50" fmla="*/ 2147483646 w 77"/>
                  <a:gd name="T51" fmla="*/ 2147483646 h 64"/>
                  <a:gd name="T52" fmla="*/ 2147483646 w 77"/>
                  <a:gd name="T53" fmla="*/ 2147483646 h 64"/>
                  <a:gd name="T54" fmla="*/ 2147483646 w 77"/>
                  <a:gd name="T55" fmla="*/ 2147483646 h 64"/>
                  <a:gd name="T56" fmla="*/ 2147483646 w 77"/>
                  <a:gd name="T57" fmla="*/ 2147483646 h 64"/>
                  <a:gd name="T58" fmla="*/ 2147483646 w 77"/>
                  <a:gd name="T59" fmla="*/ 2147483646 h 64"/>
                  <a:gd name="T60" fmla="*/ 2147483646 w 77"/>
                  <a:gd name="T61" fmla="*/ 2147483646 h 64"/>
                  <a:gd name="T62" fmla="*/ 2147483646 w 77"/>
                  <a:gd name="T63" fmla="*/ 2147483646 h 64"/>
                  <a:gd name="T64" fmla="*/ 2147483646 w 77"/>
                  <a:gd name="T65" fmla="*/ 2147483646 h 64"/>
                  <a:gd name="T66" fmla="*/ 2147483646 w 77"/>
                  <a:gd name="T67" fmla="*/ 2147483646 h 64"/>
                  <a:gd name="T68" fmla="*/ 2147483646 w 77"/>
                  <a:gd name="T69" fmla="*/ 2147483646 h 64"/>
                  <a:gd name="T70" fmla="*/ 2147483646 w 77"/>
                  <a:gd name="T71" fmla="*/ 2147483646 h 64"/>
                  <a:gd name="T72" fmla="*/ 2147483646 w 77"/>
                  <a:gd name="T73" fmla="*/ 2147483646 h 64"/>
                  <a:gd name="T74" fmla="*/ 2147483646 w 77"/>
                  <a:gd name="T75" fmla="*/ 2147483646 h 64"/>
                  <a:gd name="T76" fmla="*/ 2147483646 w 77"/>
                  <a:gd name="T77" fmla="*/ 2147483646 h 64"/>
                  <a:gd name="T78" fmla="*/ 2147483646 w 77"/>
                  <a:gd name="T79" fmla="*/ 2147483646 h 64"/>
                  <a:gd name="T80" fmla="*/ 2147483646 w 77"/>
                  <a:gd name="T81" fmla="*/ 2147483646 h 64"/>
                  <a:gd name="T82" fmla="*/ 2147483646 w 77"/>
                  <a:gd name="T83" fmla="*/ 2147483646 h 64"/>
                  <a:gd name="T84" fmla="*/ 2147483646 w 77"/>
                  <a:gd name="T85" fmla="*/ 2147483646 h 64"/>
                  <a:gd name="T86" fmla="*/ 2147483646 w 77"/>
                  <a:gd name="T87" fmla="*/ 2147483646 h 64"/>
                  <a:gd name="T88" fmla="*/ 2147483646 w 77"/>
                  <a:gd name="T89" fmla="*/ 2147483646 h 64"/>
                  <a:gd name="T90" fmla="*/ 2147483646 w 77"/>
                  <a:gd name="T91" fmla="*/ 2147483646 h 64"/>
                  <a:gd name="T92" fmla="*/ 2147483646 w 77"/>
                  <a:gd name="T93" fmla="*/ 2147483646 h 64"/>
                  <a:gd name="T94" fmla="*/ 2147483646 w 77"/>
                  <a:gd name="T95" fmla="*/ 2147483646 h 64"/>
                  <a:gd name="T96" fmla="*/ 2147483646 w 77"/>
                  <a:gd name="T97" fmla="*/ 2147483646 h 64"/>
                  <a:gd name="T98" fmla="*/ 2147483646 w 77"/>
                  <a:gd name="T99" fmla="*/ 2147483646 h 64"/>
                  <a:gd name="T100" fmla="*/ 2147483646 w 77"/>
                  <a:gd name="T101" fmla="*/ 2147483646 h 64"/>
                  <a:gd name="T102" fmla="*/ 2147483646 w 77"/>
                  <a:gd name="T103" fmla="*/ 2147483646 h 64"/>
                  <a:gd name="T104" fmla="*/ 2147483646 w 77"/>
                  <a:gd name="T105" fmla="*/ 2147483646 h 64"/>
                  <a:gd name="T106" fmla="*/ 2147483646 w 77"/>
                  <a:gd name="T107" fmla="*/ 2147483646 h 64"/>
                  <a:gd name="T108" fmla="*/ 2147483646 w 77"/>
                  <a:gd name="T109" fmla="*/ 2147483646 h 64"/>
                  <a:gd name="T110" fmla="*/ 2147483646 w 77"/>
                  <a:gd name="T111" fmla="*/ 2147483646 h 64"/>
                  <a:gd name="T112" fmla="*/ 2147483646 w 77"/>
                  <a:gd name="T113" fmla="*/ 2147483646 h 6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77" h="64">
                    <a:moveTo>
                      <a:pt x="77" y="51"/>
                    </a:moveTo>
                    <a:cubicBezTo>
                      <a:pt x="77" y="53"/>
                      <a:pt x="76" y="55"/>
                      <a:pt x="75" y="55"/>
                    </a:cubicBezTo>
                    <a:cubicBezTo>
                      <a:pt x="59" y="63"/>
                      <a:pt x="59" y="63"/>
                      <a:pt x="59" y="63"/>
                    </a:cubicBezTo>
                    <a:cubicBezTo>
                      <a:pt x="58" y="64"/>
                      <a:pt x="58" y="64"/>
                      <a:pt x="57" y="64"/>
                    </a:cubicBezTo>
                    <a:cubicBezTo>
                      <a:pt x="56" y="64"/>
                      <a:pt x="55" y="64"/>
                      <a:pt x="55" y="63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39" y="55"/>
                      <a:pt x="38" y="55"/>
                      <a:pt x="38" y="55"/>
                    </a:cubicBezTo>
                    <a:cubicBezTo>
                      <a:pt x="22" y="63"/>
                      <a:pt x="22" y="63"/>
                      <a:pt x="22" y="63"/>
                    </a:cubicBezTo>
                    <a:cubicBezTo>
                      <a:pt x="22" y="64"/>
                      <a:pt x="21" y="64"/>
                      <a:pt x="20" y="64"/>
                    </a:cubicBezTo>
                    <a:cubicBezTo>
                      <a:pt x="20" y="64"/>
                      <a:pt x="19" y="64"/>
                      <a:pt x="18" y="63"/>
                    </a:cubicBezTo>
                    <a:cubicBezTo>
                      <a:pt x="2" y="55"/>
                      <a:pt x="2" y="55"/>
                      <a:pt x="2" y="55"/>
                    </a:cubicBezTo>
                    <a:cubicBezTo>
                      <a:pt x="1" y="55"/>
                      <a:pt x="0" y="53"/>
                      <a:pt x="0" y="51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5"/>
                      <a:pt x="1" y="33"/>
                      <a:pt x="3" y="32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10"/>
                      <a:pt x="19" y="8"/>
                      <a:pt x="21" y="7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8" y="0"/>
                      <a:pt x="39" y="0"/>
                    </a:cubicBezTo>
                    <a:cubicBezTo>
                      <a:pt x="39" y="0"/>
                      <a:pt x="40" y="0"/>
                      <a:pt x="40" y="0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8" y="8"/>
                      <a:pt x="59" y="10"/>
                      <a:pt x="59" y="11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75" y="32"/>
                      <a:pt x="75" y="32"/>
                      <a:pt x="75" y="32"/>
                    </a:cubicBezTo>
                    <a:cubicBezTo>
                      <a:pt x="76" y="33"/>
                      <a:pt x="77" y="35"/>
                      <a:pt x="77" y="37"/>
                    </a:cubicBezTo>
                    <a:lnTo>
                      <a:pt x="77" y="51"/>
                    </a:lnTo>
                    <a:close/>
                    <a:moveTo>
                      <a:pt x="35" y="36"/>
                    </a:moveTo>
                    <a:cubicBezTo>
                      <a:pt x="20" y="30"/>
                      <a:pt x="20" y="30"/>
                      <a:pt x="20" y="30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20" y="42"/>
                      <a:pt x="20" y="42"/>
                      <a:pt x="20" y="42"/>
                    </a:cubicBezTo>
                    <a:lnTo>
                      <a:pt x="35" y="36"/>
                    </a:lnTo>
                    <a:close/>
                    <a:moveTo>
                      <a:pt x="36" y="51"/>
                    </a:moveTo>
                    <a:cubicBezTo>
                      <a:pt x="36" y="40"/>
                      <a:pt x="36" y="40"/>
                      <a:pt x="36" y="40"/>
                    </a:cubicBezTo>
                    <a:cubicBezTo>
                      <a:pt x="23" y="46"/>
                      <a:pt x="23" y="46"/>
                      <a:pt x="23" y="46"/>
                    </a:cubicBezTo>
                    <a:cubicBezTo>
                      <a:pt x="23" y="58"/>
                      <a:pt x="23" y="58"/>
                      <a:pt x="23" y="58"/>
                    </a:cubicBezTo>
                    <a:lnTo>
                      <a:pt x="36" y="51"/>
                    </a:lnTo>
                    <a:close/>
                    <a:moveTo>
                      <a:pt x="54" y="11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39" y="18"/>
                      <a:pt x="39" y="18"/>
                      <a:pt x="39" y="18"/>
                    </a:cubicBezTo>
                    <a:lnTo>
                      <a:pt x="54" y="11"/>
                    </a:lnTo>
                    <a:close/>
                    <a:moveTo>
                      <a:pt x="55" y="26"/>
                    </a:moveTo>
                    <a:cubicBezTo>
                      <a:pt x="55" y="16"/>
                      <a:pt x="55" y="16"/>
                      <a:pt x="55" y="16"/>
                    </a:cubicBezTo>
                    <a:cubicBezTo>
                      <a:pt x="41" y="22"/>
                      <a:pt x="41" y="22"/>
                      <a:pt x="41" y="22"/>
                    </a:cubicBezTo>
                    <a:cubicBezTo>
                      <a:pt x="41" y="32"/>
                      <a:pt x="41" y="32"/>
                      <a:pt x="41" y="32"/>
                    </a:cubicBezTo>
                    <a:lnTo>
                      <a:pt x="55" y="26"/>
                    </a:lnTo>
                    <a:close/>
                    <a:moveTo>
                      <a:pt x="71" y="36"/>
                    </a:moveTo>
                    <a:cubicBezTo>
                      <a:pt x="57" y="30"/>
                      <a:pt x="57" y="30"/>
                      <a:pt x="57" y="30"/>
                    </a:cubicBezTo>
                    <a:cubicBezTo>
                      <a:pt x="42" y="36"/>
                      <a:pt x="42" y="36"/>
                      <a:pt x="42" y="36"/>
                    </a:cubicBezTo>
                    <a:cubicBezTo>
                      <a:pt x="57" y="42"/>
                      <a:pt x="57" y="42"/>
                      <a:pt x="57" y="42"/>
                    </a:cubicBezTo>
                    <a:lnTo>
                      <a:pt x="71" y="36"/>
                    </a:lnTo>
                    <a:close/>
                    <a:moveTo>
                      <a:pt x="73" y="51"/>
                    </a:moveTo>
                    <a:cubicBezTo>
                      <a:pt x="73" y="40"/>
                      <a:pt x="73" y="40"/>
                      <a:pt x="73" y="40"/>
                    </a:cubicBezTo>
                    <a:cubicBezTo>
                      <a:pt x="59" y="46"/>
                      <a:pt x="59" y="46"/>
                      <a:pt x="59" y="46"/>
                    </a:cubicBezTo>
                    <a:cubicBezTo>
                      <a:pt x="59" y="58"/>
                      <a:pt x="59" y="58"/>
                      <a:pt x="59" y="58"/>
                    </a:cubicBezTo>
                    <a:lnTo>
                      <a:pt x="73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600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3706575" y="3728584"/>
              <a:ext cx="1718780" cy="859390"/>
              <a:chOff x="3706575" y="3728584"/>
              <a:chExt cx="1718780" cy="859390"/>
            </a:xfrm>
          </p:grpSpPr>
          <p:sp>
            <p:nvSpPr>
              <p:cNvPr id="37" name="Rounded Rectangle 6"/>
              <p:cNvSpPr/>
              <p:nvPr/>
            </p:nvSpPr>
            <p:spPr>
              <a:xfrm>
                <a:off x="3706575" y="3728584"/>
                <a:ext cx="1718780" cy="859390"/>
              </a:xfrm>
              <a:prstGeom prst="roundRect">
                <a:avLst/>
              </a:prstGeom>
              <a:solidFill>
                <a:schemeClr val="accent6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</p:sp>
          <p:sp>
            <p:nvSpPr>
              <p:cNvPr id="38" name="Rounded Rectangle 4"/>
              <p:cNvSpPr/>
              <p:nvPr/>
            </p:nvSpPr>
            <p:spPr>
              <a:xfrm>
                <a:off x="3828100" y="4124494"/>
                <a:ext cx="1482556" cy="4634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34265" tIns="34265" rIns="34265" bIns="34265" numCol="1" spcCol="952" anchor="ctr" anchorCtr="0">
                <a:noAutofit/>
              </a:bodyPr>
              <a:lstStyle/>
              <a:p>
                <a:pPr algn="ctr" defTabSz="457223">
                  <a:defRPr/>
                </a:pPr>
                <a:r>
                  <a:rPr lang="en-US" altLang="zh-CN" sz="1600" b="1" dirty="0">
                    <a:solidFill>
                      <a:srgbClr val="FFFFFF"/>
                    </a:solidFill>
                    <a:ea typeface="Open Sans Light"/>
                    <a:cs typeface="Lato Regular"/>
                    <a:sym typeface="Source Sans Pro Semibold Italic" charset="0"/>
                  </a:rPr>
                  <a:t>Strategy, Structure and Rivalry</a:t>
                </a:r>
              </a:p>
            </p:txBody>
          </p:sp>
          <p:sp>
            <p:nvSpPr>
              <p:cNvPr id="39" name="Freeform 145"/>
              <p:cNvSpPr>
                <a:spLocks/>
              </p:cNvSpPr>
              <p:nvPr/>
            </p:nvSpPr>
            <p:spPr bwMode="auto">
              <a:xfrm>
                <a:off x="4471175" y="3887218"/>
                <a:ext cx="219075" cy="188912"/>
              </a:xfrm>
              <a:custGeom>
                <a:avLst/>
                <a:gdLst>
                  <a:gd name="T0" fmla="*/ 2147483646 w 64"/>
                  <a:gd name="T1" fmla="*/ 2147483646 h 55"/>
                  <a:gd name="T2" fmla="*/ 2147483646 w 64"/>
                  <a:gd name="T3" fmla="*/ 2147483646 h 55"/>
                  <a:gd name="T4" fmla="*/ 2147483646 w 64"/>
                  <a:gd name="T5" fmla="*/ 2147483646 h 55"/>
                  <a:gd name="T6" fmla="*/ 2147483646 w 64"/>
                  <a:gd name="T7" fmla="*/ 2147483646 h 55"/>
                  <a:gd name="T8" fmla="*/ 2147483646 w 64"/>
                  <a:gd name="T9" fmla="*/ 2147483646 h 55"/>
                  <a:gd name="T10" fmla="*/ 2147483646 w 64"/>
                  <a:gd name="T11" fmla="*/ 2147483646 h 55"/>
                  <a:gd name="T12" fmla="*/ 2147483646 w 64"/>
                  <a:gd name="T13" fmla="*/ 2147483646 h 55"/>
                  <a:gd name="T14" fmla="*/ 2147483646 w 64"/>
                  <a:gd name="T15" fmla="*/ 2147483646 h 55"/>
                  <a:gd name="T16" fmla="*/ 2147483646 w 64"/>
                  <a:gd name="T17" fmla="*/ 2147483646 h 55"/>
                  <a:gd name="T18" fmla="*/ 2147483646 w 64"/>
                  <a:gd name="T19" fmla="*/ 2147483646 h 55"/>
                  <a:gd name="T20" fmla="*/ 2147483646 w 64"/>
                  <a:gd name="T21" fmla="*/ 2147483646 h 55"/>
                  <a:gd name="T22" fmla="*/ 2147483646 w 64"/>
                  <a:gd name="T23" fmla="*/ 2147483646 h 55"/>
                  <a:gd name="T24" fmla="*/ 2147483646 w 64"/>
                  <a:gd name="T25" fmla="*/ 2147483646 h 55"/>
                  <a:gd name="T26" fmla="*/ 2147483646 w 64"/>
                  <a:gd name="T27" fmla="*/ 2147483646 h 55"/>
                  <a:gd name="T28" fmla="*/ 2147483646 w 64"/>
                  <a:gd name="T29" fmla="*/ 2147483646 h 55"/>
                  <a:gd name="T30" fmla="*/ 2147483646 w 64"/>
                  <a:gd name="T31" fmla="*/ 2147483646 h 55"/>
                  <a:gd name="T32" fmla="*/ 2147483646 w 64"/>
                  <a:gd name="T33" fmla="*/ 2147483646 h 55"/>
                  <a:gd name="T34" fmla="*/ 2147483646 w 64"/>
                  <a:gd name="T35" fmla="*/ 2147483646 h 55"/>
                  <a:gd name="T36" fmla="*/ 2147483646 w 64"/>
                  <a:gd name="T37" fmla="*/ 2147483646 h 55"/>
                  <a:gd name="T38" fmla="*/ 2147483646 w 64"/>
                  <a:gd name="T39" fmla="*/ 2147483646 h 55"/>
                  <a:gd name="T40" fmla="*/ 2147483646 w 64"/>
                  <a:gd name="T41" fmla="*/ 2147483646 h 55"/>
                  <a:gd name="T42" fmla="*/ 2147483646 w 64"/>
                  <a:gd name="T43" fmla="*/ 2147483646 h 55"/>
                  <a:gd name="T44" fmla="*/ 2147483646 w 64"/>
                  <a:gd name="T45" fmla="*/ 2147483646 h 55"/>
                  <a:gd name="T46" fmla="*/ 2147483646 w 64"/>
                  <a:gd name="T47" fmla="*/ 2147483646 h 55"/>
                  <a:gd name="T48" fmla="*/ 2147483646 w 64"/>
                  <a:gd name="T49" fmla="*/ 2147483646 h 55"/>
                  <a:gd name="T50" fmla="*/ 2147483646 w 64"/>
                  <a:gd name="T51" fmla="*/ 2147483646 h 55"/>
                  <a:gd name="T52" fmla="*/ 2147483646 w 64"/>
                  <a:gd name="T53" fmla="*/ 2147483646 h 55"/>
                  <a:gd name="T54" fmla="*/ 0 w 64"/>
                  <a:gd name="T55" fmla="*/ 2147483646 h 55"/>
                  <a:gd name="T56" fmla="*/ 0 w 64"/>
                  <a:gd name="T57" fmla="*/ 2147483646 h 55"/>
                  <a:gd name="T58" fmla="*/ 2147483646 w 64"/>
                  <a:gd name="T59" fmla="*/ 2147483646 h 55"/>
                  <a:gd name="T60" fmla="*/ 2147483646 w 64"/>
                  <a:gd name="T61" fmla="*/ 2147483646 h 55"/>
                  <a:gd name="T62" fmla="*/ 2147483646 w 64"/>
                  <a:gd name="T63" fmla="*/ 2147483646 h 55"/>
                  <a:gd name="T64" fmla="*/ 2147483646 w 64"/>
                  <a:gd name="T65" fmla="*/ 2147483646 h 55"/>
                  <a:gd name="T66" fmla="*/ 2147483646 w 64"/>
                  <a:gd name="T67" fmla="*/ 2147483646 h 55"/>
                  <a:gd name="T68" fmla="*/ 2147483646 w 64"/>
                  <a:gd name="T69" fmla="*/ 2147483646 h 55"/>
                  <a:gd name="T70" fmla="*/ 2147483646 w 64"/>
                  <a:gd name="T71" fmla="*/ 2147483646 h 55"/>
                  <a:gd name="T72" fmla="*/ 2147483646 w 64"/>
                  <a:gd name="T73" fmla="*/ 2147483646 h 55"/>
                  <a:gd name="T74" fmla="*/ 2147483646 w 64"/>
                  <a:gd name="T75" fmla="*/ 2147483646 h 55"/>
                  <a:gd name="T76" fmla="*/ 2147483646 w 64"/>
                  <a:gd name="T77" fmla="*/ 0 h 55"/>
                  <a:gd name="T78" fmla="*/ 2147483646 w 64"/>
                  <a:gd name="T79" fmla="*/ 0 h 55"/>
                  <a:gd name="T80" fmla="*/ 2147483646 w 64"/>
                  <a:gd name="T81" fmla="*/ 2147483646 h 55"/>
                  <a:gd name="T82" fmla="*/ 2147483646 w 64"/>
                  <a:gd name="T83" fmla="*/ 2147483646 h 55"/>
                  <a:gd name="T84" fmla="*/ 2147483646 w 64"/>
                  <a:gd name="T85" fmla="*/ 2147483646 h 55"/>
                  <a:gd name="T86" fmla="*/ 2147483646 w 64"/>
                  <a:gd name="T87" fmla="*/ 2147483646 h 55"/>
                  <a:gd name="T88" fmla="*/ 2147483646 w 64"/>
                  <a:gd name="T89" fmla="*/ 2147483646 h 55"/>
                  <a:gd name="T90" fmla="*/ 2147483646 w 64"/>
                  <a:gd name="T91" fmla="*/ 2147483646 h 55"/>
                  <a:gd name="T92" fmla="*/ 2147483646 w 64"/>
                  <a:gd name="T93" fmla="*/ 2147483646 h 55"/>
                  <a:gd name="T94" fmla="*/ 2147483646 w 64"/>
                  <a:gd name="T95" fmla="*/ 2147483646 h 55"/>
                  <a:gd name="T96" fmla="*/ 2147483646 w 64"/>
                  <a:gd name="T97" fmla="*/ 2147483646 h 55"/>
                  <a:gd name="T98" fmla="*/ 2147483646 w 64"/>
                  <a:gd name="T99" fmla="*/ 2147483646 h 55"/>
                  <a:gd name="T100" fmla="*/ 2147483646 w 64"/>
                  <a:gd name="T101" fmla="*/ 2147483646 h 5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4" h="55">
                    <a:moveTo>
                      <a:pt x="64" y="51"/>
                    </a:moveTo>
                    <a:cubicBezTo>
                      <a:pt x="64" y="53"/>
                      <a:pt x="62" y="55"/>
                      <a:pt x="60" y="55"/>
                    </a:cubicBezTo>
                    <a:cubicBezTo>
                      <a:pt x="49" y="55"/>
                      <a:pt x="49" y="55"/>
                      <a:pt x="49" y="55"/>
                    </a:cubicBezTo>
                    <a:cubicBezTo>
                      <a:pt x="47" y="55"/>
                      <a:pt x="45" y="53"/>
                      <a:pt x="45" y="51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5" y="38"/>
                      <a:pt x="47" y="36"/>
                      <a:pt x="49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4" y="36"/>
                      <a:pt x="34" y="36"/>
                      <a:pt x="34" y="36"/>
                    </a:cubicBezTo>
                    <a:cubicBezTo>
                      <a:pt x="37" y="36"/>
                      <a:pt x="37" y="36"/>
                      <a:pt x="37" y="36"/>
                    </a:cubicBezTo>
                    <a:cubicBezTo>
                      <a:pt x="39" y="36"/>
                      <a:pt x="41" y="38"/>
                      <a:pt x="41" y="40"/>
                    </a:cubicBezTo>
                    <a:cubicBezTo>
                      <a:pt x="41" y="51"/>
                      <a:pt x="41" y="51"/>
                      <a:pt x="41" y="51"/>
                    </a:cubicBezTo>
                    <a:cubicBezTo>
                      <a:pt x="41" y="53"/>
                      <a:pt x="39" y="55"/>
                      <a:pt x="37" y="55"/>
                    </a:cubicBezTo>
                    <a:cubicBezTo>
                      <a:pt x="26" y="55"/>
                      <a:pt x="26" y="55"/>
                      <a:pt x="26" y="55"/>
                    </a:cubicBezTo>
                    <a:cubicBezTo>
                      <a:pt x="24" y="55"/>
                      <a:pt x="23" y="53"/>
                      <a:pt x="23" y="51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3" y="38"/>
                      <a:pt x="24" y="36"/>
                      <a:pt x="26" y="36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7" y="36"/>
                      <a:pt x="18" y="38"/>
                      <a:pt x="18" y="40"/>
                    </a:cubicBezTo>
                    <a:cubicBezTo>
                      <a:pt x="18" y="51"/>
                      <a:pt x="18" y="51"/>
                      <a:pt x="18" y="51"/>
                    </a:cubicBezTo>
                    <a:cubicBezTo>
                      <a:pt x="18" y="53"/>
                      <a:pt x="17" y="55"/>
                      <a:pt x="15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1" y="55"/>
                      <a:pt x="0" y="53"/>
                      <a:pt x="0" y="51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38"/>
                      <a:pt x="1" y="36"/>
                      <a:pt x="3" y="36"/>
                    </a:cubicBezTo>
                    <a:cubicBezTo>
                      <a:pt x="7" y="36"/>
                      <a:pt x="7" y="36"/>
                      <a:pt x="7" y="36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7" y="27"/>
                      <a:pt x="9" y="25"/>
                      <a:pt x="11" y="25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4" y="18"/>
                      <a:pt x="23" y="17"/>
                      <a:pt x="23" y="15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1"/>
                      <a:pt x="24" y="0"/>
                      <a:pt x="26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41" y="1"/>
                      <a:pt x="41" y="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7"/>
                      <a:pt x="39" y="18"/>
                      <a:pt x="37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25"/>
                      <a:pt x="34" y="25"/>
                      <a:pt x="34" y="25"/>
                    </a:cubicBezTo>
                    <a:cubicBezTo>
                      <a:pt x="52" y="25"/>
                      <a:pt x="52" y="25"/>
                      <a:pt x="52" y="25"/>
                    </a:cubicBezTo>
                    <a:cubicBezTo>
                      <a:pt x="55" y="25"/>
                      <a:pt x="57" y="27"/>
                      <a:pt x="57" y="30"/>
                    </a:cubicBezTo>
                    <a:cubicBezTo>
                      <a:pt x="57" y="36"/>
                      <a:pt x="57" y="36"/>
                      <a:pt x="57" y="36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62" y="36"/>
                      <a:pt x="64" y="38"/>
                      <a:pt x="64" y="40"/>
                    </a:cubicBezTo>
                    <a:lnTo>
                      <a:pt x="64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600"/>
              </a:p>
            </p:txBody>
          </p:sp>
        </p:grpSp>
        <p:sp>
          <p:nvSpPr>
            <p:cNvPr id="31" name="弧形 30"/>
            <p:cNvSpPr/>
            <p:nvPr/>
          </p:nvSpPr>
          <p:spPr>
            <a:xfrm rot="16200000">
              <a:off x="3061078" y="1814308"/>
              <a:ext cx="1167200" cy="1167200"/>
            </a:xfrm>
            <a:prstGeom prst="arc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2" name="弧形 31"/>
            <p:cNvSpPr/>
            <p:nvPr/>
          </p:nvSpPr>
          <p:spPr>
            <a:xfrm rot="5400000" flipH="1">
              <a:off x="4890252" y="1814308"/>
              <a:ext cx="1167200" cy="1167200"/>
            </a:xfrm>
            <a:prstGeom prst="arc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3" name="弧形 32"/>
            <p:cNvSpPr/>
            <p:nvPr/>
          </p:nvSpPr>
          <p:spPr>
            <a:xfrm rot="5400000" flipV="1">
              <a:off x="3061078" y="2830578"/>
              <a:ext cx="1167200" cy="1167200"/>
            </a:xfrm>
            <a:prstGeom prst="arc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4" name="弧形 33"/>
            <p:cNvSpPr/>
            <p:nvPr/>
          </p:nvSpPr>
          <p:spPr>
            <a:xfrm rot="16200000" flipH="1" flipV="1">
              <a:off x="4890252" y="2830578"/>
              <a:ext cx="1167200" cy="1167200"/>
            </a:xfrm>
            <a:prstGeom prst="arc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5" name="弧形 34"/>
            <p:cNvSpPr/>
            <p:nvPr/>
          </p:nvSpPr>
          <p:spPr>
            <a:xfrm rot="18825904">
              <a:off x="3800623" y="2738169"/>
              <a:ext cx="1644234" cy="1644234"/>
            </a:xfrm>
            <a:prstGeom prst="arc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6" name="弧形 35"/>
            <p:cNvSpPr/>
            <p:nvPr/>
          </p:nvSpPr>
          <p:spPr>
            <a:xfrm rot="2625904">
              <a:off x="2580253" y="1826503"/>
              <a:ext cx="2191373" cy="2191373"/>
            </a:xfrm>
            <a:prstGeom prst="arc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20631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Michael Porter's Diamond model </a:t>
            </a:r>
            <a:r>
              <a:rPr lang="en-US" altLang="zh-CN" dirty="0" smtClean="0"/>
              <a:t>(3)</a:t>
            </a:r>
            <a:endParaRPr lang="zh-CN" altLang="en-US" dirty="0"/>
          </a:p>
        </p:txBody>
      </p:sp>
      <p:grpSp>
        <p:nvGrpSpPr>
          <p:cNvPr id="23" name="组合 22"/>
          <p:cNvGrpSpPr/>
          <p:nvPr/>
        </p:nvGrpSpPr>
        <p:grpSpPr>
          <a:xfrm>
            <a:off x="2043555" y="1333722"/>
            <a:ext cx="5051470" cy="5090430"/>
            <a:chOff x="2677238" y="1160599"/>
            <a:chExt cx="3789524" cy="3818751"/>
          </a:xfrm>
        </p:grpSpPr>
        <p:grpSp>
          <p:nvGrpSpPr>
            <p:cNvPr id="24" name="组合 23"/>
            <p:cNvGrpSpPr/>
            <p:nvPr/>
          </p:nvGrpSpPr>
          <p:grpSpPr>
            <a:xfrm>
              <a:off x="2677238" y="1160599"/>
              <a:ext cx="3789524" cy="3818751"/>
              <a:chOff x="1719143" y="1160599"/>
              <a:chExt cx="3789524" cy="3818751"/>
            </a:xfrm>
          </p:grpSpPr>
          <p:sp>
            <p:nvSpPr>
              <p:cNvPr id="41" name="AutoShape 5"/>
              <p:cNvSpPr>
                <a:spLocks/>
              </p:cNvSpPr>
              <p:nvPr/>
            </p:nvSpPr>
            <p:spPr bwMode="auto">
              <a:xfrm>
                <a:off x="2784500" y="1160599"/>
                <a:ext cx="1671511" cy="1671511"/>
              </a:xfrm>
              <a:prstGeom prst="diamond">
                <a:avLst/>
              </a:prstGeom>
              <a:solidFill>
                <a:srgbClr val="1EA185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/>
              <a:lstStyle/>
              <a:p>
                <a:pPr algn="ctr" defTabSz="685303"/>
                <a:endParaRPr lang="es-ES" sz="1600" dirty="0">
                  <a:solidFill>
                    <a:srgbClr val="445469"/>
                  </a:solidFill>
                </a:endParaRPr>
              </a:p>
            </p:txBody>
          </p:sp>
          <p:sp>
            <p:nvSpPr>
              <p:cNvPr id="44" name="AutoShape 4"/>
              <p:cNvSpPr>
                <a:spLocks/>
              </p:cNvSpPr>
              <p:nvPr/>
            </p:nvSpPr>
            <p:spPr bwMode="auto">
              <a:xfrm>
                <a:off x="2771800" y="3307839"/>
                <a:ext cx="1671511" cy="1671511"/>
              </a:xfrm>
              <a:prstGeom prst="diamond">
                <a:avLst/>
              </a:prstGeom>
              <a:solidFill>
                <a:srgbClr val="4BAFC8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/>
              <a:lstStyle/>
              <a:p>
                <a:pPr algn="ctr" defTabSz="685303"/>
                <a:endParaRPr lang="es-ES" sz="1600" dirty="0">
                  <a:solidFill>
                    <a:srgbClr val="445469"/>
                  </a:solidFill>
                </a:endParaRPr>
              </a:p>
            </p:txBody>
          </p:sp>
          <p:sp>
            <p:nvSpPr>
              <p:cNvPr id="45" name="AutoShape 5"/>
              <p:cNvSpPr>
                <a:spLocks/>
              </p:cNvSpPr>
              <p:nvPr/>
            </p:nvSpPr>
            <p:spPr bwMode="auto">
              <a:xfrm>
                <a:off x="1719143" y="2200555"/>
                <a:ext cx="1671511" cy="1671511"/>
              </a:xfrm>
              <a:prstGeom prst="diamond">
                <a:avLst/>
              </a:prstGeom>
              <a:solidFill>
                <a:srgbClr val="73BC44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/>
              <a:lstStyle/>
              <a:p>
                <a:pPr algn="ctr" defTabSz="685303"/>
                <a:endParaRPr lang="es-ES" sz="1600" dirty="0">
                  <a:solidFill>
                    <a:srgbClr val="445469"/>
                  </a:solidFill>
                </a:endParaRPr>
              </a:p>
            </p:txBody>
          </p:sp>
          <p:sp>
            <p:nvSpPr>
              <p:cNvPr id="46" name="AutoShape 4"/>
              <p:cNvSpPr>
                <a:spLocks/>
              </p:cNvSpPr>
              <p:nvPr/>
            </p:nvSpPr>
            <p:spPr bwMode="auto">
              <a:xfrm>
                <a:off x="3837156" y="2225955"/>
                <a:ext cx="1671511" cy="1671511"/>
              </a:xfrm>
              <a:prstGeom prst="diamond">
                <a:avLst/>
              </a:prstGeom>
              <a:solidFill>
                <a:schemeClr val="accent6"/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/>
              <a:lstStyle/>
              <a:p>
                <a:pPr algn="ctr" defTabSz="685303"/>
                <a:endParaRPr lang="es-ES" sz="1600" dirty="0">
                  <a:solidFill>
                    <a:srgbClr val="445469"/>
                  </a:solidFill>
                </a:endParaRPr>
              </a:p>
            </p:txBody>
          </p:sp>
        </p:grpSp>
        <p:sp>
          <p:nvSpPr>
            <p:cNvPr id="25" name="Rounded Rectangle 4"/>
            <p:cNvSpPr/>
            <p:nvPr/>
          </p:nvSpPr>
          <p:spPr>
            <a:xfrm>
              <a:off x="4047649" y="1968815"/>
              <a:ext cx="1061402" cy="4634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34265" tIns="34265" rIns="34265" bIns="34265" numCol="1" spcCol="952" anchor="ctr" anchorCtr="0">
              <a:noAutofit/>
            </a:bodyPr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Factor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Conditions</a:t>
              </a:r>
              <a:endParaRPr lang="en-US" altLang="zh-CN" sz="1600" b="1" dirty="0">
                <a:solidFill>
                  <a:srgbClr val="FFFFFF"/>
                </a:solidFill>
                <a:ea typeface="Open Sans Light"/>
                <a:cs typeface="Lato Regular"/>
                <a:sym typeface="Source Sans Pro Semibold Italic" charset="0"/>
              </a:endParaRPr>
            </a:p>
          </p:txBody>
        </p:sp>
        <p:sp>
          <p:nvSpPr>
            <p:cNvPr id="26" name="Freeform 66"/>
            <p:cNvSpPr>
              <a:spLocks noEditPoints="1"/>
            </p:cNvSpPr>
            <p:nvPr/>
          </p:nvSpPr>
          <p:spPr bwMode="auto">
            <a:xfrm>
              <a:off x="4471194" y="1511147"/>
              <a:ext cx="188912" cy="220663"/>
            </a:xfrm>
            <a:custGeom>
              <a:avLst/>
              <a:gdLst>
                <a:gd name="T0" fmla="*/ 2147483646 w 55"/>
                <a:gd name="T1" fmla="*/ 2147483646 h 64"/>
                <a:gd name="T2" fmla="*/ 2147483646 w 55"/>
                <a:gd name="T3" fmla="*/ 2147483646 h 64"/>
                <a:gd name="T4" fmla="*/ 2147483646 w 55"/>
                <a:gd name="T5" fmla="*/ 2147483646 h 64"/>
                <a:gd name="T6" fmla="*/ 0 w 55"/>
                <a:gd name="T7" fmla="*/ 2147483646 h 64"/>
                <a:gd name="T8" fmla="*/ 0 w 55"/>
                <a:gd name="T9" fmla="*/ 2147483646 h 64"/>
                <a:gd name="T10" fmla="*/ 2147483646 w 55"/>
                <a:gd name="T11" fmla="*/ 0 h 64"/>
                <a:gd name="T12" fmla="*/ 2147483646 w 55"/>
                <a:gd name="T13" fmla="*/ 2147483646 h 64"/>
                <a:gd name="T14" fmla="*/ 2147483646 w 55"/>
                <a:gd name="T15" fmla="*/ 2147483646 h 64"/>
                <a:gd name="T16" fmla="*/ 2147483646 w 55"/>
                <a:gd name="T17" fmla="*/ 2147483646 h 64"/>
                <a:gd name="T18" fmla="*/ 2147483646 w 55"/>
                <a:gd name="T19" fmla="*/ 2147483646 h 64"/>
                <a:gd name="T20" fmla="*/ 0 w 55"/>
                <a:gd name="T21" fmla="*/ 2147483646 h 64"/>
                <a:gd name="T22" fmla="*/ 0 w 55"/>
                <a:gd name="T23" fmla="*/ 2147483646 h 64"/>
                <a:gd name="T24" fmla="*/ 2147483646 w 55"/>
                <a:gd name="T25" fmla="*/ 2147483646 h 64"/>
                <a:gd name="T26" fmla="*/ 2147483646 w 55"/>
                <a:gd name="T27" fmla="*/ 2147483646 h 64"/>
                <a:gd name="T28" fmla="*/ 2147483646 w 55"/>
                <a:gd name="T29" fmla="*/ 2147483646 h 64"/>
                <a:gd name="T30" fmla="*/ 2147483646 w 55"/>
                <a:gd name="T31" fmla="*/ 2147483646 h 64"/>
                <a:gd name="T32" fmla="*/ 2147483646 w 55"/>
                <a:gd name="T33" fmla="*/ 2147483646 h 64"/>
                <a:gd name="T34" fmla="*/ 0 w 55"/>
                <a:gd name="T35" fmla="*/ 2147483646 h 64"/>
                <a:gd name="T36" fmla="*/ 0 w 55"/>
                <a:gd name="T37" fmla="*/ 2147483646 h 64"/>
                <a:gd name="T38" fmla="*/ 2147483646 w 55"/>
                <a:gd name="T39" fmla="*/ 2147483646 h 64"/>
                <a:gd name="T40" fmla="*/ 2147483646 w 55"/>
                <a:gd name="T41" fmla="*/ 2147483646 h 64"/>
                <a:gd name="T42" fmla="*/ 2147483646 w 55"/>
                <a:gd name="T43" fmla="*/ 2147483646 h 64"/>
                <a:gd name="T44" fmla="*/ 2147483646 w 55"/>
                <a:gd name="T45" fmla="*/ 2147483646 h 64"/>
                <a:gd name="T46" fmla="*/ 2147483646 w 55"/>
                <a:gd name="T47" fmla="*/ 2147483646 h 64"/>
                <a:gd name="T48" fmla="*/ 0 w 55"/>
                <a:gd name="T49" fmla="*/ 2147483646 h 64"/>
                <a:gd name="T50" fmla="*/ 0 w 55"/>
                <a:gd name="T51" fmla="*/ 2147483646 h 64"/>
                <a:gd name="T52" fmla="*/ 2147483646 w 55"/>
                <a:gd name="T53" fmla="*/ 2147483646 h 64"/>
                <a:gd name="T54" fmla="*/ 2147483646 w 55"/>
                <a:gd name="T55" fmla="*/ 2147483646 h 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5" h="64">
                  <a:moveTo>
                    <a:pt x="55" y="9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9"/>
                    <a:pt x="42" y="23"/>
                    <a:pt x="27" y="23"/>
                  </a:cubicBezTo>
                  <a:cubicBezTo>
                    <a:pt x="12" y="23"/>
                    <a:pt x="0" y="19"/>
                    <a:pt x="0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12" y="0"/>
                    <a:pt x="27" y="0"/>
                  </a:cubicBezTo>
                  <a:cubicBezTo>
                    <a:pt x="42" y="0"/>
                    <a:pt x="55" y="4"/>
                    <a:pt x="55" y="9"/>
                  </a:cubicBezTo>
                  <a:close/>
                  <a:moveTo>
                    <a:pt x="55" y="21"/>
                  </a:moveTo>
                  <a:cubicBezTo>
                    <a:pt x="55" y="27"/>
                    <a:pt x="55" y="27"/>
                    <a:pt x="55" y="27"/>
                  </a:cubicBezTo>
                  <a:cubicBezTo>
                    <a:pt x="55" y="32"/>
                    <a:pt x="42" y="37"/>
                    <a:pt x="27" y="37"/>
                  </a:cubicBezTo>
                  <a:cubicBezTo>
                    <a:pt x="12" y="37"/>
                    <a:pt x="0" y="32"/>
                    <a:pt x="0" y="2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25"/>
                    <a:pt x="16" y="27"/>
                    <a:pt x="27" y="27"/>
                  </a:cubicBezTo>
                  <a:cubicBezTo>
                    <a:pt x="38" y="27"/>
                    <a:pt x="49" y="25"/>
                    <a:pt x="55" y="21"/>
                  </a:cubicBezTo>
                  <a:close/>
                  <a:moveTo>
                    <a:pt x="55" y="35"/>
                  </a:moveTo>
                  <a:cubicBezTo>
                    <a:pt x="55" y="41"/>
                    <a:pt x="55" y="41"/>
                    <a:pt x="55" y="41"/>
                  </a:cubicBezTo>
                  <a:cubicBezTo>
                    <a:pt x="55" y="46"/>
                    <a:pt x="42" y="50"/>
                    <a:pt x="27" y="50"/>
                  </a:cubicBezTo>
                  <a:cubicBezTo>
                    <a:pt x="12" y="50"/>
                    <a:pt x="0" y="46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39"/>
                    <a:pt x="16" y="41"/>
                    <a:pt x="27" y="41"/>
                  </a:cubicBezTo>
                  <a:cubicBezTo>
                    <a:pt x="38" y="41"/>
                    <a:pt x="49" y="39"/>
                    <a:pt x="55" y="35"/>
                  </a:cubicBezTo>
                  <a:close/>
                  <a:moveTo>
                    <a:pt x="55" y="49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5" y="60"/>
                    <a:pt x="42" y="64"/>
                    <a:pt x="27" y="64"/>
                  </a:cubicBezTo>
                  <a:cubicBezTo>
                    <a:pt x="12" y="64"/>
                    <a:pt x="0" y="60"/>
                    <a:pt x="0" y="5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3"/>
                    <a:pt x="16" y="55"/>
                    <a:pt x="27" y="55"/>
                  </a:cubicBezTo>
                  <a:cubicBezTo>
                    <a:pt x="38" y="55"/>
                    <a:pt x="49" y="53"/>
                    <a:pt x="55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27" name="Rounded Rectangle 4"/>
            <p:cNvSpPr/>
            <p:nvPr/>
          </p:nvSpPr>
          <p:spPr>
            <a:xfrm>
              <a:off x="3072331" y="3079375"/>
              <a:ext cx="881323" cy="325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34265" tIns="34265" rIns="34265" bIns="34265" numCol="1" spcCol="952" anchor="ctr" anchorCtr="0">
              <a:noAutofit/>
            </a:bodyPr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Demand Conditions</a:t>
              </a:r>
            </a:p>
          </p:txBody>
        </p:sp>
        <p:sp>
          <p:nvSpPr>
            <p:cNvPr id="28" name="Freeform 76"/>
            <p:cNvSpPr>
              <a:spLocks noEditPoints="1"/>
            </p:cNvSpPr>
            <p:nvPr/>
          </p:nvSpPr>
          <p:spPr bwMode="auto">
            <a:xfrm>
              <a:off x="3367730" y="2568290"/>
              <a:ext cx="290525" cy="231754"/>
            </a:xfrm>
            <a:custGeom>
              <a:avLst/>
              <a:gdLst>
                <a:gd name="T0" fmla="*/ 2147483646 w 256"/>
                <a:gd name="T1" fmla="*/ 2147483646 h 204"/>
                <a:gd name="T2" fmla="*/ 2147483646 w 256"/>
                <a:gd name="T3" fmla="*/ 2147483646 h 204"/>
                <a:gd name="T4" fmla="*/ 2147483646 w 256"/>
                <a:gd name="T5" fmla="*/ 2147483646 h 204"/>
                <a:gd name="T6" fmla="*/ 2147483646 w 256"/>
                <a:gd name="T7" fmla="*/ 2147483646 h 204"/>
                <a:gd name="T8" fmla="*/ 2147483646 w 256"/>
                <a:gd name="T9" fmla="*/ 2147483646 h 204"/>
                <a:gd name="T10" fmla="*/ 2147483646 w 256"/>
                <a:gd name="T11" fmla="*/ 2147483646 h 204"/>
                <a:gd name="T12" fmla="*/ 2147483646 w 256"/>
                <a:gd name="T13" fmla="*/ 2147483646 h 204"/>
                <a:gd name="T14" fmla="*/ 2147483646 w 256"/>
                <a:gd name="T15" fmla="*/ 2147483646 h 204"/>
                <a:gd name="T16" fmla="*/ 2147483646 w 256"/>
                <a:gd name="T17" fmla="*/ 2147483646 h 204"/>
                <a:gd name="T18" fmla="*/ 2147483646 w 256"/>
                <a:gd name="T19" fmla="*/ 2147483646 h 204"/>
                <a:gd name="T20" fmla="*/ 2147483646 w 256"/>
                <a:gd name="T21" fmla="*/ 2147483646 h 204"/>
                <a:gd name="T22" fmla="*/ 2147483646 w 256"/>
                <a:gd name="T23" fmla="*/ 2147483646 h 204"/>
                <a:gd name="T24" fmla="*/ 2147483646 w 256"/>
                <a:gd name="T25" fmla="*/ 2147483646 h 204"/>
                <a:gd name="T26" fmla="*/ 2147483646 w 256"/>
                <a:gd name="T27" fmla="*/ 2147483646 h 204"/>
                <a:gd name="T28" fmla="*/ 2147483646 w 256"/>
                <a:gd name="T29" fmla="*/ 2147483646 h 204"/>
                <a:gd name="T30" fmla="*/ 2147483646 w 256"/>
                <a:gd name="T31" fmla="*/ 2147483646 h 204"/>
                <a:gd name="T32" fmla="*/ 2147483646 w 256"/>
                <a:gd name="T33" fmla="*/ 2147483646 h 204"/>
                <a:gd name="T34" fmla="*/ 0 w 256"/>
                <a:gd name="T35" fmla="*/ 2147483646 h 204"/>
                <a:gd name="T36" fmla="*/ 2147483646 w 256"/>
                <a:gd name="T37" fmla="*/ 0 h 204"/>
                <a:gd name="T38" fmla="*/ 2147483646 w 256"/>
                <a:gd name="T39" fmla="*/ 0 h 204"/>
                <a:gd name="T40" fmla="*/ 2147483646 w 256"/>
                <a:gd name="T41" fmla="*/ 2147483646 h 204"/>
                <a:gd name="T42" fmla="*/ 2147483646 w 256"/>
                <a:gd name="T43" fmla="*/ 2147483646 h 204"/>
                <a:gd name="T44" fmla="*/ 2147483646 w 256"/>
                <a:gd name="T45" fmla="*/ 2147483646 h 204"/>
                <a:gd name="T46" fmla="*/ 2147483646 w 256"/>
                <a:gd name="T47" fmla="*/ 2147483646 h 204"/>
                <a:gd name="T48" fmla="*/ 2147483646 w 256"/>
                <a:gd name="T49" fmla="*/ 2147483646 h 204"/>
                <a:gd name="T50" fmla="*/ 2147483646 w 256"/>
                <a:gd name="T51" fmla="*/ 2147483646 h 204"/>
                <a:gd name="T52" fmla="*/ 2147483646 w 256"/>
                <a:gd name="T53" fmla="*/ 2147483646 h 204"/>
                <a:gd name="T54" fmla="*/ 2147483646 w 256"/>
                <a:gd name="T55" fmla="*/ 2147483646 h 204"/>
                <a:gd name="T56" fmla="*/ 2147483646 w 256"/>
                <a:gd name="T57" fmla="*/ 2147483646 h 204"/>
                <a:gd name="T58" fmla="*/ 2147483646 w 256"/>
                <a:gd name="T59" fmla="*/ 2147483646 h 204"/>
                <a:gd name="T60" fmla="*/ 2147483646 w 256"/>
                <a:gd name="T61" fmla="*/ 2147483646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4">
                  <a:moveTo>
                    <a:pt x="255" y="45"/>
                  </a:moveTo>
                  <a:cubicBezTo>
                    <a:pt x="255" y="45"/>
                    <a:pt x="255" y="45"/>
                    <a:pt x="255" y="45"/>
                  </a:cubicBezTo>
                  <a:cubicBezTo>
                    <a:pt x="219" y="125"/>
                    <a:pt x="219" y="125"/>
                    <a:pt x="219" y="125"/>
                  </a:cubicBezTo>
                  <a:cubicBezTo>
                    <a:pt x="217" y="129"/>
                    <a:pt x="213" y="132"/>
                    <a:pt x="209" y="132"/>
                  </a:cubicBezTo>
                  <a:cubicBezTo>
                    <a:pt x="105" y="139"/>
                    <a:pt x="105" y="139"/>
                    <a:pt x="105" y="139"/>
                  </a:cubicBezTo>
                  <a:cubicBezTo>
                    <a:pt x="111" y="156"/>
                    <a:pt x="111" y="156"/>
                    <a:pt x="111" y="156"/>
                  </a:cubicBezTo>
                  <a:cubicBezTo>
                    <a:pt x="224" y="156"/>
                    <a:pt x="224" y="156"/>
                    <a:pt x="224" y="156"/>
                  </a:cubicBezTo>
                  <a:cubicBezTo>
                    <a:pt x="237" y="156"/>
                    <a:pt x="248" y="167"/>
                    <a:pt x="248" y="180"/>
                  </a:cubicBezTo>
                  <a:cubicBezTo>
                    <a:pt x="248" y="193"/>
                    <a:pt x="237" y="204"/>
                    <a:pt x="224" y="204"/>
                  </a:cubicBezTo>
                  <a:cubicBezTo>
                    <a:pt x="211" y="204"/>
                    <a:pt x="200" y="193"/>
                    <a:pt x="200" y="180"/>
                  </a:cubicBezTo>
                  <a:cubicBezTo>
                    <a:pt x="88" y="180"/>
                    <a:pt x="88" y="180"/>
                    <a:pt x="88" y="180"/>
                  </a:cubicBezTo>
                  <a:cubicBezTo>
                    <a:pt x="88" y="193"/>
                    <a:pt x="77" y="204"/>
                    <a:pt x="64" y="204"/>
                  </a:cubicBezTo>
                  <a:cubicBezTo>
                    <a:pt x="51" y="204"/>
                    <a:pt x="40" y="193"/>
                    <a:pt x="40" y="180"/>
                  </a:cubicBezTo>
                  <a:cubicBezTo>
                    <a:pt x="40" y="167"/>
                    <a:pt x="51" y="156"/>
                    <a:pt x="64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3" y="0"/>
                    <a:pt x="58" y="3"/>
                    <a:pt x="59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244" y="28"/>
                    <a:pt x="244" y="28"/>
                    <a:pt x="244" y="28"/>
                  </a:cubicBezTo>
                  <a:cubicBezTo>
                    <a:pt x="251" y="28"/>
                    <a:pt x="256" y="33"/>
                    <a:pt x="256" y="40"/>
                  </a:cubicBezTo>
                  <a:cubicBezTo>
                    <a:pt x="256" y="42"/>
                    <a:pt x="256" y="43"/>
                    <a:pt x="255" y="45"/>
                  </a:cubicBezTo>
                  <a:moveTo>
                    <a:pt x="75" y="52"/>
                  </a:moveTo>
                  <a:cubicBezTo>
                    <a:pt x="97" y="115"/>
                    <a:pt x="97" y="115"/>
                    <a:pt x="97" y="115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25" y="52"/>
                    <a:pt x="225" y="52"/>
                    <a:pt x="225" y="52"/>
                  </a:cubicBezTo>
                  <a:lnTo>
                    <a:pt x="75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29" name="Rounded Rectangle 4"/>
            <p:cNvSpPr/>
            <p:nvPr/>
          </p:nvSpPr>
          <p:spPr>
            <a:xfrm>
              <a:off x="5038645" y="3010252"/>
              <a:ext cx="1206957" cy="4634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34265" tIns="34265" rIns="34265" bIns="34265" numCol="1" spcCol="952" anchor="ctr" anchorCtr="0">
              <a:noAutofit/>
            </a:bodyPr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Related and Supporting Industries</a:t>
              </a:r>
            </a:p>
          </p:txBody>
        </p:sp>
        <p:sp>
          <p:nvSpPr>
            <p:cNvPr id="30" name="Freeform 64"/>
            <p:cNvSpPr>
              <a:spLocks noEditPoints="1"/>
            </p:cNvSpPr>
            <p:nvPr/>
          </p:nvSpPr>
          <p:spPr bwMode="auto">
            <a:xfrm>
              <a:off x="5502911" y="2614769"/>
              <a:ext cx="265112" cy="220663"/>
            </a:xfrm>
            <a:custGeom>
              <a:avLst/>
              <a:gdLst>
                <a:gd name="T0" fmla="*/ 2147483646 w 77"/>
                <a:gd name="T1" fmla="*/ 2147483646 h 64"/>
                <a:gd name="T2" fmla="*/ 2147483646 w 77"/>
                <a:gd name="T3" fmla="*/ 2147483646 h 64"/>
                <a:gd name="T4" fmla="*/ 2147483646 w 77"/>
                <a:gd name="T5" fmla="*/ 2147483646 h 64"/>
                <a:gd name="T6" fmla="*/ 2147483646 w 77"/>
                <a:gd name="T7" fmla="*/ 2147483646 h 64"/>
                <a:gd name="T8" fmla="*/ 2147483646 w 77"/>
                <a:gd name="T9" fmla="*/ 2147483646 h 64"/>
                <a:gd name="T10" fmla="*/ 2147483646 w 77"/>
                <a:gd name="T11" fmla="*/ 2147483646 h 64"/>
                <a:gd name="T12" fmla="*/ 2147483646 w 77"/>
                <a:gd name="T13" fmla="*/ 2147483646 h 64"/>
                <a:gd name="T14" fmla="*/ 2147483646 w 77"/>
                <a:gd name="T15" fmla="*/ 2147483646 h 64"/>
                <a:gd name="T16" fmla="*/ 2147483646 w 77"/>
                <a:gd name="T17" fmla="*/ 2147483646 h 64"/>
                <a:gd name="T18" fmla="*/ 2147483646 w 77"/>
                <a:gd name="T19" fmla="*/ 2147483646 h 64"/>
                <a:gd name="T20" fmla="*/ 2147483646 w 77"/>
                <a:gd name="T21" fmla="*/ 2147483646 h 64"/>
                <a:gd name="T22" fmla="*/ 2147483646 w 77"/>
                <a:gd name="T23" fmla="*/ 2147483646 h 64"/>
                <a:gd name="T24" fmla="*/ 0 w 77"/>
                <a:gd name="T25" fmla="*/ 2147483646 h 64"/>
                <a:gd name="T26" fmla="*/ 0 w 77"/>
                <a:gd name="T27" fmla="*/ 2147483646 h 64"/>
                <a:gd name="T28" fmla="*/ 2147483646 w 77"/>
                <a:gd name="T29" fmla="*/ 2147483646 h 64"/>
                <a:gd name="T30" fmla="*/ 2147483646 w 77"/>
                <a:gd name="T31" fmla="*/ 2147483646 h 64"/>
                <a:gd name="T32" fmla="*/ 2147483646 w 77"/>
                <a:gd name="T33" fmla="*/ 2147483646 h 64"/>
                <a:gd name="T34" fmla="*/ 2147483646 w 77"/>
                <a:gd name="T35" fmla="*/ 2147483646 h 64"/>
                <a:gd name="T36" fmla="*/ 2147483646 w 77"/>
                <a:gd name="T37" fmla="*/ 0 h 64"/>
                <a:gd name="T38" fmla="*/ 2147483646 w 77"/>
                <a:gd name="T39" fmla="*/ 0 h 64"/>
                <a:gd name="T40" fmla="*/ 2147483646 w 77"/>
                <a:gd name="T41" fmla="*/ 0 h 64"/>
                <a:gd name="T42" fmla="*/ 2147483646 w 77"/>
                <a:gd name="T43" fmla="*/ 2147483646 h 64"/>
                <a:gd name="T44" fmla="*/ 2147483646 w 77"/>
                <a:gd name="T45" fmla="*/ 2147483646 h 64"/>
                <a:gd name="T46" fmla="*/ 2147483646 w 77"/>
                <a:gd name="T47" fmla="*/ 2147483646 h 64"/>
                <a:gd name="T48" fmla="*/ 2147483646 w 77"/>
                <a:gd name="T49" fmla="*/ 2147483646 h 64"/>
                <a:gd name="T50" fmla="*/ 2147483646 w 77"/>
                <a:gd name="T51" fmla="*/ 2147483646 h 64"/>
                <a:gd name="T52" fmla="*/ 2147483646 w 77"/>
                <a:gd name="T53" fmla="*/ 2147483646 h 64"/>
                <a:gd name="T54" fmla="*/ 2147483646 w 77"/>
                <a:gd name="T55" fmla="*/ 2147483646 h 64"/>
                <a:gd name="T56" fmla="*/ 2147483646 w 77"/>
                <a:gd name="T57" fmla="*/ 2147483646 h 64"/>
                <a:gd name="T58" fmla="*/ 2147483646 w 77"/>
                <a:gd name="T59" fmla="*/ 2147483646 h 64"/>
                <a:gd name="T60" fmla="*/ 2147483646 w 77"/>
                <a:gd name="T61" fmla="*/ 2147483646 h 64"/>
                <a:gd name="T62" fmla="*/ 2147483646 w 77"/>
                <a:gd name="T63" fmla="*/ 2147483646 h 64"/>
                <a:gd name="T64" fmla="*/ 2147483646 w 77"/>
                <a:gd name="T65" fmla="*/ 2147483646 h 64"/>
                <a:gd name="T66" fmla="*/ 2147483646 w 77"/>
                <a:gd name="T67" fmla="*/ 2147483646 h 64"/>
                <a:gd name="T68" fmla="*/ 2147483646 w 77"/>
                <a:gd name="T69" fmla="*/ 2147483646 h 64"/>
                <a:gd name="T70" fmla="*/ 2147483646 w 77"/>
                <a:gd name="T71" fmla="*/ 2147483646 h 64"/>
                <a:gd name="T72" fmla="*/ 2147483646 w 77"/>
                <a:gd name="T73" fmla="*/ 2147483646 h 64"/>
                <a:gd name="T74" fmla="*/ 2147483646 w 77"/>
                <a:gd name="T75" fmla="*/ 2147483646 h 64"/>
                <a:gd name="T76" fmla="*/ 2147483646 w 77"/>
                <a:gd name="T77" fmla="*/ 2147483646 h 64"/>
                <a:gd name="T78" fmla="*/ 2147483646 w 77"/>
                <a:gd name="T79" fmla="*/ 2147483646 h 64"/>
                <a:gd name="T80" fmla="*/ 2147483646 w 77"/>
                <a:gd name="T81" fmla="*/ 2147483646 h 64"/>
                <a:gd name="T82" fmla="*/ 2147483646 w 77"/>
                <a:gd name="T83" fmla="*/ 2147483646 h 64"/>
                <a:gd name="T84" fmla="*/ 2147483646 w 77"/>
                <a:gd name="T85" fmla="*/ 2147483646 h 64"/>
                <a:gd name="T86" fmla="*/ 2147483646 w 77"/>
                <a:gd name="T87" fmla="*/ 2147483646 h 64"/>
                <a:gd name="T88" fmla="*/ 2147483646 w 77"/>
                <a:gd name="T89" fmla="*/ 2147483646 h 64"/>
                <a:gd name="T90" fmla="*/ 2147483646 w 77"/>
                <a:gd name="T91" fmla="*/ 2147483646 h 64"/>
                <a:gd name="T92" fmla="*/ 2147483646 w 77"/>
                <a:gd name="T93" fmla="*/ 2147483646 h 64"/>
                <a:gd name="T94" fmla="*/ 2147483646 w 77"/>
                <a:gd name="T95" fmla="*/ 2147483646 h 64"/>
                <a:gd name="T96" fmla="*/ 2147483646 w 77"/>
                <a:gd name="T97" fmla="*/ 2147483646 h 64"/>
                <a:gd name="T98" fmla="*/ 2147483646 w 77"/>
                <a:gd name="T99" fmla="*/ 2147483646 h 64"/>
                <a:gd name="T100" fmla="*/ 2147483646 w 77"/>
                <a:gd name="T101" fmla="*/ 2147483646 h 64"/>
                <a:gd name="T102" fmla="*/ 2147483646 w 77"/>
                <a:gd name="T103" fmla="*/ 2147483646 h 64"/>
                <a:gd name="T104" fmla="*/ 2147483646 w 77"/>
                <a:gd name="T105" fmla="*/ 2147483646 h 64"/>
                <a:gd name="T106" fmla="*/ 2147483646 w 77"/>
                <a:gd name="T107" fmla="*/ 2147483646 h 64"/>
                <a:gd name="T108" fmla="*/ 2147483646 w 77"/>
                <a:gd name="T109" fmla="*/ 2147483646 h 64"/>
                <a:gd name="T110" fmla="*/ 2147483646 w 77"/>
                <a:gd name="T111" fmla="*/ 2147483646 h 64"/>
                <a:gd name="T112" fmla="*/ 2147483646 w 77"/>
                <a:gd name="T113" fmla="*/ 2147483646 h 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" h="64">
                  <a:moveTo>
                    <a:pt x="77" y="51"/>
                  </a:moveTo>
                  <a:cubicBezTo>
                    <a:pt x="77" y="53"/>
                    <a:pt x="76" y="55"/>
                    <a:pt x="75" y="55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58" y="64"/>
                    <a:pt x="58" y="64"/>
                    <a:pt x="57" y="64"/>
                  </a:cubicBezTo>
                  <a:cubicBezTo>
                    <a:pt x="56" y="64"/>
                    <a:pt x="55" y="64"/>
                    <a:pt x="55" y="63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39" y="55"/>
                    <a:pt x="38" y="55"/>
                    <a:pt x="38" y="55"/>
                  </a:cubicBezTo>
                  <a:cubicBezTo>
                    <a:pt x="22" y="63"/>
                    <a:pt x="22" y="63"/>
                    <a:pt x="22" y="63"/>
                  </a:cubicBezTo>
                  <a:cubicBezTo>
                    <a:pt x="22" y="64"/>
                    <a:pt x="21" y="64"/>
                    <a:pt x="20" y="64"/>
                  </a:cubicBezTo>
                  <a:cubicBezTo>
                    <a:pt x="20" y="64"/>
                    <a:pt x="19" y="64"/>
                    <a:pt x="18" y="63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3"/>
                    <a:pt x="3" y="32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9" y="8"/>
                    <a:pt x="21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8" y="0"/>
                    <a:pt x="39" y="0"/>
                  </a:cubicBezTo>
                  <a:cubicBezTo>
                    <a:pt x="39" y="0"/>
                    <a:pt x="40" y="0"/>
                    <a:pt x="40" y="0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8" y="8"/>
                    <a:pt x="59" y="10"/>
                    <a:pt x="59" y="1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6" y="33"/>
                    <a:pt x="77" y="35"/>
                    <a:pt x="77" y="37"/>
                  </a:cubicBezTo>
                  <a:lnTo>
                    <a:pt x="77" y="51"/>
                  </a:lnTo>
                  <a:close/>
                  <a:moveTo>
                    <a:pt x="35" y="36"/>
                  </a:moveTo>
                  <a:cubicBezTo>
                    <a:pt x="20" y="30"/>
                    <a:pt x="20" y="30"/>
                    <a:pt x="20" y="3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20" y="42"/>
                    <a:pt x="20" y="42"/>
                    <a:pt x="20" y="42"/>
                  </a:cubicBezTo>
                  <a:lnTo>
                    <a:pt x="35" y="36"/>
                  </a:lnTo>
                  <a:close/>
                  <a:moveTo>
                    <a:pt x="36" y="51"/>
                  </a:moveTo>
                  <a:cubicBezTo>
                    <a:pt x="36" y="40"/>
                    <a:pt x="36" y="40"/>
                    <a:pt x="36" y="40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58"/>
                    <a:pt x="23" y="58"/>
                    <a:pt x="23" y="58"/>
                  </a:cubicBezTo>
                  <a:lnTo>
                    <a:pt x="36" y="51"/>
                  </a:lnTo>
                  <a:close/>
                  <a:moveTo>
                    <a:pt x="54" y="11"/>
                  </a:moveTo>
                  <a:cubicBezTo>
                    <a:pt x="39" y="5"/>
                    <a:pt x="39" y="5"/>
                    <a:pt x="39" y="5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39" y="18"/>
                    <a:pt x="39" y="18"/>
                    <a:pt x="39" y="18"/>
                  </a:cubicBezTo>
                  <a:lnTo>
                    <a:pt x="54" y="11"/>
                  </a:lnTo>
                  <a:close/>
                  <a:moveTo>
                    <a:pt x="55" y="26"/>
                  </a:moveTo>
                  <a:cubicBezTo>
                    <a:pt x="55" y="16"/>
                    <a:pt x="55" y="16"/>
                    <a:pt x="55" y="16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41" y="32"/>
                    <a:pt x="41" y="32"/>
                    <a:pt x="41" y="32"/>
                  </a:cubicBezTo>
                  <a:lnTo>
                    <a:pt x="55" y="26"/>
                  </a:lnTo>
                  <a:close/>
                  <a:moveTo>
                    <a:pt x="71" y="36"/>
                  </a:moveTo>
                  <a:cubicBezTo>
                    <a:pt x="57" y="30"/>
                    <a:pt x="57" y="30"/>
                    <a:pt x="57" y="30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57" y="42"/>
                    <a:pt x="57" y="42"/>
                    <a:pt x="57" y="42"/>
                  </a:cubicBezTo>
                  <a:lnTo>
                    <a:pt x="71" y="36"/>
                  </a:lnTo>
                  <a:close/>
                  <a:moveTo>
                    <a:pt x="73" y="51"/>
                  </a:moveTo>
                  <a:cubicBezTo>
                    <a:pt x="73" y="40"/>
                    <a:pt x="73" y="40"/>
                    <a:pt x="73" y="40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9" y="58"/>
                    <a:pt x="59" y="58"/>
                    <a:pt x="59" y="58"/>
                  </a:cubicBezTo>
                  <a:lnTo>
                    <a:pt x="73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1" name="Rounded Rectangle 4"/>
            <p:cNvSpPr/>
            <p:nvPr/>
          </p:nvSpPr>
          <p:spPr>
            <a:xfrm>
              <a:off x="4058005" y="4117479"/>
              <a:ext cx="1047235" cy="4634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34265" tIns="34265" rIns="34265" bIns="34265" numCol="1" spcCol="952" anchor="ctr" anchorCtr="0">
              <a:noAutofit/>
            </a:bodyPr>
            <a:lstStyle/>
            <a:p>
              <a:pPr algn="ctr" defTabSz="457223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ea typeface="Open Sans Light"/>
                  <a:cs typeface="Lato Regular"/>
                  <a:sym typeface="Source Sans Pro Semibold Italic" charset="0"/>
                </a:rPr>
                <a:t>Strategy, Structure and Rivalry</a:t>
              </a:r>
            </a:p>
          </p:txBody>
        </p:sp>
        <p:sp>
          <p:nvSpPr>
            <p:cNvPr id="32" name="Freeform 145"/>
            <p:cNvSpPr>
              <a:spLocks/>
            </p:cNvSpPr>
            <p:nvPr/>
          </p:nvSpPr>
          <p:spPr bwMode="auto">
            <a:xfrm>
              <a:off x="4471194" y="3611354"/>
              <a:ext cx="219075" cy="188912"/>
            </a:xfrm>
            <a:custGeom>
              <a:avLst/>
              <a:gdLst>
                <a:gd name="T0" fmla="*/ 2147483646 w 64"/>
                <a:gd name="T1" fmla="*/ 2147483646 h 55"/>
                <a:gd name="T2" fmla="*/ 2147483646 w 64"/>
                <a:gd name="T3" fmla="*/ 2147483646 h 55"/>
                <a:gd name="T4" fmla="*/ 2147483646 w 64"/>
                <a:gd name="T5" fmla="*/ 2147483646 h 55"/>
                <a:gd name="T6" fmla="*/ 2147483646 w 64"/>
                <a:gd name="T7" fmla="*/ 2147483646 h 55"/>
                <a:gd name="T8" fmla="*/ 2147483646 w 64"/>
                <a:gd name="T9" fmla="*/ 2147483646 h 55"/>
                <a:gd name="T10" fmla="*/ 2147483646 w 64"/>
                <a:gd name="T11" fmla="*/ 2147483646 h 55"/>
                <a:gd name="T12" fmla="*/ 2147483646 w 64"/>
                <a:gd name="T13" fmla="*/ 2147483646 h 55"/>
                <a:gd name="T14" fmla="*/ 2147483646 w 64"/>
                <a:gd name="T15" fmla="*/ 2147483646 h 55"/>
                <a:gd name="T16" fmla="*/ 2147483646 w 64"/>
                <a:gd name="T17" fmla="*/ 2147483646 h 55"/>
                <a:gd name="T18" fmla="*/ 2147483646 w 64"/>
                <a:gd name="T19" fmla="*/ 2147483646 h 55"/>
                <a:gd name="T20" fmla="*/ 2147483646 w 64"/>
                <a:gd name="T21" fmla="*/ 2147483646 h 55"/>
                <a:gd name="T22" fmla="*/ 2147483646 w 64"/>
                <a:gd name="T23" fmla="*/ 2147483646 h 55"/>
                <a:gd name="T24" fmla="*/ 2147483646 w 64"/>
                <a:gd name="T25" fmla="*/ 2147483646 h 55"/>
                <a:gd name="T26" fmla="*/ 2147483646 w 64"/>
                <a:gd name="T27" fmla="*/ 2147483646 h 55"/>
                <a:gd name="T28" fmla="*/ 2147483646 w 64"/>
                <a:gd name="T29" fmla="*/ 2147483646 h 55"/>
                <a:gd name="T30" fmla="*/ 2147483646 w 64"/>
                <a:gd name="T31" fmla="*/ 2147483646 h 55"/>
                <a:gd name="T32" fmla="*/ 2147483646 w 64"/>
                <a:gd name="T33" fmla="*/ 2147483646 h 55"/>
                <a:gd name="T34" fmla="*/ 2147483646 w 64"/>
                <a:gd name="T35" fmla="*/ 2147483646 h 55"/>
                <a:gd name="T36" fmla="*/ 2147483646 w 64"/>
                <a:gd name="T37" fmla="*/ 2147483646 h 55"/>
                <a:gd name="T38" fmla="*/ 2147483646 w 64"/>
                <a:gd name="T39" fmla="*/ 2147483646 h 55"/>
                <a:gd name="T40" fmla="*/ 2147483646 w 64"/>
                <a:gd name="T41" fmla="*/ 2147483646 h 55"/>
                <a:gd name="T42" fmla="*/ 2147483646 w 64"/>
                <a:gd name="T43" fmla="*/ 2147483646 h 55"/>
                <a:gd name="T44" fmla="*/ 2147483646 w 64"/>
                <a:gd name="T45" fmla="*/ 2147483646 h 55"/>
                <a:gd name="T46" fmla="*/ 2147483646 w 64"/>
                <a:gd name="T47" fmla="*/ 2147483646 h 55"/>
                <a:gd name="T48" fmla="*/ 2147483646 w 64"/>
                <a:gd name="T49" fmla="*/ 2147483646 h 55"/>
                <a:gd name="T50" fmla="*/ 2147483646 w 64"/>
                <a:gd name="T51" fmla="*/ 2147483646 h 55"/>
                <a:gd name="T52" fmla="*/ 2147483646 w 64"/>
                <a:gd name="T53" fmla="*/ 2147483646 h 55"/>
                <a:gd name="T54" fmla="*/ 0 w 64"/>
                <a:gd name="T55" fmla="*/ 2147483646 h 55"/>
                <a:gd name="T56" fmla="*/ 0 w 64"/>
                <a:gd name="T57" fmla="*/ 2147483646 h 55"/>
                <a:gd name="T58" fmla="*/ 2147483646 w 64"/>
                <a:gd name="T59" fmla="*/ 2147483646 h 55"/>
                <a:gd name="T60" fmla="*/ 2147483646 w 64"/>
                <a:gd name="T61" fmla="*/ 2147483646 h 55"/>
                <a:gd name="T62" fmla="*/ 2147483646 w 64"/>
                <a:gd name="T63" fmla="*/ 2147483646 h 55"/>
                <a:gd name="T64" fmla="*/ 2147483646 w 64"/>
                <a:gd name="T65" fmla="*/ 2147483646 h 55"/>
                <a:gd name="T66" fmla="*/ 2147483646 w 64"/>
                <a:gd name="T67" fmla="*/ 2147483646 h 55"/>
                <a:gd name="T68" fmla="*/ 2147483646 w 64"/>
                <a:gd name="T69" fmla="*/ 2147483646 h 55"/>
                <a:gd name="T70" fmla="*/ 2147483646 w 64"/>
                <a:gd name="T71" fmla="*/ 2147483646 h 55"/>
                <a:gd name="T72" fmla="*/ 2147483646 w 64"/>
                <a:gd name="T73" fmla="*/ 2147483646 h 55"/>
                <a:gd name="T74" fmla="*/ 2147483646 w 64"/>
                <a:gd name="T75" fmla="*/ 2147483646 h 55"/>
                <a:gd name="T76" fmla="*/ 2147483646 w 64"/>
                <a:gd name="T77" fmla="*/ 0 h 55"/>
                <a:gd name="T78" fmla="*/ 2147483646 w 64"/>
                <a:gd name="T79" fmla="*/ 0 h 55"/>
                <a:gd name="T80" fmla="*/ 2147483646 w 64"/>
                <a:gd name="T81" fmla="*/ 2147483646 h 55"/>
                <a:gd name="T82" fmla="*/ 2147483646 w 64"/>
                <a:gd name="T83" fmla="*/ 2147483646 h 55"/>
                <a:gd name="T84" fmla="*/ 2147483646 w 64"/>
                <a:gd name="T85" fmla="*/ 2147483646 h 55"/>
                <a:gd name="T86" fmla="*/ 2147483646 w 64"/>
                <a:gd name="T87" fmla="*/ 2147483646 h 55"/>
                <a:gd name="T88" fmla="*/ 2147483646 w 64"/>
                <a:gd name="T89" fmla="*/ 2147483646 h 55"/>
                <a:gd name="T90" fmla="*/ 2147483646 w 64"/>
                <a:gd name="T91" fmla="*/ 2147483646 h 55"/>
                <a:gd name="T92" fmla="*/ 2147483646 w 64"/>
                <a:gd name="T93" fmla="*/ 2147483646 h 55"/>
                <a:gd name="T94" fmla="*/ 2147483646 w 64"/>
                <a:gd name="T95" fmla="*/ 2147483646 h 55"/>
                <a:gd name="T96" fmla="*/ 2147483646 w 64"/>
                <a:gd name="T97" fmla="*/ 2147483646 h 55"/>
                <a:gd name="T98" fmla="*/ 2147483646 w 64"/>
                <a:gd name="T99" fmla="*/ 2147483646 h 55"/>
                <a:gd name="T100" fmla="*/ 2147483646 w 64"/>
                <a:gd name="T101" fmla="*/ 2147483646 h 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cxnSp>
          <p:nvCxnSpPr>
            <p:cNvPr id="33" name="直接箭头连接符 32"/>
            <p:cNvCxnSpPr/>
            <p:nvPr/>
          </p:nvCxnSpPr>
          <p:spPr>
            <a:xfrm flipV="1">
              <a:off x="3953654" y="2430353"/>
              <a:ext cx="220661" cy="220663"/>
            </a:xfrm>
            <a:prstGeom prst="straightConnector1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 flipV="1">
              <a:off x="4992958" y="3501022"/>
              <a:ext cx="220661" cy="220663"/>
            </a:xfrm>
            <a:prstGeom prst="straightConnector1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939637" y="3458380"/>
              <a:ext cx="216024" cy="216024"/>
            </a:xfrm>
            <a:prstGeom prst="line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5011199" y="2396343"/>
              <a:ext cx="216024" cy="216024"/>
            </a:xfrm>
            <a:prstGeom prst="line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4365598" y="3037095"/>
              <a:ext cx="432048" cy="0"/>
            </a:xfrm>
            <a:prstGeom prst="line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rot="5400000">
              <a:off x="4365598" y="3048134"/>
              <a:ext cx="432048" cy="0"/>
            </a:xfrm>
            <a:prstGeom prst="line">
              <a:avLst/>
            </a:prstGeom>
            <a:ln w="15875"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14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</a:t>
            </a:r>
            <a:r>
              <a:rPr lang="en-US" altLang="zh-CN" dirty="0" smtClean="0"/>
              <a:t>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2489434"/>
            <a:ext cx="8077182" cy="374787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defTabSz="914053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504516"/>
            <a:ext cx="79693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</a:t>
            </a:r>
            <a:r>
              <a:rPr lang="en-US" altLang="zh-CN" sz="1600" b="1" dirty="0" smtClean="0">
                <a:solidFill>
                  <a:srgbClr val="FF0000"/>
                </a:solidFill>
                <a:ea typeface="宋体" pitchFamily="2" charset="-122"/>
              </a:rPr>
              <a:t>)</a:t>
            </a:r>
            <a:r>
              <a:rPr lang="en-US" altLang="zh-CN" sz="1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 smtClean="0"/>
              <a:t>And every template you download </a:t>
            </a:r>
            <a:r>
              <a:rPr lang="en-US" altLang="zh-CN" sz="1600" dirty="0"/>
              <a:t>from </a:t>
            </a:r>
            <a:r>
              <a:rPr lang="en-US" altLang="zh-CN" sz="1600" u="sng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600" dirty="0" smtClean="0"/>
              <a:t> is </a:t>
            </a:r>
            <a:r>
              <a:rPr lang="en-US" altLang="zh-CN" sz="1600" dirty="0"/>
              <a:t>the intellectual property of and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owned by </a:t>
            </a:r>
            <a:r>
              <a:rPr lang="en-US" altLang="zh-CN" sz="1600" dirty="0" smtClean="0"/>
              <a:t>us</a:t>
            </a:r>
            <a:r>
              <a:rPr lang="en-US" altLang="zh-CN" sz="1600" dirty="0" smtClean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924944"/>
            <a:ext cx="7030928" cy="1151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</a:t>
            </a:r>
            <a:r>
              <a:rPr lang="en-US" altLang="zh-CN" sz="1400" dirty="0" smtClean="0"/>
              <a:t>to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our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PowerPoint templates </a:t>
            </a:r>
            <a:r>
              <a:rPr lang="en-US" altLang="zh-CN" sz="1400" dirty="0" smtClean="0"/>
              <a:t>to </a:t>
            </a:r>
            <a:r>
              <a:rPr lang="en-US" altLang="zh-CN" sz="1400" dirty="0"/>
              <a:t>fit your </a:t>
            </a:r>
            <a:r>
              <a:rPr lang="en-US" altLang="zh-CN" sz="1400" dirty="0" smtClean="0"/>
              <a:t>purposes, personally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75" indent="-117475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 smtClean="0">
                <a:cs typeface="Arial" panose="020B0604020202020204" pitchFamily="34" charset="0"/>
              </a:rPr>
              <a:t>links from our </a:t>
            </a:r>
            <a:r>
              <a:rPr lang="en-US" altLang="en-US" sz="1400" dirty="0">
                <a:cs typeface="Arial" panose="020B0604020202020204" pitchFamily="34" charset="0"/>
              </a:rPr>
              <a:t>website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your friends through Facebook, Twitter and </a:t>
            </a:r>
            <a:r>
              <a:rPr lang="en-US" altLang="zh-CN" sz="1400" dirty="0" err="1" smtClean="0"/>
              <a:t>Pinterest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altLang="zh-CN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82392" y="2489434"/>
            <a:ext cx="3689608" cy="414550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lvl="0" defTabSz="914053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2" y="4149080"/>
            <a:ext cx="3689608" cy="414550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defTabSz="914053"/>
            <a:r>
              <a:rPr lang="en-US" altLang="zh-CN" b="1" kern="0" dirty="0" smtClean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4563365"/>
            <a:ext cx="7030928" cy="11097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any of our PowerPoint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templates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</a:t>
            </a:r>
            <a:r>
              <a:rPr lang="en-GB" altLang="en-US" sz="1400" dirty="0" smtClean="0">
                <a:cs typeface="Arial" panose="020B0604020202020204" pitchFamily="34" charset="0"/>
              </a:rPr>
              <a:t>share ones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 smtClean="0">
                <a:cs typeface="Arial" panose="020B0604020202020204" pitchFamily="34" charset="0"/>
              </a:rPr>
              <a:t>Slideshare</a:t>
            </a:r>
            <a:r>
              <a:rPr lang="en-GB" altLang="en-US" sz="1400" dirty="0" smtClean="0">
                <a:cs typeface="Arial" panose="020B0604020202020204" pitchFamily="34" charset="0"/>
              </a:rPr>
              <a:t> 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err="1" smtClean="0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smtClean="0">
                <a:cs typeface="Arial" panose="020B0604020202020204" pitchFamily="34" charset="0"/>
              </a:rPr>
              <a:t>YouTube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smtClean="0">
                <a:cs typeface="Arial" panose="020B0604020202020204" pitchFamily="34" charset="0"/>
              </a:rPr>
              <a:t>LinkedIn, </a:t>
            </a:r>
            <a:r>
              <a:rPr lang="en-GB" altLang="en-US" sz="1400" dirty="0">
                <a:cs typeface="Arial" panose="020B0604020202020204" pitchFamily="34" charset="0"/>
              </a:rPr>
              <a:t>and Google</a:t>
            </a:r>
            <a:r>
              <a:rPr lang="en-GB" altLang="en-US" sz="1400" dirty="0" smtClean="0">
                <a:cs typeface="Arial" panose="020B0604020202020204" pitchFamily="34" charset="0"/>
              </a:rPr>
              <a:t>+ etc.</a:t>
            </a:r>
          </a:p>
          <a:p>
            <a:pPr marL="117475" indent="-117475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4" y="5696667"/>
            <a:ext cx="5778555" cy="290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dirty="0" smtClean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dirty="0" smtClean="0">
                <a:hlinkClick r:id="rId3"/>
              </a:rPr>
              <a:t>http://yourfreetemplates.com/terms-of-use/</a:t>
            </a:r>
            <a:r>
              <a:rPr lang="en-US" altLang="zh-CN" sz="1200" dirty="0" smtClean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3" y="1479509"/>
            <a:ext cx="8077181" cy="86364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defTabSz="914053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225</Words>
  <Application>Microsoft Office PowerPoint</Application>
  <PresentationFormat>全屏显示(4:3)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Michael Porter's Diamond model (1)</vt:lpstr>
      <vt:lpstr>Michael Porter's Diamond model (2)</vt:lpstr>
      <vt:lpstr>Michael Porter's Diamond model (3)</vt:lpstr>
      <vt:lpstr>Terms of use</vt:lpstr>
    </vt:vector>
  </TitlesOfParts>
  <Company>YourFreeTemplates.com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Wang</cp:lastModifiedBy>
  <cp:revision>182</cp:revision>
  <dcterms:created xsi:type="dcterms:W3CDTF">2016-05-15T02:42:52Z</dcterms:created>
  <dcterms:modified xsi:type="dcterms:W3CDTF">2020-04-19T04:04:10Z</dcterms:modified>
</cp:coreProperties>
</file>