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3" r:id="rId2"/>
    <p:sldId id="841" r:id="rId3"/>
    <p:sldId id="842" r:id="rId4"/>
    <p:sldId id="844" r:id="rId5"/>
    <p:sldId id="843" r:id="rId6"/>
    <p:sldId id="845" r:id="rId7"/>
    <p:sldId id="847" r:id="rId8"/>
    <p:sldId id="850" r:id="rId9"/>
    <p:sldId id="848" r:id="rId10"/>
    <p:sldId id="277" r:id="rId11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D99694"/>
    <a:srgbClr val="F79646"/>
    <a:srgbClr val="BFBFBF"/>
    <a:srgbClr val="C3B996"/>
    <a:srgbClr val="4BACC6"/>
    <a:srgbClr val="73BC44"/>
    <a:srgbClr val="F5B90F"/>
    <a:srgbClr val="A6A6A6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2112" autoAdjust="0"/>
  </p:normalViewPr>
  <p:slideViewPr>
    <p:cSldViewPr>
      <p:cViewPr>
        <p:scale>
          <a:sx n="125" d="100"/>
          <a:sy n="125" d="100"/>
        </p:scale>
        <p:origin x="564" y="1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0.15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-1  Business Portfolio </a:t>
            </a:r>
            <a:endParaRPr lang="zh-CN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3208942" y="4529750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Industry Attractiveness</a:t>
            </a:r>
            <a:endParaRPr lang="zh-CN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4D373C-E681-6896-90F5-612062E0D50D}"/>
              </a:ext>
            </a:extLst>
          </p:cNvPr>
          <p:cNvSpPr txBox="1"/>
          <p:nvPr/>
        </p:nvSpPr>
        <p:spPr>
          <a:xfrm>
            <a:off x="6081769" y="4302154"/>
            <a:ext cx="573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55BC40-AB88-E00D-54FC-F8BC5CB80399}"/>
              </a:ext>
            </a:extLst>
          </p:cNvPr>
          <p:cNvSpPr txBox="1"/>
          <p:nvPr/>
        </p:nvSpPr>
        <p:spPr>
          <a:xfrm>
            <a:off x="2528154" y="4302154"/>
            <a:ext cx="545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AABBE502-2A95-B1FF-0700-39FBFA130F89}"/>
              </a:ext>
            </a:extLst>
          </p:cNvPr>
          <p:cNvSpPr/>
          <p:nvPr/>
        </p:nvSpPr>
        <p:spPr>
          <a:xfrm>
            <a:off x="1968952" y="1399073"/>
            <a:ext cx="1663606" cy="894015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C1F6F5ED-F48F-5CD7-7AE5-4C4F396A8916}"/>
              </a:ext>
            </a:extLst>
          </p:cNvPr>
          <p:cNvSpPr/>
          <p:nvPr/>
        </p:nvSpPr>
        <p:spPr>
          <a:xfrm>
            <a:off x="3740197" y="1399073"/>
            <a:ext cx="1663606" cy="894015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EA00BAE5-2DD6-43FD-AEA3-62209FBF0653}"/>
              </a:ext>
            </a:extLst>
          </p:cNvPr>
          <p:cNvSpPr/>
          <p:nvPr/>
        </p:nvSpPr>
        <p:spPr>
          <a:xfrm>
            <a:off x="5522564" y="1399073"/>
            <a:ext cx="1663606" cy="894015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3BFFDB42-A853-4456-EFAC-67DB8EB6A4F9}"/>
              </a:ext>
            </a:extLst>
          </p:cNvPr>
          <p:cNvSpPr/>
          <p:nvPr/>
        </p:nvSpPr>
        <p:spPr>
          <a:xfrm>
            <a:off x="1968952" y="2404162"/>
            <a:ext cx="1663606" cy="894015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1F3A82C0-1F43-34CD-2BAD-27286D770023}"/>
              </a:ext>
            </a:extLst>
          </p:cNvPr>
          <p:cNvSpPr/>
          <p:nvPr/>
        </p:nvSpPr>
        <p:spPr>
          <a:xfrm>
            <a:off x="3740197" y="2404162"/>
            <a:ext cx="1663606" cy="894015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1B2ACA83-F927-D7B4-0D0F-14B08296AB36}"/>
              </a:ext>
            </a:extLst>
          </p:cNvPr>
          <p:cNvSpPr/>
          <p:nvPr/>
        </p:nvSpPr>
        <p:spPr>
          <a:xfrm>
            <a:off x="5522564" y="2404162"/>
            <a:ext cx="1663606" cy="894015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16F9C87F-C282-1AB1-37F2-16A2DBDD386F}"/>
              </a:ext>
            </a:extLst>
          </p:cNvPr>
          <p:cNvSpPr/>
          <p:nvPr/>
        </p:nvSpPr>
        <p:spPr>
          <a:xfrm>
            <a:off x="1968952" y="3409250"/>
            <a:ext cx="1663606" cy="894015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850B7699-A35F-49E0-092E-55F0A96587E4}"/>
              </a:ext>
            </a:extLst>
          </p:cNvPr>
          <p:cNvSpPr/>
          <p:nvPr/>
        </p:nvSpPr>
        <p:spPr>
          <a:xfrm>
            <a:off x="3740197" y="3409250"/>
            <a:ext cx="1663606" cy="894015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20383061-9294-B2CD-A9B3-D61151D63554}"/>
              </a:ext>
            </a:extLst>
          </p:cNvPr>
          <p:cNvSpPr/>
          <p:nvPr/>
        </p:nvSpPr>
        <p:spPr>
          <a:xfrm>
            <a:off x="5522564" y="3409250"/>
            <a:ext cx="1663606" cy="894015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7FB71-327B-8FDA-AFEA-2E2067F3ACEA}"/>
              </a:ext>
            </a:extLst>
          </p:cNvPr>
          <p:cNvSpPr txBox="1"/>
          <p:nvPr/>
        </p:nvSpPr>
        <p:spPr>
          <a:xfrm>
            <a:off x="4101510" y="4302154"/>
            <a:ext cx="980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CC114E-B8C3-881D-369B-2CB8EECA2325}"/>
              </a:ext>
            </a:extLst>
          </p:cNvPr>
          <p:cNvSpPr txBox="1"/>
          <p:nvPr/>
        </p:nvSpPr>
        <p:spPr>
          <a:xfrm>
            <a:off x="1385944" y="1739929"/>
            <a:ext cx="573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B4A874-C177-097A-EB65-50C0B76D64E0}"/>
              </a:ext>
            </a:extLst>
          </p:cNvPr>
          <p:cNvSpPr txBox="1"/>
          <p:nvPr/>
        </p:nvSpPr>
        <p:spPr>
          <a:xfrm>
            <a:off x="986835" y="2721004"/>
            <a:ext cx="980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189B68-ADB2-5AAE-2E5C-DCF2BD8632A5}"/>
              </a:ext>
            </a:extLst>
          </p:cNvPr>
          <p:cNvSpPr txBox="1"/>
          <p:nvPr/>
        </p:nvSpPr>
        <p:spPr>
          <a:xfrm>
            <a:off x="1413729" y="3759229"/>
            <a:ext cx="545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403274" y="2558775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Position</a:t>
            </a:r>
            <a:endParaRPr lang="zh-CN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7BE5B4-32A2-010D-1715-032BDAF611F0}"/>
              </a:ext>
            </a:extLst>
          </p:cNvPr>
          <p:cNvSpPr txBox="1"/>
          <p:nvPr/>
        </p:nvSpPr>
        <p:spPr>
          <a:xfrm>
            <a:off x="3942996" y="1667003"/>
            <a:ext cx="12580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Invest/Grow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4AC3087-0061-D3E7-9094-08854C56786A}"/>
              </a:ext>
            </a:extLst>
          </p:cNvPr>
          <p:cNvSpPr txBox="1"/>
          <p:nvPr/>
        </p:nvSpPr>
        <p:spPr>
          <a:xfrm>
            <a:off x="5739599" y="1667003"/>
            <a:ext cx="12580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Invest/Grow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4AE731-B159-DB06-4CE1-F04EC7AA9030}"/>
              </a:ext>
            </a:extLst>
          </p:cNvPr>
          <p:cNvSpPr txBox="1"/>
          <p:nvPr/>
        </p:nvSpPr>
        <p:spPr>
          <a:xfrm>
            <a:off x="5739599" y="2697182"/>
            <a:ext cx="12580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Invest/Grow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6219861-68A6-C02F-BE9F-27A3E7D469DF}"/>
              </a:ext>
            </a:extLst>
          </p:cNvPr>
          <p:cNvSpPr txBox="1"/>
          <p:nvPr/>
        </p:nvSpPr>
        <p:spPr>
          <a:xfrm>
            <a:off x="3942995" y="2606073"/>
            <a:ext cx="12580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Selective Investment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CFE4A85-D2E6-075B-3AFE-4722017699BE}"/>
              </a:ext>
            </a:extLst>
          </p:cNvPr>
          <p:cNvSpPr txBox="1"/>
          <p:nvPr/>
        </p:nvSpPr>
        <p:spPr>
          <a:xfrm>
            <a:off x="5739599" y="3588390"/>
            <a:ext cx="12580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Selective Investment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12843BF-E737-D2C1-D506-63F46E829717}"/>
              </a:ext>
            </a:extLst>
          </p:cNvPr>
          <p:cNvSpPr txBox="1"/>
          <p:nvPr/>
        </p:nvSpPr>
        <p:spPr>
          <a:xfrm>
            <a:off x="2084822" y="2681892"/>
            <a:ext cx="14801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Harvest/Divest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46A8AA2-4323-67B3-4C2B-3F486997D518}"/>
              </a:ext>
            </a:extLst>
          </p:cNvPr>
          <p:cNvSpPr txBox="1"/>
          <p:nvPr/>
        </p:nvSpPr>
        <p:spPr>
          <a:xfrm>
            <a:off x="2084822" y="3686980"/>
            <a:ext cx="14801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Harvest/Divest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55913B0-BFDF-D61F-DE40-AED7F53B7F24}"/>
              </a:ext>
            </a:extLst>
          </p:cNvPr>
          <p:cNvSpPr txBox="1"/>
          <p:nvPr/>
        </p:nvSpPr>
        <p:spPr>
          <a:xfrm>
            <a:off x="3849593" y="3686980"/>
            <a:ext cx="14801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Harvest/Divest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F4D57A0-483D-CB15-FAAF-04A686894848}"/>
              </a:ext>
            </a:extLst>
          </p:cNvPr>
          <p:cNvSpPr txBox="1"/>
          <p:nvPr/>
        </p:nvSpPr>
        <p:spPr>
          <a:xfrm>
            <a:off x="2203095" y="1551973"/>
            <a:ext cx="12580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Selective Investment</a:t>
            </a:r>
          </a:p>
        </p:txBody>
      </p:sp>
    </p:spTree>
    <p:extLst>
      <p:ext uri="{BB962C8B-B14F-4D97-AF65-F5344CB8AC3E}">
        <p14:creationId xmlns:p14="http://schemas.microsoft.com/office/powerpoint/2010/main" val="368046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-2  Business Portfolio </a:t>
            </a:r>
            <a:endParaRPr lang="zh-CN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2798532" y="4609931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Industry Attractiveness</a:t>
            </a:r>
            <a:endParaRPr lang="zh-CN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4D373C-E681-6896-90F5-612062E0D50D}"/>
              </a:ext>
            </a:extLst>
          </p:cNvPr>
          <p:cNvSpPr txBox="1"/>
          <p:nvPr/>
        </p:nvSpPr>
        <p:spPr>
          <a:xfrm>
            <a:off x="5621730" y="4302154"/>
            <a:ext cx="573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55BC40-AB88-E00D-54FC-F8BC5CB80399}"/>
              </a:ext>
            </a:extLst>
          </p:cNvPr>
          <p:cNvSpPr txBox="1"/>
          <p:nvPr/>
        </p:nvSpPr>
        <p:spPr>
          <a:xfrm>
            <a:off x="2068115" y="4302154"/>
            <a:ext cx="545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AABBE502-2A95-B1FF-0700-39FBFA130F89}"/>
              </a:ext>
            </a:extLst>
          </p:cNvPr>
          <p:cNvSpPr/>
          <p:nvPr/>
        </p:nvSpPr>
        <p:spPr>
          <a:xfrm>
            <a:off x="1508913" y="1399073"/>
            <a:ext cx="1663606" cy="894015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C1F6F5ED-F48F-5CD7-7AE5-4C4F396A8916}"/>
              </a:ext>
            </a:extLst>
          </p:cNvPr>
          <p:cNvSpPr/>
          <p:nvPr/>
        </p:nvSpPr>
        <p:spPr>
          <a:xfrm>
            <a:off x="3280158" y="1399073"/>
            <a:ext cx="1663606" cy="894015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EA00BAE5-2DD6-43FD-AEA3-62209FBF0653}"/>
              </a:ext>
            </a:extLst>
          </p:cNvPr>
          <p:cNvSpPr/>
          <p:nvPr/>
        </p:nvSpPr>
        <p:spPr>
          <a:xfrm>
            <a:off x="5062525" y="1399073"/>
            <a:ext cx="1663606" cy="894015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3BFFDB42-A853-4456-EFAC-67DB8EB6A4F9}"/>
              </a:ext>
            </a:extLst>
          </p:cNvPr>
          <p:cNvSpPr/>
          <p:nvPr/>
        </p:nvSpPr>
        <p:spPr>
          <a:xfrm>
            <a:off x="1508913" y="2404162"/>
            <a:ext cx="1663606" cy="894015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1F3A82C0-1F43-34CD-2BAD-27286D770023}"/>
              </a:ext>
            </a:extLst>
          </p:cNvPr>
          <p:cNvSpPr/>
          <p:nvPr/>
        </p:nvSpPr>
        <p:spPr>
          <a:xfrm>
            <a:off x="3280158" y="2404162"/>
            <a:ext cx="1663606" cy="894015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1B2ACA83-F927-D7B4-0D0F-14B08296AB36}"/>
              </a:ext>
            </a:extLst>
          </p:cNvPr>
          <p:cNvSpPr/>
          <p:nvPr/>
        </p:nvSpPr>
        <p:spPr>
          <a:xfrm>
            <a:off x="5062525" y="2404162"/>
            <a:ext cx="1663606" cy="894015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16F9C87F-C282-1AB1-37F2-16A2DBDD386F}"/>
              </a:ext>
            </a:extLst>
          </p:cNvPr>
          <p:cNvSpPr/>
          <p:nvPr/>
        </p:nvSpPr>
        <p:spPr>
          <a:xfrm>
            <a:off x="1508913" y="3409250"/>
            <a:ext cx="1663606" cy="894015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850B7699-A35F-49E0-092E-55F0A96587E4}"/>
              </a:ext>
            </a:extLst>
          </p:cNvPr>
          <p:cNvSpPr/>
          <p:nvPr/>
        </p:nvSpPr>
        <p:spPr>
          <a:xfrm>
            <a:off x="3280158" y="3409250"/>
            <a:ext cx="1663606" cy="894015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20383061-9294-B2CD-A9B3-D61151D63554}"/>
              </a:ext>
            </a:extLst>
          </p:cNvPr>
          <p:cNvSpPr/>
          <p:nvPr/>
        </p:nvSpPr>
        <p:spPr>
          <a:xfrm>
            <a:off x="5062525" y="3409250"/>
            <a:ext cx="1663606" cy="894015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7FB71-327B-8FDA-AFEA-2E2067F3ACEA}"/>
              </a:ext>
            </a:extLst>
          </p:cNvPr>
          <p:cNvSpPr txBox="1"/>
          <p:nvPr/>
        </p:nvSpPr>
        <p:spPr>
          <a:xfrm>
            <a:off x="3641471" y="4302154"/>
            <a:ext cx="980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CC114E-B8C3-881D-369B-2CB8EECA2325}"/>
              </a:ext>
            </a:extLst>
          </p:cNvPr>
          <p:cNvSpPr txBox="1"/>
          <p:nvPr/>
        </p:nvSpPr>
        <p:spPr>
          <a:xfrm>
            <a:off x="925905" y="1739929"/>
            <a:ext cx="573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B4A874-C177-097A-EB65-50C0B76D64E0}"/>
              </a:ext>
            </a:extLst>
          </p:cNvPr>
          <p:cNvSpPr txBox="1"/>
          <p:nvPr/>
        </p:nvSpPr>
        <p:spPr>
          <a:xfrm>
            <a:off x="526796" y="2721004"/>
            <a:ext cx="980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189B68-ADB2-5AAE-2E5C-DCF2BD8632A5}"/>
              </a:ext>
            </a:extLst>
          </p:cNvPr>
          <p:cNvSpPr txBox="1"/>
          <p:nvPr/>
        </p:nvSpPr>
        <p:spPr>
          <a:xfrm>
            <a:off x="953690" y="3759229"/>
            <a:ext cx="545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863313" y="2558775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Position</a:t>
            </a:r>
            <a:endParaRPr lang="zh-CN" alt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0F1D450-1B9D-4CAF-3505-1047CB02F3D7}"/>
              </a:ext>
            </a:extLst>
          </p:cNvPr>
          <p:cNvGrpSpPr/>
          <p:nvPr/>
        </p:nvGrpSpPr>
        <p:grpSpPr>
          <a:xfrm>
            <a:off x="6908741" y="2245235"/>
            <a:ext cx="2007094" cy="1172116"/>
            <a:chOff x="7092280" y="2047707"/>
            <a:chExt cx="2007094" cy="1172116"/>
          </a:xfrm>
        </p:grpSpPr>
        <p:sp>
          <p:nvSpPr>
            <p:cNvPr id="26" name="Rectangle: Diagonal Corners Rounded 25">
              <a:extLst>
                <a:ext uri="{FF2B5EF4-FFF2-40B4-BE49-F238E27FC236}">
                  <a16:creationId xmlns:a16="http://schemas.microsoft.com/office/drawing/2014/main" id="{07976A41-0B6E-2D6B-30BD-66210B0F26A5}"/>
                </a:ext>
              </a:extLst>
            </p:cNvPr>
            <p:cNvSpPr/>
            <p:nvPr/>
          </p:nvSpPr>
          <p:spPr>
            <a:xfrm>
              <a:off x="7210160" y="2220269"/>
              <a:ext cx="378650" cy="203485"/>
            </a:xfrm>
            <a:prstGeom prst="round2DiagRect">
              <a:avLst>
                <a:gd name="adj1" fmla="val 38511"/>
                <a:gd name="adj2" fmla="val 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Rectangle: Diagonal Corners Rounded 26">
              <a:extLst>
                <a:ext uri="{FF2B5EF4-FFF2-40B4-BE49-F238E27FC236}">
                  <a16:creationId xmlns:a16="http://schemas.microsoft.com/office/drawing/2014/main" id="{C6470B59-D111-8EAB-0AA3-D6B788C261B0}"/>
                </a:ext>
              </a:extLst>
            </p:cNvPr>
            <p:cNvSpPr/>
            <p:nvPr/>
          </p:nvSpPr>
          <p:spPr>
            <a:xfrm>
              <a:off x="7210160" y="2538391"/>
              <a:ext cx="378650" cy="203485"/>
            </a:xfrm>
            <a:prstGeom prst="round2DiagRect">
              <a:avLst>
                <a:gd name="adj1" fmla="val 38511"/>
                <a:gd name="adj2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Rectangle: Diagonal Corners Rounded 27">
              <a:extLst>
                <a:ext uri="{FF2B5EF4-FFF2-40B4-BE49-F238E27FC236}">
                  <a16:creationId xmlns:a16="http://schemas.microsoft.com/office/drawing/2014/main" id="{1F525E3D-F721-04C1-A025-B5D1213EB5A5}"/>
                </a:ext>
              </a:extLst>
            </p:cNvPr>
            <p:cNvSpPr/>
            <p:nvPr/>
          </p:nvSpPr>
          <p:spPr>
            <a:xfrm>
              <a:off x="7210160" y="2873270"/>
              <a:ext cx="378650" cy="203485"/>
            </a:xfrm>
            <a:prstGeom prst="round2DiagRect">
              <a:avLst>
                <a:gd name="adj1" fmla="val 38511"/>
                <a:gd name="adj2" fmla="val 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7BE5B4-32A2-010D-1715-032BDAF611F0}"/>
                </a:ext>
              </a:extLst>
            </p:cNvPr>
            <p:cNvSpPr txBox="1"/>
            <p:nvPr/>
          </p:nvSpPr>
          <p:spPr>
            <a:xfrm>
              <a:off x="7595177" y="2151758"/>
              <a:ext cx="98010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Invest/Grow</a:t>
              </a:r>
              <a:endParaRPr lang="zh-CN" altLang="en-US" sz="12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6E5351-2381-6213-333F-1B98995F9524}"/>
                </a:ext>
              </a:extLst>
            </p:cNvPr>
            <p:cNvSpPr txBox="1"/>
            <p:nvPr/>
          </p:nvSpPr>
          <p:spPr>
            <a:xfrm>
              <a:off x="7595177" y="2499654"/>
              <a:ext cx="150419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Selective Investment</a:t>
              </a:r>
              <a:endParaRPr lang="zh-CN" altLang="en-US" sz="12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DC2E694-4B63-02C7-1246-5D76D4769086}"/>
                </a:ext>
              </a:extLst>
            </p:cNvPr>
            <p:cNvSpPr txBox="1"/>
            <p:nvPr/>
          </p:nvSpPr>
          <p:spPr>
            <a:xfrm>
              <a:off x="7595177" y="2860246"/>
              <a:ext cx="129730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Harvest</a:t>
              </a:r>
              <a:r>
                <a:rPr lang="en-US" altLang="zh-CN" sz="1200" kern="0" dirty="0">
                  <a:ea typeface="宋体" panose="02010600030101010101" pitchFamily="2" charset="-122"/>
                </a:rPr>
                <a:t>/Divest</a:t>
              </a:r>
              <a:endParaRPr lang="zh-CN" altLang="en-US" sz="1200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B326A324-2745-5D20-5915-1243E92C5AF1}"/>
                </a:ext>
              </a:extLst>
            </p:cNvPr>
            <p:cNvSpPr/>
            <p:nvPr/>
          </p:nvSpPr>
          <p:spPr>
            <a:xfrm>
              <a:off x="7092280" y="2047707"/>
              <a:ext cx="1975445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1" name="Graphic 50" descr="Flowers in pot with solid fill">
            <a:extLst>
              <a:ext uri="{FF2B5EF4-FFF2-40B4-BE49-F238E27FC236}">
                <a16:creationId xmlns:a16="http://schemas.microsoft.com/office/drawing/2014/main" id="{FE6F44E2-9D6F-416A-C7C3-E73A675BF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5726" y="1487678"/>
            <a:ext cx="697203" cy="697203"/>
          </a:xfrm>
          <a:prstGeom prst="rect">
            <a:avLst/>
          </a:prstGeom>
        </p:spPr>
      </p:pic>
      <p:pic>
        <p:nvPicPr>
          <p:cNvPr id="52" name="Graphic 51" descr="Flowers in pot with solid fill">
            <a:extLst>
              <a:ext uri="{FF2B5EF4-FFF2-40B4-BE49-F238E27FC236}">
                <a16:creationId xmlns:a16="http://schemas.microsoft.com/office/drawing/2014/main" id="{9A58850C-58A0-E514-9272-78692815F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71002" y="1462814"/>
            <a:ext cx="697203" cy="697203"/>
          </a:xfrm>
          <a:prstGeom prst="rect">
            <a:avLst/>
          </a:prstGeom>
        </p:spPr>
      </p:pic>
      <p:pic>
        <p:nvPicPr>
          <p:cNvPr id="53" name="Graphic 52" descr="Flowers in pot with solid fill">
            <a:extLst>
              <a:ext uri="{FF2B5EF4-FFF2-40B4-BE49-F238E27FC236}">
                <a16:creationId xmlns:a16="http://schemas.microsoft.com/office/drawing/2014/main" id="{C77E3281-31E1-EE31-E937-6EBBCB6A0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962" y="2475337"/>
            <a:ext cx="697203" cy="697203"/>
          </a:xfrm>
          <a:prstGeom prst="rect">
            <a:avLst/>
          </a:prstGeom>
        </p:spPr>
      </p:pic>
      <p:pic>
        <p:nvPicPr>
          <p:cNvPr id="55" name="Graphic 54" descr="Filter with solid fill">
            <a:extLst>
              <a:ext uri="{FF2B5EF4-FFF2-40B4-BE49-F238E27FC236}">
                <a16:creationId xmlns:a16="http://schemas.microsoft.com/office/drawing/2014/main" id="{F94C518D-71D8-8693-1C95-7D701A6283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4081" y="1602558"/>
            <a:ext cx="584345" cy="584345"/>
          </a:xfrm>
          <a:prstGeom prst="rect">
            <a:avLst/>
          </a:prstGeom>
        </p:spPr>
      </p:pic>
      <p:pic>
        <p:nvPicPr>
          <p:cNvPr id="56" name="Graphic 55" descr="Filter with solid fill">
            <a:extLst>
              <a:ext uri="{FF2B5EF4-FFF2-40B4-BE49-F238E27FC236}">
                <a16:creationId xmlns:a16="http://schemas.microsoft.com/office/drawing/2014/main" id="{5553B8C8-44D9-3268-A8FA-319DEF4E9F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57481" y="2580458"/>
            <a:ext cx="584345" cy="584345"/>
          </a:xfrm>
          <a:prstGeom prst="rect">
            <a:avLst/>
          </a:prstGeom>
        </p:spPr>
      </p:pic>
      <p:pic>
        <p:nvPicPr>
          <p:cNvPr id="57" name="Graphic 56" descr="Filter with solid fill">
            <a:extLst>
              <a:ext uri="{FF2B5EF4-FFF2-40B4-BE49-F238E27FC236}">
                <a16:creationId xmlns:a16="http://schemas.microsoft.com/office/drawing/2014/main" id="{B5C5E0F8-0781-6288-CF04-F0A0FCA9A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5481" y="3596458"/>
            <a:ext cx="584345" cy="584345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B8D6BD72-F2CE-C40C-6A56-95DE9AC23A20}"/>
              </a:ext>
            </a:extLst>
          </p:cNvPr>
          <p:cNvGrpSpPr/>
          <p:nvPr/>
        </p:nvGrpSpPr>
        <p:grpSpPr>
          <a:xfrm>
            <a:off x="1834935" y="3628988"/>
            <a:ext cx="1060491" cy="485735"/>
            <a:chOff x="1750513" y="3628988"/>
            <a:chExt cx="1060491" cy="485735"/>
          </a:xfrm>
        </p:grpSpPr>
        <p:pic>
          <p:nvPicPr>
            <p:cNvPr id="59" name="Graphic 58" descr="Produce with solid fill">
              <a:extLst>
                <a:ext uri="{FF2B5EF4-FFF2-40B4-BE49-F238E27FC236}">
                  <a16:creationId xmlns:a16="http://schemas.microsoft.com/office/drawing/2014/main" id="{8BA827C7-FB0B-80D4-E62E-3EFBDABE6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0513" y="3628988"/>
              <a:ext cx="485735" cy="485735"/>
            </a:xfrm>
            <a:prstGeom prst="rect">
              <a:avLst/>
            </a:prstGeom>
          </p:spPr>
        </p:pic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388EA7C-2917-6998-6E6B-833036A887CE}"/>
                </a:ext>
              </a:extLst>
            </p:cNvPr>
            <p:cNvCxnSpPr/>
            <p:nvPr/>
          </p:nvCxnSpPr>
          <p:spPr>
            <a:xfrm flipH="1">
              <a:off x="2218541" y="3717966"/>
              <a:ext cx="143053" cy="307777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45DA655-B070-4023-7171-C66721BBB1D0}"/>
                </a:ext>
              </a:extLst>
            </p:cNvPr>
            <p:cNvGrpSpPr/>
            <p:nvPr/>
          </p:nvGrpSpPr>
          <p:grpSpPr>
            <a:xfrm>
              <a:off x="2403017" y="3688664"/>
              <a:ext cx="407987" cy="336324"/>
              <a:chOff x="2403017" y="3688664"/>
              <a:chExt cx="407987" cy="336324"/>
            </a:xfrm>
          </p:grpSpPr>
          <p:sp>
            <p:nvSpPr>
              <p:cNvPr id="67" name="Freeform 78">
                <a:extLst>
                  <a:ext uri="{FF2B5EF4-FFF2-40B4-BE49-F238E27FC236}">
                    <a16:creationId xmlns:a16="http://schemas.microsoft.com/office/drawing/2014/main" id="{9AA326D9-3390-3AD2-2AEA-25FF9E66BF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3017" y="3807505"/>
                <a:ext cx="407987" cy="217483"/>
              </a:xfrm>
              <a:custGeom>
                <a:avLst/>
                <a:gdLst>
                  <a:gd name="T0" fmla="*/ 2147483646 w 256"/>
                  <a:gd name="T1" fmla="*/ 2147483646 h 256"/>
                  <a:gd name="T2" fmla="*/ 2147483646 w 256"/>
                  <a:gd name="T3" fmla="*/ 2147483646 h 256"/>
                  <a:gd name="T4" fmla="*/ 0 w 256"/>
                  <a:gd name="T5" fmla="*/ 2147483646 h 256"/>
                  <a:gd name="T6" fmla="*/ 0 w 256"/>
                  <a:gd name="T7" fmla="*/ 2147483646 h 256"/>
                  <a:gd name="T8" fmla="*/ 2147483646 w 256"/>
                  <a:gd name="T9" fmla="*/ 0 h 256"/>
                  <a:gd name="T10" fmla="*/ 2147483646 w 256"/>
                  <a:gd name="T11" fmla="*/ 0 h 256"/>
                  <a:gd name="T12" fmla="*/ 2147483646 w 256"/>
                  <a:gd name="T13" fmla="*/ 2147483646 h 256"/>
                  <a:gd name="T14" fmla="*/ 2147483646 w 256"/>
                  <a:gd name="T15" fmla="*/ 2147483646 h 256"/>
                  <a:gd name="T16" fmla="*/ 2147483646 w 256"/>
                  <a:gd name="T17" fmla="*/ 2147483646 h 256"/>
                  <a:gd name="T18" fmla="*/ 2147483646 w 256"/>
                  <a:gd name="T19" fmla="*/ 2147483646 h 256"/>
                  <a:gd name="T20" fmla="*/ 2147483646 w 256"/>
                  <a:gd name="T21" fmla="*/ 2147483646 h 256"/>
                  <a:gd name="T22" fmla="*/ 2147483646 w 256"/>
                  <a:gd name="T23" fmla="*/ 2147483646 h 256"/>
                  <a:gd name="T24" fmla="*/ 2147483646 w 256"/>
                  <a:gd name="T25" fmla="*/ 2147483646 h 256"/>
                  <a:gd name="T26" fmla="*/ 2147483646 w 256"/>
                  <a:gd name="T27" fmla="*/ 2147483646 h 2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3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32"/>
                      <a:pt x="24" y="232"/>
                      <a:pt x="24" y="232"/>
                    </a:cubicBezTo>
                    <a:cubicBezTo>
                      <a:pt x="232" y="232"/>
                      <a:pt x="232" y="232"/>
                      <a:pt x="232" y="232"/>
                    </a:cubicBezTo>
                    <a:lnTo>
                      <a:pt x="23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65" name="Freeform 56">
                <a:extLst>
                  <a:ext uri="{FF2B5EF4-FFF2-40B4-BE49-F238E27FC236}">
                    <a16:creationId xmlns:a16="http://schemas.microsoft.com/office/drawing/2014/main" id="{62D1EDA2-8C2F-B44D-BB33-E8E42BFBFA7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72430">
                <a:off x="2483940" y="3688664"/>
                <a:ext cx="317445" cy="203784"/>
              </a:xfrm>
              <a:custGeom>
                <a:avLst/>
                <a:gdLst>
                  <a:gd name="connsiteX0" fmla="*/ 11509 w 15971"/>
                  <a:gd name="connsiteY0" fmla="*/ 2414 h 14891"/>
                  <a:gd name="connsiteX1" fmla="*/ 0 w 15971"/>
                  <a:gd name="connsiteY1" fmla="*/ 14891 h 14891"/>
                  <a:gd name="connsiteX2" fmla="*/ 11509 w 15971"/>
                  <a:gd name="connsiteY2" fmla="*/ 7414 h 14891"/>
                  <a:gd name="connsiteX3" fmla="*/ 11509 w 15971"/>
                  <a:gd name="connsiteY3" fmla="*/ 10000 h 14891"/>
                  <a:gd name="connsiteX4" fmla="*/ 15971 w 15971"/>
                  <a:gd name="connsiteY4" fmla="*/ 5000 h 14891"/>
                  <a:gd name="connsiteX5" fmla="*/ 11509 w 15971"/>
                  <a:gd name="connsiteY5" fmla="*/ 0 h 14891"/>
                  <a:gd name="connsiteX6" fmla="*/ 11509 w 15971"/>
                  <a:gd name="connsiteY6" fmla="*/ 2414 h 14891"/>
                  <a:gd name="connsiteX0" fmla="*/ 14952 w 19414"/>
                  <a:gd name="connsiteY0" fmla="*/ 2414 h 13953"/>
                  <a:gd name="connsiteX1" fmla="*/ 0 w 19414"/>
                  <a:gd name="connsiteY1" fmla="*/ 13953 h 13953"/>
                  <a:gd name="connsiteX2" fmla="*/ 14952 w 19414"/>
                  <a:gd name="connsiteY2" fmla="*/ 7414 h 13953"/>
                  <a:gd name="connsiteX3" fmla="*/ 14952 w 19414"/>
                  <a:gd name="connsiteY3" fmla="*/ 10000 h 13953"/>
                  <a:gd name="connsiteX4" fmla="*/ 19414 w 19414"/>
                  <a:gd name="connsiteY4" fmla="*/ 5000 h 13953"/>
                  <a:gd name="connsiteX5" fmla="*/ 14952 w 19414"/>
                  <a:gd name="connsiteY5" fmla="*/ 0 h 13953"/>
                  <a:gd name="connsiteX6" fmla="*/ 14952 w 19414"/>
                  <a:gd name="connsiteY6" fmla="*/ 2414 h 1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14" h="13953">
                    <a:moveTo>
                      <a:pt x="14952" y="2414"/>
                    </a:moveTo>
                    <a:cubicBezTo>
                      <a:pt x="12799" y="2414"/>
                      <a:pt x="0" y="7574"/>
                      <a:pt x="0" y="13953"/>
                    </a:cubicBezTo>
                    <a:cubicBezTo>
                      <a:pt x="1077" y="11367"/>
                      <a:pt x="11722" y="6207"/>
                      <a:pt x="14952" y="7414"/>
                    </a:cubicBezTo>
                    <a:lnTo>
                      <a:pt x="14952" y="10000"/>
                    </a:lnTo>
                    <a:lnTo>
                      <a:pt x="19414" y="5000"/>
                    </a:lnTo>
                    <a:lnTo>
                      <a:pt x="14952" y="0"/>
                    </a:lnTo>
                    <a:lnTo>
                      <a:pt x="14952" y="24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084FF8A-4F99-D1D1-3599-2109510D102C}"/>
              </a:ext>
            </a:extLst>
          </p:cNvPr>
          <p:cNvGrpSpPr/>
          <p:nvPr/>
        </p:nvGrpSpPr>
        <p:grpSpPr>
          <a:xfrm>
            <a:off x="1834935" y="2608301"/>
            <a:ext cx="1060491" cy="485735"/>
            <a:chOff x="1750513" y="3628988"/>
            <a:chExt cx="1060491" cy="485735"/>
          </a:xfrm>
        </p:grpSpPr>
        <p:pic>
          <p:nvPicPr>
            <p:cNvPr id="72" name="Graphic 71" descr="Produce with solid fill">
              <a:extLst>
                <a:ext uri="{FF2B5EF4-FFF2-40B4-BE49-F238E27FC236}">
                  <a16:creationId xmlns:a16="http://schemas.microsoft.com/office/drawing/2014/main" id="{C824F31D-15E2-E88A-48D9-ACE5934E3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0513" y="3628988"/>
              <a:ext cx="485735" cy="485735"/>
            </a:xfrm>
            <a:prstGeom prst="rect">
              <a:avLst/>
            </a:prstGeom>
          </p:spPr>
        </p:pic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4115B70-0226-0647-1390-5CA18A1165C3}"/>
                </a:ext>
              </a:extLst>
            </p:cNvPr>
            <p:cNvCxnSpPr/>
            <p:nvPr/>
          </p:nvCxnSpPr>
          <p:spPr>
            <a:xfrm flipH="1">
              <a:off x="2218541" y="3717966"/>
              <a:ext cx="143053" cy="307777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53ACCC0B-D6D0-FFB5-B0FB-BFD3AED7F37E}"/>
                </a:ext>
              </a:extLst>
            </p:cNvPr>
            <p:cNvGrpSpPr/>
            <p:nvPr/>
          </p:nvGrpSpPr>
          <p:grpSpPr>
            <a:xfrm>
              <a:off x="2403017" y="3688664"/>
              <a:ext cx="407987" cy="336324"/>
              <a:chOff x="2403017" y="3688664"/>
              <a:chExt cx="407987" cy="336324"/>
            </a:xfrm>
          </p:grpSpPr>
          <p:sp>
            <p:nvSpPr>
              <p:cNvPr id="75" name="Freeform 78">
                <a:extLst>
                  <a:ext uri="{FF2B5EF4-FFF2-40B4-BE49-F238E27FC236}">
                    <a16:creationId xmlns:a16="http://schemas.microsoft.com/office/drawing/2014/main" id="{5B598376-1A65-7EEC-DDE9-B8C2AD7B65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3017" y="3807505"/>
                <a:ext cx="407987" cy="217483"/>
              </a:xfrm>
              <a:custGeom>
                <a:avLst/>
                <a:gdLst>
                  <a:gd name="T0" fmla="*/ 2147483646 w 256"/>
                  <a:gd name="T1" fmla="*/ 2147483646 h 256"/>
                  <a:gd name="T2" fmla="*/ 2147483646 w 256"/>
                  <a:gd name="T3" fmla="*/ 2147483646 h 256"/>
                  <a:gd name="T4" fmla="*/ 0 w 256"/>
                  <a:gd name="T5" fmla="*/ 2147483646 h 256"/>
                  <a:gd name="T6" fmla="*/ 0 w 256"/>
                  <a:gd name="T7" fmla="*/ 2147483646 h 256"/>
                  <a:gd name="T8" fmla="*/ 2147483646 w 256"/>
                  <a:gd name="T9" fmla="*/ 0 h 256"/>
                  <a:gd name="T10" fmla="*/ 2147483646 w 256"/>
                  <a:gd name="T11" fmla="*/ 0 h 256"/>
                  <a:gd name="T12" fmla="*/ 2147483646 w 256"/>
                  <a:gd name="T13" fmla="*/ 2147483646 h 256"/>
                  <a:gd name="T14" fmla="*/ 2147483646 w 256"/>
                  <a:gd name="T15" fmla="*/ 2147483646 h 256"/>
                  <a:gd name="T16" fmla="*/ 2147483646 w 256"/>
                  <a:gd name="T17" fmla="*/ 2147483646 h 256"/>
                  <a:gd name="T18" fmla="*/ 2147483646 w 256"/>
                  <a:gd name="T19" fmla="*/ 2147483646 h 256"/>
                  <a:gd name="T20" fmla="*/ 2147483646 w 256"/>
                  <a:gd name="T21" fmla="*/ 2147483646 h 256"/>
                  <a:gd name="T22" fmla="*/ 2147483646 w 256"/>
                  <a:gd name="T23" fmla="*/ 2147483646 h 256"/>
                  <a:gd name="T24" fmla="*/ 2147483646 w 256"/>
                  <a:gd name="T25" fmla="*/ 2147483646 h 256"/>
                  <a:gd name="T26" fmla="*/ 2147483646 w 256"/>
                  <a:gd name="T27" fmla="*/ 2147483646 h 2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3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32"/>
                      <a:pt x="24" y="232"/>
                      <a:pt x="24" y="232"/>
                    </a:cubicBezTo>
                    <a:cubicBezTo>
                      <a:pt x="232" y="232"/>
                      <a:pt x="232" y="232"/>
                      <a:pt x="232" y="232"/>
                    </a:cubicBezTo>
                    <a:lnTo>
                      <a:pt x="23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76" name="Freeform 56">
                <a:extLst>
                  <a:ext uri="{FF2B5EF4-FFF2-40B4-BE49-F238E27FC236}">
                    <a16:creationId xmlns:a16="http://schemas.microsoft.com/office/drawing/2014/main" id="{AD0B0586-7287-369E-02A7-4F91728805D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72430">
                <a:off x="2483940" y="3688664"/>
                <a:ext cx="317445" cy="203784"/>
              </a:xfrm>
              <a:custGeom>
                <a:avLst/>
                <a:gdLst>
                  <a:gd name="connsiteX0" fmla="*/ 11509 w 15971"/>
                  <a:gd name="connsiteY0" fmla="*/ 2414 h 14891"/>
                  <a:gd name="connsiteX1" fmla="*/ 0 w 15971"/>
                  <a:gd name="connsiteY1" fmla="*/ 14891 h 14891"/>
                  <a:gd name="connsiteX2" fmla="*/ 11509 w 15971"/>
                  <a:gd name="connsiteY2" fmla="*/ 7414 h 14891"/>
                  <a:gd name="connsiteX3" fmla="*/ 11509 w 15971"/>
                  <a:gd name="connsiteY3" fmla="*/ 10000 h 14891"/>
                  <a:gd name="connsiteX4" fmla="*/ 15971 w 15971"/>
                  <a:gd name="connsiteY4" fmla="*/ 5000 h 14891"/>
                  <a:gd name="connsiteX5" fmla="*/ 11509 w 15971"/>
                  <a:gd name="connsiteY5" fmla="*/ 0 h 14891"/>
                  <a:gd name="connsiteX6" fmla="*/ 11509 w 15971"/>
                  <a:gd name="connsiteY6" fmla="*/ 2414 h 14891"/>
                  <a:gd name="connsiteX0" fmla="*/ 14952 w 19414"/>
                  <a:gd name="connsiteY0" fmla="*/ 2414 h 13953"/>
                  <a:gd name="connsiteX1" fmla="*/ 0 w 19414"/>
                  <a:gd name="connsiteY1" fmla="*/ 13953 h 13953"/>
                  <a:gd name="connsiteX2" fmla="*/ 14952 w 19414"/>
                  <a:gd name="connsiteY2" fmla="*/ 7414 h 13953"/>
                  <a:gd name="connsiteX3" fmla="*/ 14952 w 19414"/>
                  <a:gd name="connsiteY3" fmla="*/ 10000 h 13953"/>
                  <a:gd name="connsiteX4" fmla="*/ 19414 w 19414"/>
                  <a:gd name="connsiteY4" fmla="*/ 5000 h 13953"/>
                  <a:gd name="connsiteX5" fmla="*/ 14952 w 19414"/>
                  <a:gd name="connsiteY5" fmla="*/ 0 h 13953"/>
                  <a:gd name="connsiteX6" fmla="*/ 14952 w 19414"/>
                  <a:gd name="connsiteY6" fmla="*/ 2414 h 1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14" h="13953">
                    <a:moveTo>
                      <a:pt x="14952" y="2414"/>
                    </a:moveTo>
                    <a:cubicBezTo>
                      <a:pt x="12799" y="2414"/>
                      <a:pt x="0" y="7574"/>
                      <a:pt x="0" y="13953"/>
                    </a:cubicBezTo>
                    <a:cubicBezTo>
                      <a:pt x="1077" y="11367"/>
                      <a:pt x="11722" y="6207"/>
                      <a:pt x="14952" y="7414"/>
                    </a:cubicBezTo>
                    <a:lnTo>
                      <a:pt x="14952" y="10000"/>
                    </a:lnTo>
                    <a:lnTo>
                      <a:pt x="19414" y="5000"/>
                    </a:lnTo>
                    <a:lnTo>
                      <a:pt x="14952" y="0"/>
                    </a:lnTo>
                    <a:lnTo>
                      <a:pt x="14952" y="24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A3D0C9E-8DF4-855E-DB03-997D217BB16B}"/>
              </a:ext>
            </a:extLst>
          </p:cNvPr>
          <p:cNvGrpSpPr/>
          <p:nvPr/>
        </p:nvGrpSpPr>
        <p:grpSpPr>
          <a:xfrm>
            <a:off x="3589357" y="3628988"/>
            <a:ext cx="1060491" cy="485735"/>
            <a:chOff x="1750513" y="3628988"/>
            <a:chExt cx="1060491" cy="485735"/>
          </a:xfrm>
        </p:grpSpPr>
        <p:pic>
          <p:nvPicPr>
            <p:cNvPr id="78" name="Graphic 77" descr="Produce with solid fill">
              <a:extLst>
                <a:ext uri="{FF2B5EF4-FFF2-40B4-BE49-F238E27FC236}">
                  <a16:creationId xmlns:a16="http://schemas.microsoft.com/office/drawing/2014/main" id="{A682E41A-5E1C-C913-8D9B-B9C33079B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0513" y="3628988"/>
              <a:ext cx="485735" cy="485735"/>
            </a:xfrm>
            <a:prstGeom prst="rect">
              <a:avLst/>
            </a:prstGeom>
          </p:spPr>
        </p:pic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284EA5A-3A55-BB7B-0B2D-FE3E36F14447}"/>
                </a:ext>
              </a:extLst>
            </p:cNvPr>
            <p:cNvCxnSpPr/>
            <p:nvPr/>
          </p:nvCxnSpPr>
          <p:spPr>
            <a:xfrm flipH="1">
              <a:off x="2218541" y="3717966"/>
              <a:ext cx="143053" cy="307777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64FD9ED-1FDE-787D-709B-ADF843A13FFF}"/>
                </a:ext>
              </a:extLst>
            </p:cNvPr>
            <p:cNvGrpSpPr/>
            <p:nvPr/>
          </p:nvGrpSpPr>
          <p:grpSpPr>
            <a:xfrm>
              <a:off x="2403017" y="3688664"/>
              <a:ext cx="407987" cy="336324"/>
              <a:chOff x="2403017" y="3688664"/>
              <a:chExt cx="407987" cy="336324"/>
            </a:xfrm>
          </p:grpSpPr>
          <p:sp>
            <p:nvSpPr>
              <p:cNvPr id="81" name="Freeform 78">
                <a:extLst>
                  <a:ext uri="{FF2B5EF4-FFF2-40B4-BE49-F238E27FC236}">
                    <a16:creationId xmlns:a16="http://schemas.microsoft.com/office/drawing/2014/main" id="{7CC80765-92EC-7790-9045-1887CD007C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3017" y="3807505"/>
                <a:ext cx="407987" cy="217483"/>
              </a:xfrm>
              <a:custGeom>
                <a:avLst/>
                <a:gdLst>
                  <a:gd name="T0" fmla="*/ 2147483646 w 256"/>
                  <a:gd name="T1" fmla="*/ 2147483646 h 256"/>
                  <a:gd name="T2" fmla="*/ 2147483646 w 256"/>
                  <a:gd name="T3" fmla="*/ 2147483646 h 256"/>
                  <a:gd name="T4" fmla="*/ 0 w 256"/>
                  <a:gd name="T5" fmla="*/ 2147483646 h 256"/>
                  <a:gd name="T6" fmla="*/ 0 w 256"/>
                  <a:gd name="T7" fmla="*/ 2147483646 h 256"/>
                  <a:gd name="T8" fmla="*/ 2147483646 w 256"/>
                  <a:gd name="T9" fmla="*/ 0 h 256"/>
                  <a:gd name="T10" fmla="*/ 2147483646 w 256"/>
                  <a:gd name="T11" fmla="*/ 0 h 256"/>
                  <a:gd name="T12" fmla="*/ 2147483646 w 256"/>
                  <a:gd name="T13" fmla="*/ 2147483646 h 256"/>
                  <a:gd name="T14" fmla="*/ 2147483646 w 256"/>
                  <a:gd name="T15" fmla="*/ 2147483646 h 256"/>
                  <a:gd name="T16" fmla="*/ 2147483646 w 256"/>
                  <a:gd name="T17" fmla="*/ 2147483646 h 256"/>
                  <a:gd name="T18" fmla="*/ 2147483646 w 256"/>
                  <a:gd name="T19" fmla="*/ 2147483646 h 256"/>
                  <a:gd name="T20" fmla="*/ 2147483646 w 256"/>
                  <a:gd name="T21" fmla="*/ 2147483646 h 256"/>
                  <a:gd name="T22" fmla="*/ 2147483646 w 256"/>
                  <a:gd name="T23" fmla="*/ 2147483646 h 256"/>
                  <a:gd name="T24" fmla="*/ 2147483646 w 256"/>
                  <a:gd name="T25" fmla="*/ 2147483646 h 256"/>
                  <a:gd name="T26" fmla="*/ 2147483646 w 256"/>
                  <a:gd name="T27" fmla="*/ 2147483646 h 2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3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32"/>
                      <a:pt x="24" y="232"/>
                      <a:pt x="24" y="232"/>
                    </a:cubicBezTo>
                    <a:cubicBezTo>
                      <a:pt x="232" y="232"/>
                      <a:pt x="232" y="232"/>
                      <a:pt x="232" y="232"/>
                    </a:cubicBezTo>
                    <a:lnTo>
                      <a:pt x="23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82" name="Freeform 56">
                <a:extLst>
                  <a:ext uri="{FF2B5EF4-FFF2-40B4-BE49-F238E27FC236}">
                    <a16:creationId xmlns:a16="http://schemas.microsoft.com/office/drawing/2014/main" id="{0A384B6A-203D-AC35-153D-52DD1A2379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72430">
                <a:off x="2483940" y="3688664"/>
                <a:ext cx="317445" cy="203784"/>
              </a:xfrm>
              <a:custGeom>
                <a:avLst/>
                <a:gdLst>
                  <a:gd name="connsiteX0" fmla="*/ 11509 w 15971"/>
                  <a:gd name="connsiteY0" fmla="*/ 2414 h 14891"/>
                  <a:gd name="connsiteX1" fmla="*/ 0 w 15971"/>
                  <a:gd name="connsiteY1" fmla="*/ 14891 h 14891"/>
                  <a:gd name="connsiteX2" fmla="*/ 11509 w 15971"/>
                  <a:gd name="connsiteY2" fmla="*/ 7414 h 14891"/>
                  <a:gd name="connsiteX3" fmla="*/ 11509 w 15971"/>
                  <a:gd name="connsiteY3" fmla="*/ 10000 h 14891"/>
                  <a:gd name="connsiteX4" fmla="*/ 15971 w 15971"/>
                  <a:gd name="connsiteY4" fmla="*/ 5000 h 14891"/>
                  <a:gd name="connsiteX5" fmla="*/ 11509 w 15971"/>
                  <a:gd name="connsiteY5" fmla="*/ 0 h 14891"/>
                  <a:gd name="connsiteX6" fmla="*/ 11509 w 15971"/>
                  <a:gd name="connsiteY6" fmla="*/ 2414 h 14891"/>
                  <a:gd name="connsiteX0" fmla="*/ 14952 w 19414"/>
                  <a:gd name="connsiteY0" fmla="*/ 2414 h 13953"/>
                  <a:gd name="connsiteX1" fmla="*/ 0 w 19414"/>
                  <a:gd name="connsiteY1" fmla="*/ 13953 h 13953"/>
                  <a:gd name="connsiteX2" fmla="*/ 14952 w 19414"/>
                  <a:gd name="connsiteY2" fmla="*/ 7414 h 13953"/>
                  <a:gd name="connsiteX3" fmla="*/ 14952 w 19414"/>
                  <a:gd name="connsiteY3" fmla="*/ 10000 h 13953"/>
                  <a:gd name="connsiteX4" fmla="*/ 19414 w 19414"/>
                  <a:gd name="connsiteY4" fmla="*/ 5000 h 13953"/>
                  <a:gd name="connsiteX5" fmla="*/ 14952 w 19414"/>
                  <a:gd name="connsiteY5" fmla="*/ 0 h 13953"/>
                  <a:gd name="connsiteX6" fmla="*/ 14952 w 19414"/>
                  <a:gd name="connsiteY6" fmla="*/ 2414 h 1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14" h="13953">
                    <a:moveTo>
                      <a:pt x="14952" y="2414"/>
                    </a:moveTo>
                    <a:cubicBezTo>
                      <a:pt x="12799" y="2414"/>
                      <a:pt x="0" y="7574"/>
                      <a:pt x="0" y="13953"/>
                    </a:cubicBezTo>
                    <a:cubicBezTo>
                      <a:pt x="1077" y="11367"/>
                      <a:pt x="11722" y="6207"/>
                      <a:pt x="14952" y="7414"/>
                    </a:cubicBezTo>
                    <a:lnTo>
                      <a:pt x="14952" y="10000"/>
                    </a:lnTo>
                    <a:lnTo>
                      <a:pt x="19414" y="5000"/>
                    </a:lnTo>
                    <a:lnTo>
                      <a:pt x="14952" y="0"/>
                    </a:lnTo>
                    <a:lnTo>
                      <a:pt x="14952" y="24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826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-3  Business Portfolio </a:t>
            </a:r>
            <a:endParaRPr lang="zh-CN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2804785" y="4450292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Industry Attractiveness</a:t>
            </a:r>
            <a:endParaRPr lang="zh-CN" alt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9AD62D-1267-5A32-7093-5B71E1150F0B}"/>
              </a:ext>
            </a:extLst>
          </p:cNvPr>
          <p:cNvGrpSpPr/>
          <p:nvPr/>
        </p:nvGrpSpPr>
        <p:grpSpPr>
          <a:xfrm>
            <a:off x="1515166" y="1562122"/>
            <a:ext cx="5217218" cy="894015"/>
            <a:chOff x="1508913" y="1399073"/>
            <a:chExt cx="5217218" cy="894015"/>
          </a:xfrm>
          <a:solidFill>
            <a:schemeClr val="bg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BBE502-2A95-B1FF-0700-39FBFA130F89}"/>
                </a:ext>
              </a:extLst>
            </p:cNvPr>
            <p:cNvSpPr/>
            <p:nvPr/>
          </p:nvSpPr>
          <p:spPr>
            <a:xfrm>
              <a:off x="1508913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1F6F5ED-F48F-5CD7-7AE5-4C4F396A8916}"/>
                </a:ext>
              </a:extLst>
            </p:cNvPr>
            <p:cNvSpPr/>
            <p:nvPr/>
          </p:nvSpPr>
          <p:spPr>
            <a:xfrm>
              <a:off x="3280158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00BAE5-2DD6-43FD-AEA3-62209FBF0653}"/>
                </a:ext>
              </a:extLst>
            </p:cNvPr>
            <p:cNvSpPr/>
            <p:nvPr/>
          </p:nvSpPr>
          <p:spPr>
            <a:xfrm>
              <a:off x="5062525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8132038-A2DE-8E15-5CA5-4E7B95EA88EB}"/>
              </a:ext>
            </a:extLst>
          </p:cNvPr>
          <p:cNvGrpSpPr/>
          <p:nvPr/>
        </p:nvGrpSpPr>
        <p:grpSpPr>
          <a:xfrm>
            <a:off x="1515166" y="2539589"/>
            <a:ext cx="5217218" cy="894015"/>
            <a:chOff x="1508913" y="2404162"/>
            <a:chExt cx="5217218" cy="894015"/>
          </a:xfrm>
          <a:solidFill>
            <a:schemeClr val="bg2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FFDB42-A853-4456-EFAC-67DB8EB6A4F9}"/>
                </a:ext>
              </a:extLst>
            </p:cNvPr>
            <p:cNvSpPr/>
            <p:nvPr/>
          </p:nvSpPr>
          <p:spPr>
            <a:xfrm>
              <a:off x="1508913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3A82C0-1F43-34CD-2BAD-27286D770023}"/>
                </a:ext>
              </a:extLst>
            </p:cNvPr>
            <p:cNvSpPr/>
            <p:nvPr/>
          </p:nvSpPr>
          <p:spPr>
            <a:xfrm>
              <a:off x="3280158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ACA83-F927-D7B4-0D0F-14B08296AB36}"/>
                </a:ext>
              </a:extLst>
            </p:cNvPr>
            <p:cNvSpPr/>
            <p:nvPr/>
          </p:nvSpPr>
          <p:spPr>
            <a:xfrm>
              <a:off x="5062525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A2113D-C817-4293-7BA7-30EC5C1F463F}"/>
              </a:ext>
            </a:extLst>
          </p:cNvPr>
          <p:cNvGrpSpPr/>
          <p:nvPr/>
        </p:nvGrpSpPr>
        <p:grpSpPr>
          <a:xfrm>
            <a:off x="1515166" y="3517055"/>
            <a:ext cx="5217218" cy="894015"/>
            <a:chOff x="1508913" y="3409250"/>
            <a:chExt cx="5217218" cy="894015"/>
          </a:xfrm>
          <a:solidFill>
            <a:schemeClr val="bg2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F9C87F-C282-1AB1-37F2-16A2DBDD386F}"/>
                </a:ext>
              </a:extLst>
            </p:cNvPr>
            <p:cNvSpPr/>
            <p:nvPr/>
          </p:nvSpPr>
          <p:spPr>
            <a:xfrm>
              <a:off x="1508913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0B7699-A35F-49E0-092E-55F0A96587E4}"/>
                </a:ext>
              </a:extLst>
            </p:cNvPr>
            <p:cNvSpPr/>
            <p:nvPr/>
          </p:nvSpPr>
          <p:spPr>
            <a:xfrm>
              <a:off x="3280158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383061-9294-B2CD-A9B3-D61151D63554}"/>
                </a:ext>
              </a:extLst>
            </p:cNvPr>
            <p:cNvSpPr/>
            <p:nvPr/>
          </p:nvSpPr>
          <p:spPr>
            <a:xfrm>
              <a:off x="5062525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415823" y="2796410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Position</a:t>
            </a:r>
            <a:endParaRPr lang="zh-CN" alt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0F1D450-1B9D-4CAF-3505-1047CB02F3D7}"/>
              </a:ext>
            </a:extLst>
          </p:cNvPr>
          <p:cNvGrpSpPr/>
          <p:nvPr/>
        </p:nvGrpSpPr>
        <p:grpSpPr>
          <a:xfrm>
            <a:off x="6914994" y="2353040"/>
            <a:ext cx="2007094" cy="1172116"/>
            <a:chOff x="7092280" y="2047707"/>
            <a:chExt cx="2007094" cy="11721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7976A41-0B6E-2D6B-30BD-66210B0F26A5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470B59-D111-8EAB-0AA3-D6B788C261B0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F525E3D-F721-04C1-A025-B5D1213EB5A5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7BE5B4-32A2-010D-1715-032BDAF611F0}"/>
                </a:ext>
              </a:extLst>
            </p:cNvPr>
            <p:cNvSpPr txBox="1"/>
            <p:nvPr/>
          </p:nvSpPr>
          <p:spPr>
            <a:xfrm>
              <a:off x="7595177" y="2151758"/>
              <a:ext cx="98010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Invest/Grow</a:t>
              </a:r>
              <a:endParaRPr lang="zh-CN" altLang="en-US" sz="12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6E5351-2381-6213-333F-1B98995F9524}"/>
                </a:ext>
              </a:extLst>
            </p:cNvPr>
            <p:cNvSpPr txBox="1"/>
            <p:nvPr/>
          </p:nvSpPr>
          <p:spPr>
            <a:xfrm>
              <a:off x="7595177" y="2499654"/>
              <a:ext cx="150419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Selective Investment</a:t>
              </a:r>
              <a:endParaRPr lang="zh-CN" altLang="en-US" sz="12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DC2E694-4B63-02C7-1246-5D76D4769086}"/>
                </a:ext>
              </a:extLst>
            </p:cNvPr>
            <p:cNvSpPr txBox="1"/>
            <p:nvPr/>
          </p:nvSpPr>
          <p:spPr>
            <a:xfrm>
              <a:off x="7595177" y="2839773"/>
              <a:ext cx="129730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Harvest</a:t>
              </a:r>
              <a:r>
                <a:rPr lang="en-US" altLang="zh-CN" sz="1200" kern="0" dirty="0">
                  <a:ea typeface="宋体" panose="02010600030101010101" pitchFamily="2" charset="-122"/>
                </a:rPr>
                <a:t>/Divest</a:t>
              </a:r>
              <a:endParaRPr lang="zh-CN" altLang="en-US" sz="1200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B326A324-2745-5D20-5915-1243E92C5AF1}"/>
                </a:ext>
              </a:extLst>
            </p:cNvPr>
            <p:cNvSpPr/>
            <p:nvPr/>
          </p:nvSpPr>
          <p:spPr>
            <a:xfrm>
              <a:off x="7092280" y="2047707"/>
              <a:ext cx="1975445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5E9424-8269-9766-04E8-72500EE0B9D8}"/>
              </a:ext>
            </a:extLst>
          </p:cNvPr>
          <p:cNvSpPr/>
          <p:nvPr/>
        </p:nvSpPr>
        <p:spPr>
          <a:xfrm>
            <a:off x="1515166" y="1215103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69FF5-EDDF-8FF4-0476-605C0AA6710C}"/>
              </a:ext>
            </a:extLst>
          </p:cNvPr>
          <p:cNvSpPr txBox="1"/>
          <p:nvPr/>
        </p:nvSpPr>
        <p:spPr>
          <a:xfrm>
            <a:off x="2079894" y="1203598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FD383-650E-5FE9-879C-13602AD00964}"/>
              </a:ext>
            </a:extLst>
          </p:cNvPr>
          <p:cNvSpPr/>
          <p:nvPr/>
        </p:nvSpPr>
        <p:spPr>
          <a:xfrm rot="16200000">
            <a:off x="866150" y="1876258"/>
            <a:ext cx="88582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D7719D-AE9A-3F48-D82A-59804945C4E9}"/>
              </a:ext>
            </a:extLst>
          </p:cNvPr>
          <p:cNvSpPr/>
          <p:nvPr/>
        </p:nvSpPr>
        <p:spPr>
          <a:xfrm>
            <a:off x="3286411" y="1215103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EA7511-3A64-4107-5252-5565B8DDBEFC}"/>
              </a:ext>
            </a:extLst>
          </p:cNvPr>
          <p:cNvSpPr/>
          <p:nvPr/>
        </p:nvSpPr>
        <p:spPr>
          <a:xfrm>
            <a:off x="5057656" y="1215103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43E654-8E86-62DF-C4DA-0D5D8ABE70A0}"/>
              </a:ext>
            </a:extLst>
          </p:cNvPr>
          <p:cNvSpPr txBox="1"/>
          <p:nvPr/>
        </p:nvSpPr>
        <p:spPr>
          <a:xfrm>
            <a:off x="3673644" y="1203598"/>
            <a:ext cx="8983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0E0F53-3C96-4DD3-0284-CBFD0144475D}"/>
              </a:ext>
            </a:extLst>
          </p:cNvPr>
          <p:cNvSpPr txBox="1"/>
          <p:nvPr/>
        </p:nvSpPr>
        <p:spPr>
          <a:xfrm>
            <a:off x="5625179" y="1203598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167219-E51E-688F-6B87-630228A73469}"/>
              </a:ext>
            </a:extLst>
          </p:cNvPr>
          <p:cNvSpPr/>
          <p:nvPr/>
        </p:nvSpPr>
        <p:spPr>
          <a:xfrm rot="16200000">
            <a:off x="866150" y="2849293"/>
            <a:ext cx="88582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57CE6-EA51-F395-5750-AA48F2C6EA47}"/>
              </a:ext>
            </a:extLst>
          </p:cNvPr>
          <p:cNvSpPr/>
          <p:nvPr/>
        </p:nvSpPr>
        <p:spPr>
          <a:xfrm rot="16200000">
            <a:off x="866151" y="3832279"/>
            <a:ext cx="88582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A50309-6FB3-5838-FFF5-A4C7076071D2}"/>
              </a:ext>
            </a:extLst>
          </p:cNvPr>
          <p:cNvSpPr txBox="1"/>
          <p:nvPr/>
        </p:nvSpPr>
        <p:spPr>
          <a:xfrm rot="16200000">
            <a:off x="1035411" y="3835522"/>
            <a:ext cx="562051" cy="28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A0F3C-9ADB-6936-25EC-A06E23FA83FB}"/>
              </a:ext>
            </a:extLst>
          </p:cNvPr>
          <p:cNvSpPr txBox="1"/>
          <p:nvPr/>
        </p:nvSpPr>
        <p:spPr>
          <a:xfrm rot="16200000">
            <a:off x="907075" y="2847552"/>
            <a:ext cx="818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70309A-7CCF-C8F3-A02C-8A5121B82D98}"/>
              </a:ext>
            </a:extLst>
          </p:cNvPr>
          <p:cNvSpPr txBox="1"/>
          <p:nvPr/>
        </p:nvSpPr>
        <p:spPr>
          <a:xfrm rot="16200000">
            <a:off x="1035411" y="1887494"/>
            <a:ext cx="562051" cy="28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BDA934E-C068-2961-4BC4-E9E1FE202CC5}"/>
              </a:ext>
            </a:extLst>
          </p:cNvPr>
          <p:cNvSpPr/>
          <p:nvPr/>
        </p:nvSpPr>
        <p:spPr>
          <a:xfrm>
            <a:off x="4689347" y="1649286"/>
            <a:ext cx="671293" cy="67129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439F741-9885-91D9-2C87-E2AFA0A1DA3F}"/>
              </a:ext>
            </a:extLst>
          </p:cNvPr>
          <p:cNvSpPr/>
          <p:nvPr/>
        </p:nvSpPr>
        <p:spPr>
          <a:xfrm>
            <a:off x="3977429" y="2581762"/>
            <a:ext cx="812539" cy="8125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84C7AC7-06F0-288A-4B42-F9D68BBF612E}"/>
              </a:ext>
            </a:extLst>
          </p:cNvPr>
          <p:cNvSpPr/>
          <p:nvPr/>
        </p:nvSpPr>
        <p:spPr>
          <a:xfrm>
            <a:off x="2912322" y="3256218"/>
            <a:ext cx="456316" cy="4563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C681ED4-28B9-CBC4-DFD1-26513E9C962E}"/>
              </a:ext>
            </a:extLst>
          </p:cNvPr>
          <p:cNvSpPr/>
          <p:nvPr/>
        </p:nvSpPr>
        <p:spPr>
          <a:xfrm>
            <a:off x="3037288" y="2216428"/>
            <a:ext cx="456316" cy="4563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F27866B-8F53-C451-7A1E-5ADBB081CF36}"/>
              </a:ext>
            </a:extLst>
          </p:cNvPr>
          <p:cNvSpPr/>
          <p:nvPr/>
        </p:nvSpPr>
        <p:spPr>
          <a:xfrm>
            <a:off x="5360640" y="2653762"/>
            <a:ext cx="583408" cy="58340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276366E-3E0F-7556-F8F9-631B834E5B20}"/>
              </a:ext>
            </a:extLst>
          </p:cNvPr>
          <p:cNvSpPr/>
          <p:nvPr/>
        </p:nvSpPr>
        <p:spPr>
          <a:xfrm>
            <a:off x="2341727" y="3731870"/>
            <a:ext cx="310872" cy="3108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81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-4  Business Portfolio </a:t>
            </a:r>
            <a:endParaRPr lang="zh-CN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2804785" y="4450292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Industry Attractiveness</a:t>
            </a:r>
            <a:endParaRPr lang="zh-CN" alt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9AD62D-1267-5A32-7093-5B71E1150F0B}"/>
              </a:ext>
            </a:extLst>
          </p:cNvPr>
          <p:cNvGrpSpPr/>
          <p:nvPr/>
        </p:nvGrpSpPr>
        <p:grpSpPr>
          <a:xfrm>
            <a:off x="1515166" y="1562122"/>
            <a:ext cx="5217218" cy="894015"/>
            <a:chOff x="1508913" y="1399073"/>
            <a:chExt cx="5217218" cy="894015"/>
          </a:xfrm>
          <a:solidFill>
            <a:schemeClr val="bg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BBE502-2A95-B1FF-0700-39FBFA130F89}"/>
                </a:ext>
              </a:extLst>
            </p:cNvPr>
            <p:cNvSpPr/>
            <p:nvPr/>
          </p:nvSpPr>
          <p:spPr>
            <a:xfrm>
              <a:off x="1508913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1F6F5ED-F48F-5CD7-7AE5-4C4F396A8916}"/>
                </a:ext>
              </a:extLst>
            </p:cNvPr>
            <p:cNvSpPr/>
            <p:nvPr/>
          </p:nvSpPr>
          <p:spPr>
            <a:xfrm>
              <a:off x="3280158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00BAE5-2DD6-43FD-AEA3-62209FBF0653}"/>
                </a:ext>
              </a:extLst>
            </p:cNvPr>
            <p:cNvSpPr/>
            <p:nvPr/>
          </p:nvSpPr>
          <p:spPr>
            <a:xfrm>
              <a:off x="5062525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8132038-A2DE-8E15-5CA5-4E7B95EA88EB}"/>
              </a:ext>
            </a:extLst>
          </p:cNvPr>
          <p:cNvGrpSpPr/>
          <p:nvPr/>
        </p:nvGrpSpPr>
        <p:grpSpPr>
          <a:xfrm>
            <a:off x="1515166" y="2539589"/>
            <a:ext cx="5217218" cy="894015"/>
            <a:chOff x="1508913" y="2404162"/>
            <a:chExt cx="5217218" cy="894015"/>
          </a:xfrm>
          <a:solidFill>
            <a:schemeClr val="bg2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FFDB42-A853-4456-EFAC-67DB8EB6A4F9}"/>
                </a:ext>
              </a:extLst>
            </p:cNvPr>
            <p:cNvSpPr/>
            <p:nvPr/>
          </p:nvSpPr>
          <p:spPr>
            <a:xfrm>
              <a:off x="1508913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3A82C0-1F43-34CD-2BAD-27286D770023}"/>
                </a:ext>
              </a:extLst>
            </p:cNvPr>
            <p:cNvSpPr/>
            <p:nvPr/>
          </p:nvSpPr>
          <p:spPr>
            <a:xfrm>
              <a:off x="3280158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ACA83-F927-D7B4-0D0F-14B08296AB36}"/>
                </a:ext>
              </a:extLst>
            </p:cNvPr>
            <p:cNvSpPr/>
            <p:nvPr/>
          </p:nvSpPr>
          <p:spPr>
            <a:xfrm>
              <a:off x="5062525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A2113D-C817-4293-7BA7-30EC5C1F463F}"/>
              </a:ext>
            </a:extLst>
          </p:cNvPr>
          <p:cNvGrpSpPr/>
          <p:nvPr/>
        </p:nvGrpSpPr>
        <p:grpSpPr>
          <a:xfrm>
            <a:off x="1515166" y="3517055"/>
            <a:ext cx="5217218" cy="894015"/>
            <a:chOff x="1508913" y="3409250"/>
            <a:chExt cx="5217218" cy="894015"/>
          </a:xfrm>
          <a:solidFill>
            <a:schemeClr val="bg2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F9C87F-C282-1AB1-37F2-16A2DBDD386F}"/>
                </a:ext>
              </a:extLst>
            </p:cNvPr>
            <p:cNvSpPr/>
            <p:nvPr/>
          </p:nvSpPr>
          <p:spPr>
            <a:xfrm>
              <a:off x="1508913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0B7699-A35F-49E0-092E-55F0A96587E4}"/>
                </a:ext>
              </a:extLst>
            </p:cNvPr>
            <p:cNvSpPr/>
            <p:nvPr/>
          </p:nvSpPr>
          <p:spPr>
            <a:xfrm>
              <a:off x="3280158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383061-9294-B2CD-A9B3-D61151D63554}"/>
                </a:ext>
              </a:extLst>
            </p:cNvPr>
            <p:cNvSpPr/>
            <p:nvPr/>
          </p:nvSpPr>
          <p:spPr>
            <a:xfrm>
              <a:off x="5062525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415823" y="2796410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Position</a:t>
            </a:r>
            <a:endParaRPr lang="zh-CN" alt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0F1D450-1B9D-4CAF-3505-1047CB02F3D7}"/>
              </a:ext>
            </a:extLst>
          </p:cNvPr>
          <p:cNvGrpSpPr/>
          <p:nvPr/>
        </p:nvGrpSpPr>
        <p:grpSpPr>
          <a:xfrm>
            <a:off x="6914994" y="2353040"/>
            <a:ext cx="2007094" cy="1172116"/>
            <a:chOff x="7092280" y="2047707"/>
            <a:chExt cx="2007094" cy="11721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7976A41-0B6E-2D6B-30BD-66210B0F26A5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470B59-D111-8EAB-0AA3-D6B788C261B0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F525E3D-F721-04C1-A025-B5D1213EB5A5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7BE5B4-32A2-010D-1715-032BDAF611F0}"/>
                </a:ext>
              </a:extLst>
            </p:cNvPr>
            <p:cNvSpPr txBox="1"/>
            <p:nvPr/>
          </p:nvSpPr>
          <p:spPr>
            <a:xfrm>
              <a:off x="7595177" y="2151758"/>
              <a:ext cx="98010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Invest/Grow</a:t>
              </a:r>
              <a:endParaRPr lang="zh-CN" altLang="en-US" sz="12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6E5351-2381-6213-333F-1B98995F9524}"/>
                </a:ext>
              </a:extLst>
            </p:cNvPr>
            <p:cNvSpPr txBox="1"/>
            <p:nvPr/>
          </p:nvSpPr>
          <p:spPr>
            <a:xfrm>
              <a:off x="7595177" y="2499654"/>
              <a:ext cx="150419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Selective Investment</a:t>
              </a:r>
              <a:endParaRPr lang="zh-CN" altLang="en-US" sz="12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DC2E694-4B63-02C7-1246-5D76D4769086}"/>
                </a:ext>
              </a:extLst>
            </p:cNvPr>
            <p:cNvSpPr txBox="1"/>
            <p:nvPr/>
          </p:nvSpPr>
          <p:spPr>
            <a:xfrm>
              <a:off x="7595177" y="2839773"/>
              <a:ext cx="129730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Harvest</a:t>
              </a:r>
              <a:r>
                <a:rPr lang="en-US" altLang="zh-CN" sz="1200" kern="0" dirty="0">
                  <a:ea typeface="宋体" panose="02010600030101010101" pitchFamily="2" charset="-122"/>
                </a:rPr>
                <a:t>/Divest</a:t>
              </a:r>
              <a:endParaRPr lang="zh-CN" altLang="en-US" sz="1200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B326A324-2745-5D20-5915-1243E92C5AF1}"/>
                </a:ext>
              </a:extLst>
            </p:cNvPr>
            <p:cNvSpPr/>
            <p:nvPr/>
          </p:nvSpPr>
          <p:spPr>
            <a:xfrm>
              <a:off x="7092280" y="2047707"/>
              <a:ext cx="1975445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5E9424-8269-9766-04E8-72500EE0B9D8}"/>
              </a:ext>
            </a:extLst>
          </p:cNvPr>
          <p:cNvSpPr/>
          <p:nvPr/>
        </p:nvSpPr>
        <p:spPr>
          <a:xfrm>
            <a:off x="1515166" y="1215103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69FF5-EDDF-8FF4-0476-605C0AA6710C}"/>
              </a:ext>
            </a:extLst>
          </p:cNvPr>
          <p:cNvSpPr txBox="1"/>
          <p:nvPr/>
        </p:nvSpPr>
        <p:spPr>
          <a:xfrm>
            <a:off x="2079894" y="1203598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FD383-650E-5FE9-879C-13602AD00964}"/>
              </a:ext>
            </a:extLst>
          </p:cNvPr>
          <p:cNvSpPr/>
          <p:nvPr/>
        </p:nvSpPr>
        <p:spPr>
          <a:xfrm rot="16200000">
            <a:off x="866150" y="1876258"/>
            <a:ext cx="88582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D7719D-AE9A-3F48-D82A-59804945C4E9}"/>
              </a:ext>
            </a:extLst>
          </p:cNvPr>
          <p:cNvSpPr/>
          <p:nvPr/>
        </p:nvSpPr>
        <p:spPr>
          <a:xfrm>
            <a:off x="3286411" y="1215103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EA7511-3A64-4107-5252-5565B8DDBEFC}"/>
              </a:ext>
            </a:extLst>
          </p:cNvPr>
          <p:cNvSpPr/>
          <p:nvPr/>
        </p:nvSpPr>
        <p:spPr>
          <a:xfrm>
            <a:off x="5057656" y="1215103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43E654-8E86-62DF-C4DA-0D5D8ABE70A0}"/>
              </a:ext>
            </a:extLst>
          </p:cNvPr>
          <p:cNvSpPr txBox="1"/>
          <p:nvPr/>
        </p:nvSpPr>
        <p:spPr>
          <a:xfrm>
            <a:off x="3673644" y="1203598"/>
            <a:ext cx="8983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0E0F53-3C96-4DD3-0284-CBFD0144475D}"/>
              </a:ext>
            </a:extLst>
          </p:cNvPr>
          <p:cNvSpPr txBox="1"/>
          <p:nvPr/>
        </p:nvSpPr>
        <p:spPr>
          <a:xfrm>
            <a:off x="5625179" y="1203598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167219-E51E-688F-6B87-630228A73469}"/>
              </a:ext>
            </a:extLst>
          </p:cNvPr>
          <p:cNvSpPr/>
          <p:nvPr/>
        </p:nvSpPr>
        <p:spPr>
          <a:xfrm rot="16200000">
            <a:off x="866150" y="2849293"/>
            <a:ext cx="88582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57CE6-EA51-F395-5750-AA48F2C6EA47}"/>
              </a:ext>
            </a:extLst>
          </p:cNvPr>
          <p:cNvSpPr/>
          <p:nvPr/>
        </p:nvSpPr>
        <p:spPr>
          <a:xfrm rot="16200000">
            <a:off x="866151" y="3832279"/>
            <a:ext cx="88582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A50309-6FB3-5838-FFF5-A4C7076071D2}"/>
              </a:ext>
            </a:extLst>
          </p:cNvPr>
          <p:cNvSpPr txBox="1"/>
          <p:nvPr/>
        </p:nvSpPr>
        <p:spPr>
          <a:xfrm rot="16200000">
            <a:off x="1035411" y="3835522"/>
            <a:ext cx="562051" cy="28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A0F3C-9ADB-6936-25EC-A06E23FA83FB}"/>
              </a:ext>
            </a:extLst>
          </p:cNvPr>
          <p:cNvSpPr txBox="1"/>
          <p:nvPr/>
        </p:nvSpPr>
        <p:spPr>
          <a:xfrm rot="16200000">
            <a:off x="907075" y="2847552"/>
            <a:ext cx="818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70309A-7CCF-C8F3-A02C-8A5121B82D98}"/>
              </a:ext>
            </a:extLst>
          </p:cNvPr>
          <p:cNvSpPr txBox="1"/>
          <p:nvPr/>
        </p:nvSpPr>
        <p:spPr>
          <a:xfrm rot="16200000">
            <a:off x="1035411" y="1887494"/>
            <a:ext cx="562051" cy="28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48A234-A3E7-5002-7AF8-389761DD6054}"/>
              </a:ext>
            </a:extLst>
          </p:cNvPr>
          <p:cNvGrpSpPr/>
          <p:nvPr/>
        </p:nvGrpSpPr>
        <p:grpSpPr>
          <a:xfrm>
            <a:off x="5470524" y="1721959"/>
            <a:ext cx="607129" cy="597477"/>
            <a:chOff x="790425" y="1551553"/>
            <a:chExt cx="1682939" cy="165618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3DC9FAD-A4F4-882A-F60C-FE6B4C67E9BB}"/>
                </a:ext>
              </a:extLst>
            </p:cNvPr>
            <p:cNvGrpSpPr/>
            <p:nvPr/>
          </p:nvGrpSpPr>
          <p:grpSpPr>
            <a:xfrm>
              <a:off x="790425" y="1551553"/>
              <a:ext cx="1682939" cy="1656184"/>
              <a:chOff x="3024188" y="1309688"/>
              <a:chExt cx="3095625" cy="3046412"/>
            </a:xfrm>
          </p:grpSpPr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29E393B5-0309-59F7-83B2-0570DD855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30CFECED-9527-A663-220F-07B966126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2" name="Freeform 9">
                <a:extLst>
                  <a:ext uri="{FF2B5EF4-FFF2-40B4-BE49-F238E27FC236}">
                    <a16:creationId xmlns:a16="http://schemas.microsoft.com/office/drawing/2014/main" id="{A9F2F92D-3AC7-51FD-2929-BB646A7AC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3" name="Freeform 11">
                <a:extLst>
                  <a:ext uri="{FF2B5EF4-FFF2-40B4-BE49-F238E27FC236}">
                    <a16:creationId xmlns:a16="http://schemas.microsoft.com/office/drawing/2014/main" id="{7D3D983C-08B0-D4EA-AA69-13AEB5439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3FB8B8ED-BF0A-E78F-9137-DE7A41AC9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2" name="Freeform 15">
                <a:extLst>
                  <a:ext uri="{FF2B5EF4-FFF2-40B4-BE49-F238E27FC236}">
                    <a16:creationId xmlns:a16="http://schemas.microsoft.com/office/drawing/2014/main" id="{64706803-7E76-DD1D-0D72-61DB91413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6" name="Freeform 17">
                <a:extLst>
                  <a:ext uri="{FF2B5EF4-FFF2-40B4-BE49-F238E27FC236}">
                    <a16:creationId xmlns:a16="http://schemas.microsoft.com/office/drawing/2014/main" id="{79B54DBF-1328-E15F-6269-4B80A49A4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F699857F-BD7B-9460-377F-287199604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8" name="Freeform 21">
                <a:extLst>
                  <a:ext uri="{FF2B5EF4-FFF2-40B4-BE49-F238E27FC236}">
                    <a16:creationId xmlns:a16="http://schemas.microsoft.com/office/drawing/2014/main" id="{DC18CBF9-4A43-9E0C-FC98-0970DCADD6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1" name="Freeform 23">
                <a:extLst>
                  <a:ext uri="{FF2B5EF4-FFF2-40B4-BE49-F238E27FC236}">
                    <a16:creationId xmlns:a16="http://schemas.microsoft.com/office/drawing/2014/main" id="{129FFE55-2F80-AF86-F39A-2BA4BC179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2FA92BD-A467-03FF-54B1-55459B45D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539" y="1752373"/>
              <a:ext cx="1252711" cy="125271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lt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93FA5B6-B9BD-30AE-DE48-712914DDAE3A}"/>
              </a:ext>
            </a:extLst>
          </p:cNvPr>
          <p:cNvGrpSpPr/>
          <p:nvPr/>
        </p:nvGrpSpPr>
        <p:grpSpPr>
          <a:xfrm>
            <a:off x="4581240" y="2021052"/>
            <a:ext cx="404810" cy="398374"/>
            <a:chOff x="4189858" y="1999722"/>
            <a:chExt cx="404810" cy="398374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F5F8EB8-60BF-4BA3-473D-5AAD4B5B925B}"/>
                </a:ext>
              </a:extLst>
            </p:cNvPr>
            <p:cNvGrpSpPr/>
            <p:nvPr/>
          </p:nvGrpSpPr>
          <p:grpSpPr>
            <a:xfrm>
              <a:off x="4189858" y="1999722"/>
              <a:ext cx="404810" cy="398374"/>
              <a:chOff x="3024188" y="1309688"/>
              <a:chExt cx="3095625" cy="3046412"/>
            </a:xfrm>
          </p:grpSpPr>
          <p:sp>
            <p:nvSpPr>
              <p:cNvPr id="56" name="Freeform 5">
                <a:extLst>
                  <a:ext uri="{FF2B5EF4-FFF2-40B4-BE49-F238E27FC236}">
                    <a16:creationId xmlns:a16="http://schemas.microsoft.com/office/drawing/2014/main" id="{1F3253BB-E6B9-BE7A-2E50-4454A4E61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7" name="Freeform 7">
                <a:extLst>
                  <a:ext uri="{FF2B5EF4-FFF2-40B4-BE49-F238E27FC236}">
                    <a16:creationId xmlns:a16="http://schemas.microsoft.com/office/drawing/2014/main" id="{7B3106D4-84A9-DD89-1244-F9DA68290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9" name="Freeform 9">
                <a:extLst>
                  <a:ext uri="{FF2B5EF4-FFF2-40B4-BE49-F238E27FC236}">
                    <a16:creationId xmlns:a16="http://schemas.microsoft.com/office/drawing/2014/main" id="{92C66D69-4063-1CC9-DA38-C76364A10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1" name="Freeform 11">
                <a:extLst>
                  <a:ext uri="{FF2B5EF4-FFF2-40B4-BE49-F238E27FC236}">
                    <a16:creationId xmlns:a16="http://schemas.microsoft.com/office/drawing/2014/main" id="{F64AAD9D-5AD5-4FA4-090E-E55D94748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4" name="Freeform 13">
                <a:extLst>
                  <a:ext uri="{FF2B5EF4-FFF2-40B4-BE49-F238E27FC236}">
                    <a16:creationId xmlns:a16="http://schemas.microsoft.com/office/drawing/2014/main" id="{97FC02E8-E404-190C-FC42-31877907D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5" name="Freeform 15">
                <a:extLst>
                  <a:ext uri="{FF2B5EF4-FFF2-40B4-BE49-F238E27FC236}">
                    <a16:creationId xmlns:a16="http://schemas.microsoft.com/office/drawing/2014/main" id="{4A8FE968-6304-A112-D0D8-BEF0404A0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6" name="Freeform 17">
                <a:extLst>
                  <a:ext uri="{FF2B5EF4-FFF2-40B4-BE49-F238E27FC236}">
                    <a16:creationId xmlns:a16="http://schemas.microsoft.com/office/drawing/2014/main" id="{99A979E1-CA26-3937-C019-1DA7EA00F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7" name="Freeform 19">
                <a:extLst>
                  <a:ext uri="{FF2B5EF4-FFF2-40B4-BE49-F238E27FC236}">
                    <a16:creationId xmlns:a16="http://schemas.microsoft.com/office/drawing/2014/main" id="{88E5D43B-86F2-72A9-1B33-8FCD42F463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Freeform 21">
                <a:extLst>
                  <a:ext uri="{FF2B5EF4-FFF2-40B4-BE49-F238E27FC236}">
                    <a16:creationId xmlns:a16="http://schemas.microsoft.com/office/drawing/2014/main" id="{470B5603-9E6A-63B4-4A9D-C8500A5AF3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Freeform 23">
                <a:extLst>
                  <a:ext uri="{FF2B5EF4-FFF2-40B4-BE49-F238E27FC236}">
                    <a16:creationId xmlns:a16="http://schemas.microsoft.com/office/drawing/2014/main" id="{CE0ADC27-A4A5-5BCE-8C65-CE176671E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49DDC24-E8DE-A478-51A0-6C3157222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601" y="2048027"/>
              <a:ext cx="301324" cy="30132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lt1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1C024F7-537E-2740-0BB2-B574022745AF}"/>
              </a:ext>
            </a:extLst>
          </p:cNvPr>
          <p:cNvGrpSpPr/>
          <p:nvPr/>
        </p:nvGrpSpPr>
        <p:grpSpPr>
          <a:xfrm>
            <a:off x="5295987" y="2611779"/>
            <a:ext cx="741687" cy="729896"/>
            <a:chOff x="790425" y="1551553"/>
            <a:chExt cx="1682939" cy="1656184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F091B83-BA26-9393-5B14-830BC4366B17}"/>
                </a:ext>
              </a:extLst>
            </p:cNvPr>
            <p:cNvGrpSpPr/>
            <p:nvPr/>
          </p:nvGrpSpPr>
          <p:grpSpPr>
            <a:xfrm>
              <a:off x="790425" y="1551553"/>
              <a:ext cx="1682939" cy="1656184"/>
              <a:chOff x="3024188" y="1309688"/>
              <a:chExt cx="3095625" cy="3046412"/>
            </a:xfrm>
          </p:grpSpPr>
          <p:sp>
            <p:nvSpPr>
              <p:cNvPr id="74" name="Freeform 5">
                <a:extLst>
                  <a:ext uri="{FF2B5EF4-FFF2-40B4-BE49-F238E27FC236}">
                    <a16:creationId xmlns:a16="http://schemas.microsoft.com/office/drawing/2014/main" id="{4B233F8B-0802-02FF-F08A-BF55BF207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5" name="Freeform 7">
                <a:extLst>
                  <a:ext uri="{FF2B5EF4-FFF2-40B4-BE49-F238E27FC236}">
                    <a16:creationId xmlns:a16="http://schemas.microsoft.com/office/drawing/2014/main" id="{E1704FA2-0188-04E7-53D8-7C067D4F9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6" name="Freeform 9">
                <a:extLst>
                  <a:ext uri="{FF2B5EF4-FFF2-40B4-BE49-F238E27FC236}">
                    <a16:creationId xmlns:a16="http://schemas.microsoft.com/office/drawing/2014/main" id="{BF22A972-8128-4FE7-373C-146701E77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7" name="Freeform 11">
                <a:extLst>
                  <a:ext uri="{FF2B5EF4-FFF2-40B4-BE49-F238E27FC236}">
                    <a16:creationId xmlns:a16="http://schemas.microsoft.com/office/drawing/2014/main" id="{8D185F55-7A58-B1DC-401E-EB2089B74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62A2C00A-E4A6-86D1-23D4-4A87B62CB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9" name="Freeform 15">
                <a:extLst>
                  <a:ext uri="{FF2B5EF4-FFF2-40B4-BE49-F238E27FC236}">
                    <a16:creationId xmlns:a16="http://schemas.microsoft.com/office/drawing/2014/main" id="{A50985EE-6829-0623-EED4-8476CD5A8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0" name="Freeform 17">
                <a:extLst>
                  <a:ext uri="{FF2B5EF4-FFF2-40B4-BE49-F238E27FC236}">
                    <a16:creationId xmlns:a16="http://schemas.microsoft.com/office/drawing/2014/main" id="{E4ED9F32-B878-3802-8861-10BFCD58A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1" name="Freeform 19">
                <a:extLst>
                  <a:ext uri="{FF2B5EF4-FFF2-40B4-BE49-F238E27FC236}">
                    <a16:creationId xmlns:a16="http://schemas.microsoft.com/office/drawing/2014/main" id="{A0DA0201-BF96-E523-727A-E123B388C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3D64D276-AC52-B8F4-CDF6-E5D210152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Freeform 23">
                <a:extLst>
                  <a:ext uri="{FF2B5EF4-FFF2-40B4-BE49-F238E27FC236}">
                    <a16:creationId xmlns:a16="http://schemas.microsoft.com/office/drawing/2014/main" id="{EE38CA9F-5696-2C82-1F7A-3040A2B22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23D9C0D-BA5C-8962-767C-B85F10891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539" y="1752373"/>
              <a:ext cx="1252711" cy="125271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lt1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1B62AB5-390B-00BA-A939-47761592AB36}"/>
              </a:ext>
            </a:extLst>
          </p:cNvPr>
          <p:cNvGrpSpPr/>
          <p:nvPr/>
        </p:nvGrpSpPr>
        <p:grpSpPr>
          <a:xfrm>
            <a:off x="4072419" y="2677739"/>
            <a:ext cx="645140" cy="634884"/>
            <a:chOff x="1686934" y="1976895"/>
            <a:chExt cx="1682939" cy="165618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9BBE2019-E876-2EB5-8CD0-036099458B9C}"/>
                </a:ext>
              </a:extLst>
            </p:cNvPr>
            <p:cNvGrpSpPr/>
            <p:nvPr/>
          </p:nvGrpSpPr>
          <p:grpSpPr>
            <a:xfrm>
              <a:off x="1686934" y="1976895"/>
              <a:ext cx="1682939" cy="1656184"/>
              <a:chOff x="3024188" y="1309688"/>
              <a:chExt cx="3095625" cy="3046412"/>
            </a:xfrm>
            <a:solidFill>
              <a:srgbClr val="FFC000"/>
            </a:solidFill>
          </p:grpSpPr>
          <p:sp>
            <p:nvSpPr>
              <p:cNvPr id="98" name="Freeform 5">
                <a:extLst>
                  <a:ext uri="{FF2B5EF4-FFF2-40B4-BE49-F238E27FC236}">
                    <a16:creationId xmlns:a16="http://schemas.microsoft.com/office/drawing/2014/main" id="{83E6932E-FD12-4157-D5E7-1BE864F36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99" name="Freeform 7">
                <a:extLst>
                  <a:ext uri="{FF2B5EF4-FFF2-40B4-BE49-F238E27FC236}">
                    <a16:creationId xmlns:a16="http://schemas.microsoft.com/office/drawing/2014/main" id="{FB8C624B-6A53-854D-C518-B01AA12D4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0" name="Freeform 9">
                <a:extLst>
                  <a:ext uri="{FF2B5EF4-FFF2-40B4-BE49-F238E27FC236}">
                    <a16:creationId xmlns:a16="http://schemas.microsoft.com/office/drawing/2014/main" id="{93B4D499-E625-D74D-66AA-CDBFA3AFA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1" name="Freeform 11">
                <a:extLst>
                  <a:ext uri="{FF2B5EF4-FFF2-40B4-BE49-F238E27FC236}">
                    <a16:creationId xmlns:a16="http://schemas.microsoft.com/office/drawing/2014/main" id="{57E8DD24-33B9-010F-5D1C-95AC4EEA5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2" name="Freeform 13">
                <a:extLst>
                  <a:ext uri="{FF2B5EF4-FFF2-40B4-BE49-F238E27FC236}">
                    <a16:creationId xmlns:a16="http://schemas.microsoft.com/office/drawing/2014/main" id="{FA0D9902-2A65-A4EE-763B-3CD437727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Freeform 15">
                <a:extLst>
                  <a:ext uri="{FF2B5EF4-FFF2-40B4-BE49-F238E27FC236}">
                    <a16:creationId xmlns:a16="http://schemas.microsoft.com/office/drawing/2014/main" id="{55A33A32-A82F-16B0-B04E-120E299FF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Freeform 17">
                <a:extLst>
                  <a:ext uri="{FF2B5EF4-FFF2-40B4-BE49-F238E27FC236}">
                    <a16:creationId xmlns:a16="http://schemas.microsoft.com/office/drawing/2014/main" id="{B77906E3-634E-A472-FDFB-6EDAC81F1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Freeform 19">
                <a:extLst>
                  <a:ext uri="{FF2B5EF4-FFF2-40B4-BE49-F238E27FC236}">
                    <a16:creationId xmlns:a16="http://schemas.microsoft.com/office/drawing/2014/main" id="{D3A0F725-2CEE-6370-2840-69205350B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Freeform 21">
                <a:extLst>
                  <a:ext uri="{FF2B5EF4-FFF2-40B4-BE49-F238E27FC236}">
                    <a16:creationId xmlns:a16="http://schemas.microsoft.com/office/drawing/2014/main" id="{28E0D2CE-2480-AE5F-C82C-9D12E9DBD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7" name="Freeform 23">
                <a:extLst>
                  <a:ext uri="{FF2B5EF4-FFF2-40B4-BE49-F238E27FC236}">
                    <a16:creationId xmlns:a16="http://schemas.microsoft.com/office/drawing/2014/main" id="{935A4821-6D78-E55A-5B51-F0565088B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EB54093-A1F1-8558-0BA5-AE8A01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048" y="2177715"/>
              <a:ext cx="1252711" cy="125271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60E44C4B-EEAF-F349-9770-87F57E5923F6}"/>
              </a:ext>
            </a:extLst>
          </p:cNvPr>
          <p:cNvGrpSpPr/>
          <p:nvPr/>
        </p:nvGrpSpPr>
        <p:grpSpPr>
          <a:xfrm>
            <a:off x="5288810" y="3827749"/>
            <a:ext cx="518633" cy="510388"/>
            <a:chOff x="4418085" y="2985812"/>
            <a:chExt cx="518633" cy="510388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77E7383-3CA4-18D6-E253-B8C290E36B6B}"/>
                </a:ext>
              </a:extLst>
            </p:cNvPr>
            <p:cNvGrpSpPr/>
            <p:nvPr/>
          </p:nvGrpSpPr>
          <p:grpSpPr>
            <a:xfrm>
              <a:off x="4418085" y="2985812"/>
              <a:ext cx="518633" cy="510388"/>
              <a:chOff x="3024188" y="1309688"/>
              <a:chExt cx="3095625" cy="3046412"/>
            </a:xfrm>
            <a:solidFill>
              <a:srgbClr val="FFC000"/>
            </a:solidFill>
          </p:grpSpPr>
          <p:sp>
            <p:nvSpPr>
              <p:cNvPr id="119" name="Freeform 5">
                <a:extLst>
                  <a:ext uri="{FF2B5EF4-FFF2-40B4-BE49-F238E27FC236}">
                    <a16:creationId xmlns:a16="http://schemas.microsoft.com/office/drawing/2014/main" id="{5BD12D24-9774-82EB-31B0-F1CF28AB3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0" name="Freeform 7">
                <a:extLst>
                  <a:ext uri="{FF2B5EF4-FFF2-40B4-BE49-F238E27FC236}">
                    <a16:creationId xmlns:a16="http://schemas.microsoft.com/office/drawing/2014/main" id="{77660564-443C-6FBC-2949-C47681CA3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1" name="Freeform 9">
                <a:extLst>
                  <a:ext uri="{FF2B5EF4-FFF2-40B4-BE49-F238E27FC236}">
                    <a16:creationId xmlns:a16="http://schemas.microsoft.com/office/drawing/2014/main" id="{02F037E1-BF74-F14B-1136-506D3F649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2" name="Freeform 11">
                <a:extLst>
                  <a:ext uri="{FF2B5EF4-FFF2-40B4-BE49-F238E27FC236}">
                    <a16:creationId xmlns:a16="http://schemas.microsoft.com/office/drawing/2014/main" id="{F2E667F1-99BA-9F85-9B55-0BB8B023D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3" name="Freeform 13">
                <a:extLst>
                  <a:ext uri="{FF2B5EF4-FFF2-40B4-BE49-F238E27FC236}">
                    <a16:creationId xmlns:a16="http://schemas.microsoft.com/office/drawing/2014/main" id="{E63ACAE6-03E7-289A-1EF8-FD89E1A4E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4" name="Freeform 15">
                <a:extLst>
                  <a:ext uri="{FF2B5EF4-FFF2-40B4-BE49-F238E27FC236}">
                    <a16:creationId xmlns:a16="http://schemas.microsoft.com/office/drawing/2014/main" id="{7A6EBE67-0962-3933-E9FB-EE207E47E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5" name="Freeform 17">
                <a:extLst>
                  <a:ext uri="{FF2B5EF4-FFF2-40B4-BE49-F238E27FC236}">
                    <a16:creationId xmlns:a16="http://schemas.microsoft.com/office/drawing/2014/main" id="{CDA27B5D-9F32-02A9-AFD1-A084D2285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6" name="Freeform 19">
                <a:extLst>
                  <a:ext uri="{FF2B5EF4-FFF2-40B4-BE49-F238E27FC236}">
                    <a16:creationId xmlns:a16="http://schemas.microsoft.com/office/drawing/2014/main" id="{7C7BEA7F-C8F3-16E8-2C0B-5A04F27AB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7" name="Freeform 21">
                <a:extLst>
                  <a:ext uri="{FF2B5EF4-FFF2-40B4-BE49-F238E27FC236}">
                    <a16:creationId xmlns:a16="http://schemas.microsoft.com/office/drawing/2014/main" id="{6132F409-6E05-1873-C165-E3FABF3B1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8" name="Freeform 23">
                <a:extLst>
                  <a:ext uri="{FF2B5EF4-FFF2-40B4-BE49-F238E27FC236}">
                    <a16:creationId xmlns:a16="http://schemas.microsoft.com/office/drawing/2014/main" id="{7E166868-4B23-0C7B-41DD-597D40F00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59B9A40-A3ED-C741-1FB9-C4D82CE47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377" y="3047699"/>
              <a:ext cx="386049" cy="3860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06CA103-B26F-5FA6-7AB5-B4270D002C49}"/>
              </a:ext>
            </a:extLst>
          </p:cNvPr>
          <p:cNvGrpSpPr/>
          <p:nvPr/>
        </p:nvGrpSpPr>
        <p:grpSpPr>
          <a:xfrm>
            <a:off x="2640620" y="1779247"/>
            <a:ext cx="427119" cy="420329"/>
            <a:chOff x="4418085" y="2985812"/>
            <a:chExt cx="518633" cy="510388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C6ED28A-7C97-E622-E0BE-CF26ABD60E4A}"/>
                </a:ext>
              </a:extLst>
            </p:cNvPr>
            <p:cNvGrpSpPr/>
            <p:nvPr/>
          </p:nvGrpSpPr>
          <p:grpSpPr>
            <a:xfrm>
              <a:off x="4418085" y="2985812"/>
              <a:ext cx="518633" cy="510388"/>
              <a:chOff x="3024188" y="1309688"/>
              <a:chExt cx="3095625" cy="3046412"/>
            </a:xfrm>
            <a:solidFill>
              <a:srgbClr val="FFC000"/>
            </a:solidFill>
          </p:grpSpPr>
          <p:sp>
            <p:nvSpPr>
              <p:cNvPr id="133" name="Freeform 5">
                <a:extLst>
                  <a:ext uri="{FF2B5EF4-FFF2-40B4-BE49-F238E27FC236}">
                    <a16:creationId xmlns:a16="http://schemas.microsoft.com/office/drawing/2014/main" id="{6D15C80E-9F57-543C-D566-85D6B0239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4" name="Freeform 7">
                <a:extLst>
                  <a:ext uri="{FF2B5EF4-FFF2-40B4-BE49-F238E27FC236}">
                    <a16:creationId xmlns:a16="http://schemas.microsoft.com/office/drawing/2014/main" id="{A607491E-986A-6CFD-1896-9F66E32D1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5" name="Freeform 9">
                <a:extLst>
                  <a:ext uri="{FF2B5EF4-FFF2-40B4-BE49-F238E27FC236}">
                    <a16:creationId xmlns:a16="http://schemas.microsoft.com/office/drawing/2014/main" id="{F14AA45B-3A3F-616A-7350-06FE8E8B5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6" name="Freeform 11">
                <a:extLst>
                  <a:ext uri="{FF2B5EF4-FFF2-40B4-BE49-F238E27FC236}">
                    <a16:creationId xmlns:a16="http://schemas.microsoft.com/office/drawing/2014/main" id="{18FD4958-D4D7-7087-BA24-77BB89D5E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7" name="Freeform 13">
                <a:extLst>
                  <a:ext uri="{FF2B5EF4-FFF2-40B4-BE49-F238E27FC236}">
                    <a16:creationId xmlns:a16="http://schemas.microsoft.com/office/drawing/2014/main" id="{9F4CBCC6-EC8D-DF49-BD66-4F630C718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8" name="Freeform 15">
                <a:extLst>
                  <a:ext uri="{FF2B5EF4-FFF2-40B4-BE49-F238E27FC236}">
                    <a16:creationId xmlns:a16="http://schemas.microsoft.com/office/drawing/2014/main" id="{E78150EC-DCE7-310F-1C88-FA1715A18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9" name="Freeform 17">
                <a:extLst>
                  <a:ext uri="{FF2B5EF4-FFF2-40B4-BE49-F238E27FC236}">
                    <a16:creationId xmlns:a16="http://schemas.microsoft.com/office/drawing/2014/main" id="{53D7CBD4-9EC7-75C7-37BA-D208A9211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40" name="Freeform 19">
                <a:extLst>
                  <a:ext uri="{FF2B5EF4-FFF2-40B4-BE49-F238E27FC236}">
                    <a16:creationId xmlns:a16="http://schemas.microsoft.com/office/drawing/2014/main" id="{83394F1F-0DBF-90CC-3CC2-59CEAB18C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1" name="Freeform 21">
                <a:extLst>
                  <a:ext uri="{FF2B5EF4-FFF2-40B4-BE49-F238E27FC236}">
                    <a16:creationId xmlns:a16="http://schemas.microsoft.com/office/drawing/2014/main" id="{34286EDA-DDE4-76EC-0012-38726D9B3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42" name="Freeform 23">
                <a:extLst>
                  <a:ext uri="{FF2B5EF4-FFF2-40B4-BE49-F238E27FC236}">
                    <a16:creationId xmlns:a16="http://schemas.microsoft.com/office/drawing/2014/main" id="{2F0A811B-24A0-4D7C-B0EC-094793637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349BFDC-2BE4-77F7-D05F-D98F848FB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377" y="3047699"/>
              <a:ext cx="386049" cy="3860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F87871E-D768-829E-4A4E-13E7571CBCB7}"/>
              </a:ext>
            </a:extLst>
          </p:cNvPr>
          <p:cNvGrpSpPr/>
          <p:nvPr/>
        </p:nvGrpSpPr>
        <p:grpSpPr>
          <a:xfrm>
            <a:off x="2334824" y="3472825"/>
            <a:ext cx="761688" cy="749579"/>
            <a:chOff x="1771414" y="2572164"/>
            <a:chExt cx="1682939" cy="1656184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FBB5E580-8250-3AA3-354F-443245B1E8FA}"/>
                </a:ext>
              </a:extLst>
            </p:cNvPr>
            <p:cNvGrpSpPr/>
            <p:nvPr/>
          </p:nvGrpSpPr>
          <p:grpSpPr>
            <a:xfrm>
              <a:off x="1771414" y="2572164"/>
              <a:ext cx="1682939" cy="1656184"/>
              <a:chOff x="3024188" y="1309688"/>
              <a:chExt cx="3095625" cy="3046412"/>
            </a:xfrm>
            <a:solidFill>
              <a:srgbClr val="D99694"/>
            </a:solidFill>
          </p:grpSpPr>
          <p:sp>
            <p:nvSpPr>
              <p:cNvPr id="144" name="Freeform 5">
                <a:extLst>
                  <a:ext uri="{FF2B5EF4-FFF2-40B4-BE49-F238E27FC236}">
                    <a16:creationId xmlns:a16="http://schemas.microsoft.com/office/drawing/2014/main" id="{BC91E017-3F8E-DC20-1120-8AA15A00A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45" name="Freeform 7">
                <a:extLst>
                  <a:ext uri="{FF2B5EF4-FFF2-40B4-BE49-F238E27FC236}">
                    <a16:creationId xmlns:a16="http://schemas.microsoft.com/office/drawing/2014/main" id="{BFE6E279-442A-A640-FB06-17A273A11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46" name="Freeform 9">
                <a:extLst>
                  <a:ext uri="{FF2B5EF4-FFF2-40B4-BE49-F238E27FC236}">
                    <a16:creationId xmlns:a16="http://schemas.microsoft.com/office/drawing/2014/main" id="{95628A45-F962-F90A-D99C-6941433B1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7" name="Freeform 11">
                <a:extLst>
                  <a:ext uri="{FF2B5EF4-FFF2-40B4-BE49-F238E27FC236}">
                    <a16:creationId xmlns:a16="http://schemas.microsoft.com/office/drawing/2014/main" id="{EB289AFA-A25F-D514-8B82-64E2742F8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8" name="Freeform 13">
                <a:extLst>
                  <a:ext uri="{FF2B5EF4-FFF2-40B4-BE49-F238E27FC236}">
                    <a16:creationId xmlns:a16="http://schemas.microsoft.com/office/drawing/2014/main" id="{E49B806C-3934-4E02-146C-7D9B25A3E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9" name="Freeform 15">
                <a:extLst>
                  <a:ext uri="{FF2B5EF4-FFF2-40B4-BE49-F238E27FC236}">
                    <a16:creationId xmlns:a16="http://schemas.microsoft.com/office/drawing/2014/main" id="{907D89F1-180F-8947-861F-C1A7F421A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0" name="Freeform 17">
                <a:extLst>
                  <a:ext uri="{FF2B5EF4-FFF2-40B4-BE49-F238E27FC236}">
                    <a16:creationId xmlns:a16="http://schemas.microsoft.com/office/drawing/2014/main" id="{9B412272-6CFB-4966-7DB3-DDD132824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51" name="Freeform 19">
                <a:extLst>
                  <a:ext uri="{FF2B5EF4-FFF2-40B4-BE49-F238E27FC236}">
                    <a16:creationId xmlns:a16="http://schemas.microsoft.com/office/drawing/2014/main" id="{A77B55B7-5518-AFBB-C61C-335159C0C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52" name="Freeform 21">
                <a:extLst>
                  <a:ext uri="{FF2B5EF4-FFF2-40B4-BE49-F238E27FC236}">
                    <a16:creationId xmlns:a16="http://schemas.microsoft.com/office/drawing/2014/main" id="{66A18DC0-D99F-EE74-428D-E3E5E6F92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53" name="Freeform 23">
                <a:extLst>
                  <a:ext uri="{FF2B5EF4-FFF2-40B4-BE49-F238E27FC236}">
                    <a16:creationId xmlns:a16="http://schemas.microsoft.com/office/drawing/2014/main" id="{D268C274-D99B-74DF-1CA2-2E8AA47C8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BB1D58D7-068A-AB27-B46F-376C3BE00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528" y="2772984"/>
              <a:ext cx="1252711" cy="125271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86A313F-BCF3-8ACB-B467-6888F59F4BAE}"/>
              </a:ext>
            </a:extLst>
          </p:cNvPr>
          <p:cNvGrpSpPr/>
          <p:nvPr/>
        </p:nvGrpSpPr>
        <p:grpSpPr>
          <a:xfrm>
            <a:off x="1590161" y="2952621"/>
            <a:ext cx="451045" cy="443874"/>
            <a:chOff x="1795886" y="3818291"/>
            <a:chExt cx="451045" cy="443874"/>
          </a:xfrm>
        </p:grpSpPr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3010C58E-6AF2-52B5-0152-F7E1E4D9E96E}"/>
                </a:ext>
              </a:extLst>
            </p:cNvPr>
            <p:cNvGrpSpPr/>
            <p:nvPr/>
          </p:nvGrpSpPr>
          <p:grpSpPr>
            <a:xfrm>
              <a:off x="1795886" y="3818291"/>
              <a:ext cx="451045" cy="443874"/>
              <a:chOff x="3024188" y="1309688"/>
              <a:chExt cx="3095625" cy="3046412"/>
            </a:xfrm>
            <a:solidFill>
              <a:srgbClr val="D99694"/>
            </a:solidFill>
          </p:grpSpPr>
          <p:sp>
            <p:nvSpPr>
              <p:cNvPr id="160" name="Freeform 5">
                <a:extLst>
                  <a:ext uri="{FF2B5EF4-FFF2-40B4-BE49-F238E27FC236}">
                    <a16:creationId xmlns:a16="http://schemas.microsoft.com/office/drawing/2014/main" id="{40852423-D388-29E3-8E5D-5312B62C5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1" name="Freeform 7">
                <a:extLst>
                  <a:ext uri="{FF2B5EF4-FFF2-40B4-BE49-F238E27FC236}">
                    <a16:creationId xmlns:a16="http://schemas.microsoft.com/office/drawing/2014/main" id="{95DCF3E8-A6C0-AE58-D6B4-A97D8083E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2" name="Freeform 9">
                <a:extLst>
                  <a:ext uri="{FF2B5EF4-FFF2-40B4-BE49-F238E27FC236}">
                    <a16:creationId xmlns:a16="http://schemas.microsoft.com/office/drawing/2014/main" id="{6604AD29-5E0D-E2B8-734A-A665100EA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3" name="Freeform 11">
                <a:extLst>
                  <a:ext uri="{FF2B5EF4-FFF2-40B4-BE49-F238E27FC236}">
                    <a16:creationId xmlns:a16="http://schemas.microsoft.com/office/drawing/2014/main" id="{68D35030-DC6B-0800-0E64-C2DE56EC2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4" name="Freeform 13">
                <a:extLst>
                  <a:ext uri="{FF2B5EF4-FFF2-40B4-BE49-F238E27FC236}">
                    <a16:creationId xmlns:a16="http://schemas.microsoft.com/office/drawing/2014/main" id="{193D2C20-4DED-B56D-9D40-B728D8C33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5" name="Freeform 15">
                <a:extLst>
                  <a:ext uri="{FF2B5EF4-FFF2-40B4-BE49-F238E27FC236}">
                    <a16:creationId xmlns:a16="http://schemas.microsoft.com/office/drawing/2014/main" id="{C9004965-E71F-618F-4C8B-0882F1876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6" name="Freeform 17">
                <a:extLst>
                  <a:ext uri="{FF2B5EF4-FFF2-40B4-BE49-F238E27FC236}">
                    <a16:creationId xmlns:a16="http://schemas.microsoft.com/office/drawing/2014/main" id="{1335C2BE-8463-A502-589A-B1A355FC9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7" name="Freeform 19">
                <a:extLst>
                  <a:ext uri="{FF2B5EF4-FFF2-40B4-BE49-F238E27FC236}">
                    <a16:creationId xmlns:a16="http://schemas.microsoft.com/office/drawing/2014/main" id="{B6C25C0F-910D-5201-E1BE-53319DA9B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8" name="Freeform 21">
                <a:extLst>
                  <a:ext uri="{FF2B5EF4-FFF2-40B4-BE49-F238E27FC236}">
                    <a16:creationId xmlns:a16="http://schemas.microsoft.com/office/drawing/2014/main" id="{29D19AEB-332C-C84B-9DDF-252DF6ED5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9" name="Freeform 23">
                <a:extLst>
                  <a:ext uri="{FF2B5EF4-FFF2-40B4-BE49-F238E27FC236}">
                    <a16:creationId xmlns:a16="http://schemas.microsoft.com/office/drawing/2014/main" id="{A57D25A8-A7E9-C279-064D-C72F330B0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609C2B7-8492-A847-2FD4-05B961BBB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539" y="3872113"/>
              <a:ext cx="335739" cy="3357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60A5F5B2-ED46-74BA-6996-93F2FDFEFBA4}"/>
              </a:ext>
            </a:extLst>
          </p:cNvPr>
          <p:cNvGrpSpPr/>
          <p:nvPr/>
        </p:nvGrpSpPr>
        <p:grpSpPr>
          <a:xfrm>
            <a:off x="3596680" y="3863080"/>
            <a:ext cx="329805" cy="324562"/>
            <a:chOff x="1795886" y="3818291"/>
            <a:chExt cx="451045" cy="443874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68E6A551-6E07-8347-CCE3-70B342C06F0F}"/>
                </a:ext>
              </a:extLst>
            </p:cNvPr>
            <p:cNvGrpSpPr/>
            <p:nvPr/>
          </p:nvGrpSpPr>
          <p:grpSpPr>
            <a:xfrm>
              <a:off x="1795886" y="3818291"/>
              <a:ext cx="451045" cy="443874"/>
              <a:chOff x="3024188" y="1309688"/>
              <a:chExt cx="3095625" cy="3046412"/>
            </a:xfrm>
            <a:solidFill>
              <a:srgbClr val="D99694"/>
            </a:solidFill>
          </p:grpSpPr>
          <p:sp>
            <p:nvSpPr>
              <p:cNvPr id="175" name="Freeform 5">
                <a:extLst>
                  <a:ext uri="{FF2B5EF4-FFF2-40B4-BE49-F238E27FC236}">
                    <a16:creationId xmlns:a16="http://schemas.microsoft.com/office/drawing/2014/main" id="{70B80C47-AB7E-83C1-3ECD-C68E59DB1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76" name="Freeform 7">
                <a:extLst>
                  <a:ext uri="{FF2B5EF4-FFF2-40B4-BE49-F238E27FC236}">
                    <a16:creationId xmlns:a16="http://schemas.microsoft.com/office/drawing/2014/main" id="{74E76F34-211A-DD06-1CFB-CC8FE148A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77" name="Freeform 9">
                <a:extLst>
                  <a:ext uri="{FF2B5EF4-FFF2-40B4-BE49-F238E27FC236}">
                    <a16:creationId xmlns:a16="http://schemas.microsoft.com/office/drawing/2014/main" id="{40868398-691B-418E-62DD-49CBA6D93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78" name="Freeform 11">
                <a:extLst>
                  <a:ext uri="{FF2B5EF4-FFF2-40B4-BE49-F238E27FC236}">
                    <a16:creationId xmlns:a16="http://schemas.microsoft.com/office/drawing/2014/main" id="{25A215AA-0001-B464-6BA9-AB2F77AB4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9" name="Freeform 13">
                <a:extLst>
                  <a:ext uri="{FF2B5EF4-FFF2-40B4-BE49-F238E27FC236}">
                    <a16:creationId xmlns:a16="http://schemas.microsoft.com/office/drawing/2014/main" id="{FDDFF9D9-ABF1-BE6E-C2EE-12DDA753D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0" name="Freeform 15">
                <a:extLst>
                  <a:ext uri="{FF2B5EF4-FFF2-40B4-BE49-F238E27FC236}">
                    <a16:creationId xmlns:a16="http://schemas.microsoft.com/office/drawing/2014/main" id="{104474DC-223D-75F7-53C4-9A5E50F4E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1" name="Freeform 17">
                <a:extLst>
                  <a:ext uri="{FF2B5EF4-FFF2-40B4-BE49-F238E27FC236}">
                    <a16:creationId xmlns:a16="http://schemas.microsoft.com/office/drawing/2014/main" id="{C4FB7596-C470-36A9-C6B3-E6473F8D3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2" name="Freeform 19">
                <a:extLst>
                  <a:ext uri="{FF2B5EF4-FFF2-40B4-BE49-F238E27FC236}">
                    <a16:creationId xmlns:a16="http://schemas.microsoft.com/office/drawing/2014/main" id="{5C2EF7CF-ECFC-B042-1053-D6FDD7477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83" name="Freeform 21">
                <a:extLst>
                  <a:ext uri="{FF2B5EF4-FFF2-40B4-BE49-F238E27FC236}">
                    <a16:creationId xmlns:a16="http://schemas.microsoft.com/office/drawing/2014/main" id="{0D1C97C2-76D4-D1B8-A550-065594EF7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84" name="Freeform 23">
                <a:extLst>
                  <a:ext uri="{FF2B5EF4-FFF2-40B4-BE49-F238E27FC236}">
                    <a16:creationId xmlns:a16="http://schemas.microsoft.com/office/drawing/2014/main" id="{96D6CBCA-F985-C87C-F2D9-C90A114BD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49C30E17-B0F3-A588-DDD0-3CB809241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539" y="3872113"/>
              <a:ext cx="335739" cy="3357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7FA42CC-5D06-569D-7D57-898735A90844}"/>
              </a:ext>
            </a:extLst>
          </p:cNvPr>
          <p:cNvSpPr txBox="1"/>
          <p:nvPr/>
        </p:nvSpPr>
        <p:spPr>
          <a:xfrm>
            <a:off x="5487254" y="1887553"/>
            <a:ext cx="5736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90%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43DA5FA-AB88-0883-8CB5-3DB8109AE061}"/>
              </a:ext>
            </a:extLst>
          </p:cNvPr>
          <p:cNvSpPr txBox="1"/>
          <p:nvPr/>
        </p:nvSpPr>
        <p:spPr>
          <a:xfrm>
            <a:off x="5379304" y="2859103"/>
            <a:ext cx="5736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80%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772F48A-75C5-4EF0-3A20-3DE8434D2F6F}"/>
              </a:ext>
            </a:extLst>
          </p:cNvPr>
          <p:cNvSpPr txBox="1"/>
          <p:nvPr/>
        </p:nvSpPr>
        <p:spPr>
          <a:xfrm>
            <a:off x="4138586" y="2871803"/>
            <a:ext cx="5380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50%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DF6458-99DD-649A-3456-41752892452F}"/>
              </a:ext>
            </a:extLst>
          </p:cNvPr>
          <p:cNvSpPr txBox="1"/>
          <p:nvPr/>
        </p:nvSpPr>
        <p:spPr>
          <a:xfrm>
            <a:off x="5277704" y="3957653"/>
            <a:ext cx="5736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70%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116F559-AB6D-43AF-3CEF-62E0D3C62F7B}"/>
              </a:ext>
            </a:extLst>
          </p:cNvPr>
          <p:cNvSpPr txBox="1"/>
          <p:nvPr/>
        </p:nvSpPr>
        <p:spPr>
          <a:xfrm>
            <a:off x="2420952" y="3718784"/>
            <a:ext cx="5736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20%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776E07-9102-E335-5CEC-B824C71A1E6C}"/>
              </a:ext>
            </a:extLst>
          </p:cNvPr>
          <p:cNvSpPr txBox="1"/>
          <p:nvPr/>
        </p:nvSpPr>
        <p:spPr>
          <a:xfrm>
            <a:off x="3586324" y="3924001"/>
            <a:ext cx="37846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8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30%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B61E45B-B105-D8BF-05F3-D55EDD9B5981}"/>
              </a:ext>
            </a:extLst>
          </p:cNvPr>
          <p:cNvSpPr txBox="1"/>
          <p:nvPr/>
        </p:nvSpPr>
        <p:spPr>
          <a:xfrm>
            <a:off x="1529370" y="3061342"/>
            <a:ext cx="5736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40%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350F246-52FD-325C-D544-74C51B7570DB}"/>
              </a:ext>
            </a:extLst>
          </p:cNvPr>
          <p:cNvSpPr txBox="1"/>
          <p:nvPr/>
        </p:nvSpPr>
        <p:spPr>
          <a:xfrm>
            <a:off x="2591988" y="1867418"/>
            <a:ext cx="5736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70%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AEDFB9A-740F-E153-059E-A4B227657770}"/>
              </a:ext>
            </a:extLst>
          </p:cNvPr>
          <p:cNvSpPr txBox="1"/>
          <p:nvPr/>
        </p:nvSpPr>
        <p:spPr>
          <a:xfrm>
            <a:off x="4496988" y="2096018"/>
            <a:ext cx="5736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70%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Arc 84">
            <a:extLst>
              <a:ext uri="{FF2B5EF4-FFF2-40B4-BE49-F238E27FC236}">
                <a16:creationId xmlns:a16="http://schemas.microsoft.com/office/drawing/2014/main" id="{64186661-63FF-17C7-C0EE-B49888C85231}"/>
              </a:ext>
            </a:extLst>
          </p:cNvPr>
          <p:cNvSpPr/>
          <p:nvPr/>
        </p:nvSpPr>
        <p:spPr>
          <a:xfrm rot="18986828">
            <a:off x="2970270" y="1769590"/>
            <a:ext cx="682161" cy="682161"/>
          </a:xfrm>
          <a:prstGeom prst="arc">
            <a:avLst/>
          </a:prstGeom>
          <a:ln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Arc 85">
            <a:extLst>
              <a:ext uri="{FF2B5EF4-FFF2-40B4-BE49-F238E27FC236}">
                <a16:creationId xmlns:a16="http://schemas.microsoft.com/office/drawing/2014/main" id="{AE3A40E7-7AE9-2023-F294-8D63B5CB5C37}"/>
              </a:ext>
            </a:extLst>
          </p:cNvPr>
          <p:cNvSpPr/>
          <p:nvPr/>
        </p:nvSpPr>
        <p:spPr>
          <a:xfrm rot="9078351" flipH="1">
            <a:off x="5204483" y="3207209"/>
            <a:ext cx="682161" cy="682161"/>
          </a:xfrm>
          <a:prstGeom prst="arc">
            <a:avLst/>
          </a:prstGeom>
          <a:ln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Arc 86">
            <a:extLst>
              <a:ext uri="{FF2B5EF4-FFF2-40B4-BE49-F238E27FC236}">
                <a16:creationId xmlns:a16="http://schemas.microsoft.com/office/drawing/2014/main" id="{554ACDCE-125A-972B-756D-F9B154608328}"/>
              </a:ext>
            </a:extLst>
          </p:cNvPr>
          <p:cNvSpPr/>
          <p:nvPr/>
        </p:nvSpPr>
        <p:spPr>
          <a:xfrm rot="17164366">
            <a:off x="4688763" y="2542835"/>
            <a:ext cx="682161" cy="682161"/>
          </a:xfrm>
          <a:prstGeom prst="arc">
            <a:avLst/>
          </a:prstGeom>
          <a:ln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18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-5  Business Portfolio </a:t>
            </a:r>
            <a:endParaRPr lang="zh-CN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2804785" y="4450292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Industry Attractiveness</a:t>
            </a:r>
            <a:endParaRPr lang="zh-CN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BBE502-2A95-B1FF-0700-39FBFA130F89}"/>
              </a:ext>
            </a:extLst>
          </p:cNvPr>
          <p:cNvSpPr/>
          <p:nvPr/>
        </p:nvSpPr>
        <p:spPr>
          <a:xfrm>
            <a:off x="1515166" y="1562122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F6F5ED-F48F-5CD7-7AE5-4C4F396A8916}"/>
              </a:ext>
            </a:extLst>
          </p:cNvPr>
          <p:cNvSpPr/>
          <p:nvPr/>
        </p:nvSpPr>
        <p:spPr>
          <a:xfrm>
            <a:off x="3200473" y="1562122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00BAE5-2DD6-43FD-AEA3-62209FBF0653}"/>
              </a:ext>
            </a:extLst>
          </p:cNvPr>
          <p:cNvSpPr/>
          <p:nvPr/>
        </p:nvSpPr>
        <p:spPr>
          <a:xfrm>
            <a:off x="4885780" y="1562122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FFDB42-A853-4456-EFAC-67DB8EB6A4F9}"/>
              </a:ext>
            </a:extLst>
          </p:cNvPr>
          <p:cNvSpPr/>
          <p:nvPr/>
        </p:nvSpPr>
        <p:spPr>
          <a:xfrm>
            <a:off x="1515166" y="2475899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3A82C0-1F43-34CD-2BAD-27286D770023}"/>
              </a:ext>
            </a:extLst>
          </p:cNvPr>
          <p:cNvSpPr/>
          <p:nvPr/>
        </p:nvSpPr>
        <p:spPr>
          <a:xfrm>
            <a:off x="3200473" y="2475899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ACA83-F927-D7B4-0D0F-14B08296AB36}"/>
              </a:ext>
            </a:extLst>
          </p:cNvPr>
          <p:cNvSpPr/>
          <p:nvPr/>
        </p:nvSpPr>
        <p:spPr>
          <a:xfrm>
            <a:off x="4885780" y="2475899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F9C87F-C282-1AB1-37F2-16A2DBDD386F}"/>
              </a:ext>
            </a:extLst>
          </p:cNvPr>
          <p:cNvSpPr/>
          <p:nvPr/>
        </p:nvSpPr>
        <p:spPr>
          <a:xfrm>
            <a:off x="1515166" y="3389676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0B7699-A35F-49E0-092E-55F0A96587E4}"/>
              </a:ext>
            </a:extLst>
          </p:cNvPr>
          <p:cNvSpPr/>
          <p:nvPr/>
        </p:nvSpPr>
        <p:spPr>
          <a:xfrm>
            <a:off x="3200473" y="3389676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383061-9294-B2CD-A9B3-D61151D63554}"/>
              </a:ext>
            </a:extLst>
          </p:cNvPr>
          <p:cNvSpPr/>
          <p:nvPr/>
        </p:nvSpPr>
        <p:spPr>
          <a:xfrm>
            <a:off x="4885780" y="3389676"/>
            <a:ext cx="1663606" cy="8940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363204" y="2796410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Position</a:t>
            </a:r>
            <a:endParaRPr lang="zh-CN" alt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0F1D450-1B9D-4CAF-3505-1047CB02F3D7}"/>
              </a:ext>
            </a:extLst>
          </p:cNvPr>
          <p:cNvGrpSpPr/>
          <p:nvPr/>
        </p:nvGrpSpPr>
        <p:grpSpPr>
          <a:xfrm>
            <a:off x="6914994" y="2353040"/>
            <a:ext cx="2007094" cy="1172116"/>
            <a:chOff x="7092280" y="2047707"/>
            <a:chExt cx="2007094" cy="11721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7976A41-0B6E-2D6B-30BD-66210B0F26A5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470B59-D111-8EAB-0AA3-D6B788C261B0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F525E3D-F721-04C1-A025-B5D1213EB5A5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7BE5B4-32A2-010D-1715-032BDAF611F0}"/>
                </a:ext>
              </a:extLst>
            </p:cNvPr>
            <p:cNvSpPr txBox="1"/>
            <p:nvPr/>
          </p:nvSpPr>
          <p:spPr>
            <a:xfrm>
              <a:off x="7595177" y="2151758"/>
              <a:ext cx="98010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Invest/Grow</a:t>
              </a:r>
              <a:endParaRPr lang="zh-CN" altLang="en-US" sz="12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6E5351-2381-6213-333F-1B98995F9524}"/>
                </a:ext>
              </a:extLst>
            </p:cNvPr>
            <p:cNvSpPr txBox="1"/>
            <p:nvPr/>
          </p:nvSpPr>
          <p:spPr>
            <a:xfrm>
              <a:off x="7595177" y="2499654"/>
              <a:ext cx="150419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Selective Investment</a:t>
              </a:r>
              <a:endParaRPr lang="zh-CN" altLang="en-US" sz="12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DC2E694-4B63-02C7-1246-5D76D4769086}"/>
                </a:ext>
              </a:extLst>
            </p:cNvPr>
            <p:cNvSpPr txBox="1"/>
            <p:nvPr/>
          </p:nvSpPr>
          <p:spPr>
            <a:xfrm>
              <a:off x="7595177" y="2839773"/>
              <a:ext cx="129730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Harvest</a:t>
              </a:r>
              <a:r>
                <a:rPr lang="en-US" altLang="zh-CN" sz="1200" kern="0" dirty="0">
                  <a:ea typeface="宋体" panose="02010600030101010101" pitchFamily="2" charset="-122"/>
                </a:rPr>
                <a:t>/Divest</a:t>
              </a:r>
              <a:endParaRPr lang="zh-CN" altLang="en-US" sz="1200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B326A324-2745-5D20-5915-1243E92C5AF1}"/>
                </a:ext>
              </a:extLst>
            </p:cNvPr>
            <p:cNvSpPr/>
            <p:nvPr/>
          </p:nvSpPr>
          <p:spPr>
            <a:xfrm>
              <a:off x="7092280" y="2047707"/>
              <a:ext cx="1975445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5E9424-8269-9766-04E8-72500EE0B9D8}"/>
              </a:ext>
            </a:extLst>
          </p:cNvPr>
          <p:cNvSpPr/>
          <p:nvPr/>
        </p:nvSpPr>
        <p:spPr>
          <a:xfrm>
            <a:off x="1515166" y="1277874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69FF5-EDDF-8FF4-0476-605C0AA6710C}"/>
              </a:ext>
            </a:extLst>
          </p:cNvPr>
          <p:cNvSpPr txBox="1"/>
          <p:nvPr/>
        </p:nvSpPr>
        <p:spPr>
          <a:xfrm>
            <a:off x="2079894" y="1266369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FD383-650E-5FE9-879C-13602AD00964}"/>
              </a:ext>
            </a:extLst>
          </p:cNvPr>
          <p:cNvSpPr/>
          <p:nvPr/>
        </p:nvSpPr>
        <p:spPr>
          <a:xfrm rot="16200000">
            <a:off x="915282" y="1877953"/>
            <a:ext cx="892800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D7719D-AE9A-3F48-D82A-59804945C4E9}"/>
              </a:ext>
            </a:extLst>
          </p:cNvPr>
          <p:cNvSpPr/>
          <p:nvPr/>
        </p:nvSpPr>
        <p:spPr>
          <a:xfrm>
            <a:off x="3200473" y="1277874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EA7511-3A64-4107-5252-5565B8DDBEFC}"/>
              </a:ext>
            </a:extLst>
          </p:cNvPr>
          <p:cNvSpPr/>
          <p:nvPr/>
        </p:nvSpPr>
        <p:spPr>
          <a:xfrm>
            <a:off x="4885780" y="1277874"/>
            <a:ext cx="1663606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43E654-8E86-62DF-C4DA-0D5D8ABE70A0}"/>
              </a:ext>
            </a:extLst>
          </p:cNvPr>
          <p:cNvSpPr txBox="1"/>
          <p:nvPr/>
        </p:nvSpPr>
        <p:spPr>
          <a:xfrm>
            <a:off x="3583165" y="1266369"/>
            <a:ext cx="8983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0E0F53-3C96-4DD3-0284-CBFD0144475D}"/>
              </a:ext>
            </a:extLst>
          </p:cNvPr>
          <p:cNvSpPr txBox="1"/>
          <p:nvPr/>
        </p:nvSpPr>
        <p:spPr>
          <a:xfrm>
            <a:off x="5453303" y="1266369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167219-E51E-688F-6B87-630228A73469}"/>
              </a:ext>
            </a:extLst>
          </p:cNvPr>
          <p:cNvSpPr/>
          <p:nvPr/>
        </p:nvSpPr>
        <p:spPr>
          <a:xfrm rot="16200000">
            <a:off x="915282" y="2791730"/>
            <a:ext cx="892800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57CE6-EA51-F395-5750-AA48F2C6EA47}"/>
              </a:ext>
            </a:extLst>
          </p:cNvPr>
          <p:cNvSpPr/>
          <p:nvPr/>
        </p:nvSpPr>
        <p:spPr>
          <a:xfrm rot="16200000">
            <a:off x="915283" y="3705507"/>
            <a:ext cx="892800" cy="263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A50309-6FB3-5838-FFF5-A4C7076071D2}"/>
              </a:ext>
            </a:extLst>
          </p:cNvPr>
          <p:cNvSpPr txBox="1"/>
          <p:nvPr/>
        </p:nvSpPr>
        <p:spPr>
          <a:xfrm rot="16200000">
            <a:off x="1088030" y="3708143"/>
            <a:ext cx="562051" cy="28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A0F3C-9ADB-6936-25EC-A06E23FA83FB}"/>
              </a:ext>
            </a:extLst>
          </p:cNvPr>
          <p:cNvSpPr txBox="1"/>
          <p:nvPr/>
        </p:nvSpPr>
        <p:spPr>
          <a:xfrm rot="16200000">
            <a:off x="959694" y="2783862"/>
            <a:ext cx="818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70309A-7CCF-C8F3-A02C-8A5121B82D98}"/>
              </a:ext>
            </a:extLst>
          </p:cNvPr>
          <p:cNvSpPr txBox="1"/>
          <p:nvPr/>
        </p:nvSpPr>
        <p:spPr>
          <a:xfrm rot="16200000">
            <a:off x="1088030" y="1887494"/>
            <a:ext cx="562051" cy="28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49B853B-9654-2F10-23EC-26F749C16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039135"/>
              </p:ext>
            </p:extLst>
          </p:nvPr>
        </p:nvGraphicFramePr>
        <p:xfrm>
          <a:off x="5053937" y="1555303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AC7AECEF-F2E5-2B8A-A1F5-63AFAEB20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2260068"/>
              </p:ext>
            </p:extLst>
          </p:nvPr>
        </p:nvGraphicFramePr>
        <p:xfrm>
          <a:off x="3368630" y="1555303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756B3F4F-BAB6-C508-F51B-E905DEA3E6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191259"/>
              </p:ext>
            </p:extLst>
          </p:nvPr>
        </p:nvGraphicFramePr>
        <p:xfrm>
          <a:off x="1674805" y="1555303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833237B9-BC23-68FA-2743-224816CE0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085618"/>
              </p:ext>
            </p:extLst>
          </p:nvPr>
        </p:nvGraphicFramePr>
        <p:xfrm>
          <a:off x="5053937" y="2469109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61E7416C-6FC4-3C51-8425-7BFDB87031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8131856"/>
              </p:ext>
            </p:extLst>
          </p:nvPr>
        </p:nvGraphicFramePr>
        <p:xfrm>
          <a:off x="3368630" y="2469109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A5AEFC45-DF49-8F02-9827-0982563578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8080750"/>
              </p:ext>
            </p:extLst>
          </p:nvPr>
        </p:nvGraphicFramePr>
        <p:xfrm>
          <a:off x="1674805" y="2469109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EB2CD735-3789-8EAA-207E-9A4D3E5863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831688"/>
              </p:ext>
            </p:extLst>
          </p:nvPr>
        </p:nvGraphicFramePr>
        <p:xfrm>
          <a:off x="5053937" y="3369914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5EF39B84-B091-7BD1-80D2-BE0F8E8997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405143"/>
              </p:ext>
            </p:extLst>
          </p:nvPr>
        </p:nvGraphicFramePr>
        <p:xfrm>
          <a:off x="3368630" y="3369914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AA7B60F7-44D4-D0D4-2B0C-83144AC63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728892"/>
              </p:ext>
            </p:extLst>
          </p:nvPr>
        </p:nvGraphicFramePr>
        <p:xfrm>
          <a:off x="1674805" y="3369914"/>
          <a:ext cx="1366029" cy="9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36961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-6  Strategic Alignment</a:t>
            </a:r>
            <a:endParaRPr lang="zh-CN" alt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7976A41-0B6E-2D6B-30BD-66210B0F26A5}"/>
              </a:ext>
            </a:extLst>
          </p:cNvPr>
          <p:cNvSpPr/>
          <p:nvPr/>
        </p:nvSpPr>
        <p:spPr>
          <a:xfrm>
            <a:off x="6548624" y="2096240"/>
            <a:ext cx="202407" cy="20348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6470B59-D111-8EAB-0AA3-D6B788C261B0}"/>
              </a:ext>
            </a:extLst>
          </p:cNvPr>
          <p:cNvSpPr/>
          <p:nvPr/>
        </p:nvSpPr>
        <p:spPr>
          <a:xfrm>
            <a:off x="6548624" y="2422144"/>
            <a:ext cx="202407" cy="20348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F525E3D-F721-04C1-A025-B5D1213EB5A5}"/>
              </a:ext>
            </a:extLst>
          </p:cNvPr>
          <p:cNvSpPr/>
          <p:nvPr/>
        </p:nvSpPr>
        <p:spPr>
          <a:xfrm>
            <a:off x="6548624" y="2748048"/>
            <a:ext cx="202407" cy="20348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7BE5B4-32A2-010D-1715-032BDAF611F0}"/>
              </a:ext>
            </a:extLst>
          </p:cNvPr>
          <p:cNvSpPr txBox="1"/>
          <p:nvPr/>
        </p:nvSpPr>
        <p:spPr>
          <a:xfrm>
            <a:off x="6744265" y="2058021"/>
            <a:ext cx="9801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kern="0" dirty="0">
                <a:ea typeface="宋体" panose="02010600030101010101" pitchFamily="2" charset="-122"/>
              </a:rPr>
              <a:t>Build</a:t>
            </a:r>
            <a:endParaRPr lang="zh-CN" altLang="en-US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6E5351-2381-6213-333F-1B98995F9524}"/>
              </a:ext>
            </a:extLst>
          </p:cNvPr>
          <p:cNvSpPr txBox="1"/>
          <p:nvPr/>
        </p:nvSpPr>
        <p:spPr>
          <a:xfrm>
            <a:off x="6744265" y="2385106"/>
            <a:ext cx="15041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kern="0" dirty="0">
                <a:effectLst/>
                <a:ea typeface="宋体" panose="02010600030101010101" pitchFamily="2" charset="-122"/>
              </a:rPr>
              <a:t>Hold</a:t>
            </a:r>
            <a:endParaRPr lang="zh-CN" altLang="en-US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DC2E694-4B63-02C7-1246-5D76D4769086}"/>
              </a:ext>
            </a:extLst>
          </p:cNvPr>
          <p:cNvSpPr txBox="1"/>
          <p:nvPr/>
        </p:nvSpPr>
        <p:spPr>
          <a:xfrm>
            <a:off x="6744265" y="2712190"/>
            <a:ext cx="15721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kern="0" dirty="0">
                <a:effectLst/>
                <a:ea typeface="宋体" panose="02010600030101010101" pitchFamily="2" charset="-122"/>
              </a:rPr>
              <a:t>Build </a:t>
            </a:r>
            <a:r>
              <a:rPr lang="en-US" altLang="zh-CN" sz="1200" kern="0" dirty="0">
                <a:ea typeface="宋体" panose="02010600030101010101" pitchFamily="2" charset="-122"/>
              </a:rPr>
              <a:t>/ Hold/ Harvest</a:t>
            </a:r>
            <a:endParaRPr lang="zh-CN" altLang="en-US" sz="12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326A324-2745-5D20-5915-1243E92C5AF1}"/>
              </a:ext>
            </a:extLst>
          </p:cNvPr>
          <p:cNvSpPr/>
          <p:nvPr/>
        </p:nvSpPr>
        <p:spPr>
          <a:xfrm>
            <a:off x="6241369" y="1923677"/>
            <a:ext cx="2075048" cy="1870023"/>
          </a:xfrm>
          <a:prstGeom prst="round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35FB-2501-B766-FF8B-AEFF31E995DF}"/>
              </a:ext>
            </a:extLst>
          </p:cNvPr>
          <p:cNvSpPr/>
          <p:nvPr/>
        </p:nvSpPr>
        <p:spPr>
          <a:xfrm>
            <a:off x="2248936" y="1076064"/>
            <a:ext cx="1151821" cy="1151822"/>
          </a:xfrm>
          <a:prstGeom prst="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039C90E-B84B-66A2-6BAE-2C55F2A4F8BC}"/>
              </a:ext>
            </a:extLst>
          </p:cNvPr>
          <p:cNvSpPr/>
          <p:nvPr/>
        </p:nvSpPr>
        <p:spPr>
          <a:xfrm>
            <a:off x="2248936" y="2230268"/>
            <a:ext cx="1151821" cy="1151821"/>
          </a:xfrm>
          <a:custGeom>
            <a:avLst/>
            <a:gdLst>
              <a:gd name="connsiteX0" fmla="*/ 0 w 1151821"/>
              <a:gd name="connsiteY0" fmla="*/ 0 h 1151821"/>
              <a:gd name="connsiteX1" fmla="*/ 1151821 w 1151821"/>
              <a:gd name="connsiteY1" fmla="*/ 0 h 1151821"/>
              <a:gd name="connsiteX2" fmla="*/ 0 w 1151821"/>
              <a:gd name="connsiteY2" fmla="*/ 1151821 h 11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821" h="1151821">
                <a:moveTo>
                  <a:pt x="0" y="0"/>
                </a:moveTo>
                <a:lnTo>
                  <a:pt x="1151821" y="0"/>
                </a:lnTo>
                <a:lnTo>
                  <a:pt x="0" y="1151821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B0B1C29-CF1E-3C8F-E14D-4A12C1B5CC7F}"/>
              </a:ext>
            </a:extLst>
          </p:cNvPr>
          <p:cNvSpPr/>
          <p:nvPr/>
        </p:nvSpPr>
        <p:spPr>
          <a:xfrm>
            <a:off x="3401898" y="1076065"/>
            <a:ext cx="1151821" cy="1151821"/>
          </a:xfrm>
          <a:custGeom>
            <a:avLst/>
            <a:gdLst>
              <a:gd name="connsiteX0" fmla="*/ 0 w 1151821"/>
              <a:gd name="connsiteY0" fmla="*/ 0 h 1151821"/>
              <a:gd name="connsiteX1" fmla="*/ 1151821 w 1151821"/>
              <a:gd name="connsiteY1" fmla="*/ 0 h 1151821"/>
              <a:gd name="connsiteX2" fmla="*/ 0 w 1151821"/>
              <a:gd name="connsiteY2" fmla="*/ 1151821 h 11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821" h="1151821">
                <a:moveTo>
                  <a:pt x="0" y="0"/>
                </a:moveTo>
                <a:lnTo>
                  <a:pt x="1151821" y="0"/>
                </a:lnTo>
                <a:lnTo>
                  <a:pt x="0" y="1151821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8E9E3BE-BFDC-26EA-793C-7E6CF58CE543}"/>
              </a:ext>
            </a:extLst>
          </p:cNvPr>
          <p:cNvSpPr/>
          <p:nvPr/>
        </p:nvSpPr>
        <p:spPr>
          <a:xfrm>
            <a:off x="3401898" y="2230447"/>
            <a:ext cx="1151643" cy="1151643"/>
          </a:xfrm>
          <a:custGeom>
            <a:avLst/>
            <a:gdLst>
              <a:gd name="connsiteX0" fmla="*/ 0 w 1151643"/>
              <a:gd name="connsiteY0" fmla="*/ 0 h 1151643"/>
              <a:gd name="connsiteX1" fmla="*/ 1151643 w 1151643"/>
              <a:gd name="connsiteY1" fmla="*/ 1151643 h 1151643"/>
              <a:gd name="connsiteX2" fmla="*/ 0 w 1151643"/>
              <a:gd name="connsiteY2" fmla="*/ 1151643 h 115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643" h="1151643">
                <a:moveTo>
                  <a:pt x="0" y="0"/>
                </a:moveTo>
                <a:lnTo>
                  <a:pt x="1151643" y="1151643"/>
                </a:lnTo>
                <a:lnTo>
                  <a:pt x="0" y="1151643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0157A4-A3D3-F5CF-6633-2E5E1813EE8A}"/>
              </a:ext>
            </a:extLst>
          </p:cNvPr>
          <p:cNvSpPr/>
          <p:nvPr/>
        </p:nvSpPr>
        <p:spPr>
          <a:xfrm>
            <a:off x="4556100" y="1076064"/>
            <a:ext cx="1151821" cy="1151822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F64BC83-E5E4-AC8E-48CF-9F293C12BA82}"/>
              </a:ext>
            </a:extLst>
          </p:cNvPr>
          <p:cNvSpPr/>
          <p:nvPr/>
        </p:nvSpPr>
        <p:spPr>
          <a:xfrm>
            <a:off x="4556100" y="2230267"/>
            <a:ext cx="1151821" cy="1151822"/>
          </a:xfrm>
          <a:custGeom>
            <a:avLst/>
            <a:gdLst>
              <a:gd name="connsiteX0" fmla="*/ 0 w 1151821"/>
              <a:gd name="connsiteY0" fmla="*/ 0 h 1151822"/>
              <a:gd name="connsiteX1" fmla="*/ 1151821 w 1151821"/>
              <a:gd name="connsiteY1" fmla="*/ 0 h 1151822"/>
              <a:gd name="connsiteX2" fmla="*/ 1151821 w 1151821"/>
              <a:gd name="connsiteY2" fmla="*/ 179 h 1151822"/>
              <a:gd name="connsiteX3" fmla="*/ 178 w 1151821"/>
              <a:gd name="connsiteY3" fmla="*/ 1151822 h 1151822"/>
              <a:gd name="connsiteX4" fmla="*/ 0 w 1151821"/>
              <a:gd name="connsiteY4" fmla="*/ 1151822 h 11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821" h="1151822">
                <a:moveTo>
                  <a:pt x="0" y="0"/>
                </a:moveTo>
                <a:lnTo>
                  <a:pt x="1151821" y="0"/>
                </a:lnTo>
                <a:lnTo>
                  <a:pt x="1151821" y="179"/>
                </a:lnTo>
                <a:lnTo>
                  <a:pt x="178" y="1151822"/>
                </a:lnTo>
                <a:lnTo>
                  <a:pt x="0" y="115182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877C651-D0C1-63F2-EE10-2C37707DE922}"/>
              </a:ext>
            </a:extLst>
          </p:cNvPr>
          <p:cNvSpPr/>
          <p:nvPr/>
        </p:nvSpPr>
        <p:spPr>
          <a:xfrm>
            <a:off x="2248936" y="3382939"/>
            <a:ext cx="1151821" cy="1151822"/>
          </a:xfrm>
          <a:prstGeom prst="rect">
            <a:avLst/>
          </a:pr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AFC3F26-56DB-DF04-BA37-E731C7FA385B}"/>
              </a:ext>
            </a:extLst>
          </p:cNvPr>
          <p:cNvSpPr/>
          <p:nvPr/>
        </p:nvSpPr>
        <p:spPr>
          <a:xfrm>
            <a:off x="3401898" y="3382940"/>
            <a:ext cx="1151821" cy="1151821"/>
          </a:xfrm>
          <a:custGeom>
            <a:avLst/>
            <a:gdLst>
              <a:gd name="connsiteX0" fmla="*/ 0 w 1151821"/>
              <a:gd name="connsiteY0" fmla="*/ 0 h 1151821"/>
              <a:gd name="connsiteX1" fmla="*/ 1151821 w 1151821"/>
              <a:gd name="connsiteY1" fmla="*/ 0 h 1151821"/>
              <a:gd name="connsiteX2" fmla="*/ 0 w 1151821"/>
              <a:gd name="connsiteY2" fmla="*/ 1151821 h 11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821" h="1151821">
                <a:moveTo>
                  <a:pt x="0" y="0"/>
                </a:moveTo>
                <a:lnTo>
                  <a:pt x="1151821" y="0"/>
                </a:lnTo>
                <a:lnTo>
                  <a:pt x="0" y="1151821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DFFBBD3-44E9-DEA6-BFBE-D6DEF1B2A16B}"/>
              </a:ext>
            </a:extLst>
          </p:cNvPr>
          <p:cNvSpPr/>
          <p:nvPr/>
        </p:nvSpPr>
        <p:spPr>
          <a:xfrm>
            <a:off x="4556100" y="3382939"/>
            <a:ext cx="1151821" cy="1151822"/>
          </a:xfrm>
          <a:custGeom>
            <a:avLst/>
            <a:gdLst>
              <a:gd name="connsiteX0" fmla="*/ 0 w 1151821"/>
              <a:gd name="connsiteY0" fmla="*/ 0 h 1151822"/>
              <a:gd name="connsiteX1" fmla="*/ 1151821 w 1151821"/>
              <a:gd name="connsiteY1" fmla="*/ 0 h 1151822"/>
              <a:gd name="connsiteX2" fmla="*/ 1151821 w 1151821"/>
              <a:gd name="connsiteY2" fmla="*/ 179 h 1151822"/>
              <a:gd name="connsiteX3" fmla="*/ 178 w 1151821"/>
              <a:gd name="connsiteY3" fmla="*/ 1151822 h 1151822"/>
              <a:gd name="connsiteX4" fmla="*/ 0 w 1151821"/>
              <a:gd name="connsiteY4" fmla="*/ 1151822 h 11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821" h="1151822">
                <a:moveTo>
                  <a:pt x="0" y="0"/>
                </a:moveTo>
                <a:lnTo>
                  <a:pt x="1151821" y="0"/>
                </a:lnTo>
                <a:lnTo>
                  <a:pt x="1151821" y="179"/>
                </a:lnTo>
                <a:lnTo>
                  <a:pt x="178" y="1151822"/>
                </a:lnTo>
                <a:lnTo>
                  <a:pt x="0" y="115182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57525798-9FA8-855A-B5AE-A1AC51CB4B01}"/>
              </a:ext>
            </a:extLst>
          </p:cNvPr>
          <p:cNvSpPr/>
          <p:nvPr/>
        </p:nvSpPr>
        <p:spPr>
          <a:xfrm flipH="1">
            <a:off x="4556100" y="3382939"/>
            <a:ext cx="1152000" cy="1152000"/>
          </a:xfrm>
          <a:prstGeom prst="rtTriangle">
            <a:avLst/>
          </a:prstGeom>
          <a:solidFill>
            <a:srgbClr val="D9969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6F1ABD5A-8D7F-21BD-ED78-A0C9A1768F5C}"/>
              </a:ext>
            </a:extLst>
          </p:cNvPr>
          <p:cNvSpPr/>
          <p:nvPr/>
        </p:nvSpPr>
        <p:spPr>
          <a:xfrm flipH="1">
            <a:off x="3401719" y="1076064"/>
            <a:ext cx="1152000" cy="1152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1DEC65A9-57CF-8A34-29F1-772AC73DE29F}"/>
              </a:ext>
            </a:extLst>
          </p:cNvPr>
          <p:cNvSpPr/>
          <p:nvPr/>
        </p:nvSpPr>
        <p:spPr>
          <a:xfrm flipH="1" flipV="1">
            <a:off x="3401719" y="2230267"/>
            <a:ext cx="1152000" cy="1152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535056F7-2FAD-184C-7C2A-2EBB0D6DA452}"/>
              </a:ext>
            </a:extLst>
          </p:cNvPr>
          <p:cNvSpPr/>
          <p:nvPr/>
        </p:nvSpPr>
        <p:spPr>
          <a:xfrm flipH="1">
            <a:off x="4556100" y="2230267"/>
            <a:ext cx="1152000" cy="1152000"/>
          </a:xfrm>
          <a:prstGeom prst="rtTriangl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Right Triangle 69">
            <a:extLst>
              <a:ext uri="{FF2B5EF4-FFF2-40B4-BE49-F238E27FC236}">
                <a16:creationId xmlns:a16="http://schemas.microsoft.com/office/drawing/2014/main" id="{A4C0D126-A184-14A8-DB87-5F064A516F97}"/>
              </a:ext>
            </a:extLst>
          </p:cNvPr>
          <p:cNvSpPr/>
          <p:nvPr/>
        </p:nvSpPr>
        <p:spPr>
          <a:xfrm flipH="1">
            <a:off x="2248757" y="2230267"/>
            <a:ext cx="1152000" cy="1152000"/>
          </a:xfrm>
          <a:prstGeom prst="rtTriangle">
            <a:avLst/>
          </a:pr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6E3EB4E5-09C1-277D-E3B3-3524CFDF3945}"/>
              </a:ext>
            </a:extLst>
          </p:cNvPr>
          <p:cNvSpPr/>
          <p:nvPr/>
        </p:nvSpPr>
        <p:spPr>
          <a:xfrm flipH="1">
            <a:off x="3401719" y="3382939"/>
            <a:ext cx="1152000" cy="1152000"/>
          </a:xfrm>
          <a:prstGeom prst="rtTriangl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3421C86-613F-2F29-3439-A0E5358CDB2C}"/>
              </a:ext>
            </a:extLst>
          </p:cNvPr>
          <p:cNvSpPr txBox="1"/>
          <p:nvPr/>
        </p:nvSpPr>
        <p:spPr>
          <a:xfrm>
            <a:off x="2248757" y="4547734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744660A-13EC-3F8E-D63A-ADF143D77F0A}"/>
              </a:ext>
            </a:extLst>
          </p:cNvPr>
          <p:cNvSpPr txBox="1"/>
          <p:nvPr/>
        </p:nvSpPr>
        <p:spPr>
          <a:xfrm>
            <a:off x="5168463" y="4547734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C0357B9-5BC3-7818-BB1E-05BA05440A7C}"/>
              </a:ext>
            </a:extLst>
          </p:cNvPr>
          <p:cNvSpPr txBox="1"/>
          <p:nvPr/>
        </p:nvSpPr>
        <p:spPr>
          <a:xfrm>
            <a:off x="1696307" y="1099684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C5637CC-A27A-A6BD-D902-6732393B85C8}"/>
              </a:ext>
            </a:extLst>
          </p:cNvPr>
          <p:cNvSpPr txBox="1"/>
          <p:nvPr/>
        </p:nvSpPr>
        <p:spPr>
          <a:xfrm>
            <a:off x="1696307" y="4275044"/>
            <a:ext cx="534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403A20-F322-30A6-EF39-DD2EE8AB2B9E}"/>
              </a:ext>
            </a:extLst>
          </p:cNvPr>
          <p:cNvSpPr/>
          <p:nvPr/>
        </p:nvSpPr>
        <p:spPr>
          <a:xfrm>
            <a:off x="2622086" y="1267254"/>
            <a:ext cx="497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22225">
                  <a:solidFill>
                    <a:schemeClr val="bg1"/>
                  </a:solidFill>
                  <a:prstDash val="solid"/>
                </a:ln>
                <a:effectLst/>
              </a:rPr>
              <a:t>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4C43346-1ECF-94EF-3F35-0EE432E4E38C}"/>
              </a:ext>
            </a:extLst>
          </p:cNvPr>
          <p:cNvSpPr/>
          <p:nvPr/>
        </p:nvSpPr>
        <p:spPr>
          <a:xfrm>
            <a:off x="4308011" y="1772079"/>
            <a:ext cx="497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22225">
                  <a:solidFill>
                    <a:schemeClr val="bg1"/>
                  </a:solidFill>
                  <a:prstDash val="solid"/>
                </a:ln>
                <a:effectLst/>
              </a:rPr>
              <a:t>3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940773-2824-9F9F-1084-523DD2E4FBE9}"/>
              </a:ext>
            </a:extLst>
          </p:cNvPr>
          <p:cNvSpPr/>
          <p:nvPr/>
        </p:nvSpPr>
        <p:spPr>
          <a:xfrm>
            <a:off x="3145961" y="2962704"/>
            <a:ext cx="497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22225">
                  <a:solidFill>
                    <a:schemeClr val="bg1"/>
                  </a:solidFill>
                  <a:prstDash val="solid"/>
                </a:ln>
                <a:effectLst/>
              </a:rPr>
              <a:t>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19497FA-75B4-852C-E4C5-0F5F3A0BCFF3}"/>
              </a:ext>
            </a:extLst>
          </p:cNvPr>
          <p:cNvSpPr/>
          <p:nvPr/>
        </p:nvSpPr>
        <p:spPr>
          <a:xfrm>
            <a:off x="4546136" y="3238929"/>
            <a:ext cx="497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22225">
                  <a:solidFill>
                    <a:schemeClr val="bg1"/>
                  </a:solidFill>
                  <a:prstDash val="solid"/>
                </a:ln>
                <a:effectLst/>
              </a:rPr>
              <a:t>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B692020-A2B4-3FD8-4EA9-9F75B21283BA}"/>
              </a:ext>
            </a:extLst>
          </p:cNvPr>
          <p:cNvSpPr/>
          <p:nvPr/>
        </p:nvSpPr>
        <p:spPr>
          <a:xfrm>
            <a:off x="5184311" y="3686604"/>
            <a:ext cx="497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22225">
                  <a:solidFill>
                    <a:schemeClr val="bg1"/>
                  </a:solidFill>
                  <a:prstDash val="solid"/>
                </a:ln>
                <a:effectLst/>
              </a:rPr>
              <a:t>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B8F6F3B-DCFF-D20D-3E23-B220919E7279}"/>
              </a:ext>
            </a:extLst>
          </p:cNvPr>
          <p:cNvSpPr txBox="1"/>
          <p:nvPr/>
        </p:nvSpPr>
        <p:spPr>
          <a:xfrm rot="16200000">
            <a:off x="407413" y="2778038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kern="0" dirty="0">
                <a:solidFill>
                  <a:srgbClr val="000000"/>
                </a:solidFill>
                <a:ea typeface="宋体" panose="02010600030101010101" pitchFamily="2" charset="-122"/>
              </a:rPr>
              <a:t>Market</a:t>
            </a:r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 Attractiveness</a:t>
            </a:r>
            <a:endParaRPr lang="zh-CN" alt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9CCD713-F450-FA45-6C8B-63D8529650B7}"/>
              </a:ext>
            </a:extLst>
          </p:cNvPr>
          <p:cNvSpPr txBox="1"/>
          <p:nvPr/>
        </p:nvSpPr>
        <p:spPr>
          <a:xfrm>
            <a:off x="2833943" y="5216101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kern="0" dirty="0">
                <a:solidFill>
                  <a:srgbClr val="000000"/>
                </a:solidFill>
                <a:ea typeface="宋体" panose="02010600030101010101" pitchFamily="2" charset="-122"/>
              </a:rPr>
              <a:t>Market</a:t>
            </a:r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 Attractiveness</a:t>
            </a:r>
            <a:endParaRPr lang="zh-CN" altLang="en-US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D35349F-81CD-5935-834A-10A510EB64D8}"/>
              </a:ext>
            </a:extLst>
          </p:cNvPr>
          <p:cNvSpPr txBox="1"/>
          <p:nvPr/>
        </p:nvSpPr>
        <p:spPr>
          <a:xfrm>
            <a:off x="2622086" y="4642298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Competitive Position</a:t>
            </a:r>
            <a:endParaRPr lang="zh-CN" altLang="en-US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754DB3BF-A34D-79DF-63B0-87A58082F933}"/>
              </a:ext>
            </a:extLst>
          </p:cNvPr>
          <p:cNvSpPr/>
          <p:nvPr/>
        </p:nvSpPr>
        <p:spPr>
          <a:xfrm>
            <a:off x="6548624" y="3073952"/>
            <a:ext cx="202407" cy="203485"/>
          </a:xfrm>
          <a:prstGeom prst="ellipse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F9B89FF-3101-9AC3-782B-EC655BAB1F55}"/>
              </a:ext>
            </a:extLst>
          </p:cNvPr>
          <p:cNvSpPr/>
          <p:nvPr/>
        </p:nvSpPr>
        <p:spPr>
          <a:xfrm>
            <a:off x="6548624" y="3399856"/>
            <a:ext cx="202407" cy="20348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6B22C4-8BC7-C178-CCEA-4FB3A42EC92D}"/>
              </a:ext>
            </a:extLst>
          </p:cNvPr>
          <p:cNvSpPr txBox="1"/>
          <p:nvPr/>
        </p:nvSpPr>
        <p:spPr>
          <a:xfrm>
            <a:off x="6744265" y="3039275"/>
            <a:ext cx="15041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kern="0" dirty="0">
                <a:ea typeface="宋体" panose="02010600030101010101" pitchFamily="2" charset="-122"/>
              </a:rPr>
              <a:t>Harvest</a:t>
            </a:r>
            <a:endParaRPr lang="zh-CN" altLang="en-US" sz="12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42BDE50-6BF7-232A-C737-F0C2788E9B80}"/>
              </a:ext>
            </a:extLst>
          </p:cNvPr>
          <p:cNvSpPr txBox="1"/>
          <p:nvPr/>
        </p:nvSpPr>
        <p:spPr>
          <a:xfrm>
            <a:off x="6744265" y="3366359"/>
            <a:ext cx="12973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kern="0" dirty="0">
                <a:effectLst/>
                <a:ea typeface="宋体" panose="02010600030101010101" pitchFamily="2" charset="-122"/>
              </a:rPr>
              <a:t>Divest</a:t>
            </a:r>
            <a:endParaRPr lang="zh-CN" altLang="en-US" sz="12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A7F908B-6B10-9D29-D967-D7D2E17214C2}"/>
              </a:ext>
            </a:extLst>
          </p:cNvPr>
          <p:cNvCxnSpPr>
            <a:cxnSpLocks/>
          </p:cNvCxnSpPr>
          <p:nvPr/>
        </p:nvCxnSpPr>
        <p:spPr>
          <a:xfrm>
            <a:off x="3009165" y="4668979"/>
            <a:ext cx="2062333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766547E-DF28-3291-7E48-2C6DDE50370A}"/>
              </a:ext>
            </a:extLst>
          </p:cNvPr>
          <p:cNvCxnSpPr>
            <a:cxnSpLocks/>
          </p:cNvCxnSpPr>
          <p:nvPr/>
        </p:nvCxnSpPr>
        <p:spPr>
          <a:xfrm rot="16200000">
            <a:off x="950867" y="2858687"/>
            <a:ext cx="2062333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78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94BF455C-D8EF-D5B3-79F7-DCBD96F07A2C}"/>
              </a:ext>
            </a:extLst>
          </p:cNvPr>
          <p:cNvSpPr/>
          <p:nvPr/>
        </p:nvSpPr>
        <p:spPr>
          <a:xfrm flipH="1" flipV="1">
            <a:off x="3152414" y="1419624"/>
            <a:ext cx="2847811" cy="2859741"/>
          </a:xfrm>
          <a:prstGeom prst="rtTriangl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-7 </a:t>
            </a:r>
            <a:endParaRPr lang="zh-CN" alt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DEC811-64CC-D166-8793-3DADFCD5D7B4}"/>
              </a:ext>
            </a:extLst>
          </p:cNvPr>
          <p:cNvCxnSpPr>
            <a:cxnSpLocks/>
          </p:cNvCxnSpPr>
          <p:nvPr/>
        </p:nvCxnSpPr>
        <p:spPr>
          <a:xfrm rot="5400000" flipV="1">
            <a:off x="4726304" y="2705480"/>
            <a:ext cx="0" cy="31477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479D1E4-E705-D490-77AC-B13C1AC008B0}"/>
              </a:ext>
            </a:extLst>
          </p:cNvPr>
          <p:cNvCxnSpPr/>
          <p:nvPr/>
        </p:nvCxnSpPr>
        <p:spPr>
          <a:xfrm flipV="1">
            <a:off x="3152414" y="1131590"/>
            <a:ext cx="0" cy="31477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3FE13F66-41CA-D612-7DBD-1AE230E5334D}"/>
              </a:ext>
            </a:extLst>
          </p:cNvPr>
          <p:cNvSpPr/>
          <p:nvPr/>
        </p:nvSpPr>
        <p:spPr>
          <a:xfrm>
            <a:off x="3059831" y="4186786"/>
            <a:ext cx="185163" cy="1851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5B44D0-A6D1-79BF-AA03-AB0393B78C9F}"/>
              </a:ext>
            </a:extLst>
          </p:cNvPr>
          <p:cNvCxnSpPr/>
          <p:nvPr/>
        </p:nvCxnSpPr>
        <p:spPr>
          <a:xfrm>
            <a:off x="5055192" y="1419624"/>
            <a:ext cx="0" cy="285974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11E5F9-FAEE-E664-5F7A-D818CD321C15}"/>
              </a:ext>
            </a:extLst>
          </p:cNvPr>
          <p:cNvCxnSpPr>
            <a:cxnSpLocks/>
          </p:cNvCxnSpPr>
          <p:nvPr/>
        </p:nvCxnSpPr>
        <p:spPr>
          <a:xfrm rot="5400000">
            <a:off x="4576707" y="1896248"/>
            <a:ext cx="0" cy="285974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B0F733-D35E-B598-D7CC-72BDA72279EB}"/>
              </a:ext>
            </a:extLst>
          </p:cNvPr>
          <p:cNvCxnSpPr>
            <a:cxnSpLocks/>
          </p:cNvCxnSpPr>
          <p:nvPr/>
        </p:nvCxnSpPr>
        <p:spPr>
          <a:xfrm rot="5400000">
            <a:off x="4576707" y="-10248"/>
            <a:ext cx="0" cy="285974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8A744E-A250-6D5D-CE02-74996B9C2301}"/>
              </a:ext>
            </a:extLst>
          </p:cNvPr>
          <p:cNvCxnSpPr/>
          <p:nvPr/>
        </p:nvCxnSpPr>
        <p:spPr>
          <a:xfrm>
            <a:off x="6006580" y="1419624"/>
            <a:ext cx="0" cy="285974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472E905-663E-BCDE-DCE7-940944C58834}"/>
              </a:ext>
            </a:extLst>
          </p:cNvPr>
          <p:cNvSpPr txBox="1"/>
          <p:nvPr/>
        </p:nvSpPr>
        <p:spPr>
          <a:xfrm>
            <a:off x="4342106" y="2034443"/>
            <a:ext cx="13869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kern="0" dirty="0">
                <a:effectLst/>
                <a:ea typeface="宋体" panose="02010600030101010101" pitchFamily="2" charset="-122"/>
              </a:rPr>
              <a:t>Invest/Grow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FB43E2-7F58-203D-ED8D-9DB3B886FA95}"/>
              </a:ext>
            </a:extLst>
          </p:cNvPr>
          <p:cNvSpPr txBox="1"/>
          <p:nvPr/>
        </p:nvSpPr>
        <p:spPr>
          <a:xfrm>
            <a:off x="2919102" y="4340674"/>
            <a:ext cx="573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FD17E7-82EC-E51B-BD6B-C4CF74CD6035}"/>
              </a:ext>
            </a:extLst>
          </p:cNvPr>
          <p:cNvSpPr txBox="1"/>
          <p:nvPr/>
        </p:nvSpPr>
        <p:spPr>
          <a:xfrm>
            <a:off x="5611502" y="4340674"/>
            <a:ext cx="545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A8C2002-1D8C-493B-043A-D0D6C0E0E4AA}"/>
              </a:ext>
            </a:extLst>
          </p:cNvPr>
          <p:cNvSpPr txBox="1"/>
          <p:nvPr/>
        </p:nvSpPr>
        <p:spPr>
          <a:xfrm rot="16200000">
            <a:off x="2618954" y="3764651"/>
            <a:ext cx="6036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120BEB6-B4F4-7F94-E462-B93850FD266B}"/>
              </a:ext>
            </a:extLst>
          </p:cNvPr>
          <p:cNvSpPr txBox="1"/>
          <p:nvPr/>
        </p:nvSpPr>
        <p:spPr>
          <a:xfrm rot="16200000">
            <a:off x="2618955" y="1143716"/>
            <a:ext cx="603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730AF40-0D60-2126-5638-33FE2F0146F6}"/>
              </a:ext>
            </a:extLst>
          </p:cNvPr>
          <p:cNvSpPr txBox="1"/>
          <p:nvPr/>
        </p:nvSpPr>
        <p:spPr>
          <a:xfrm rot="16200000">
            <a:off x="1242983" y="2479002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Strength</a:t>
            </a:r>
            <a:endParaRPr lang="zh-CN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023AC4-9695-05CA-0AA5-8497BE8A1F25}"/>
              </a:ext>
            </a:extLst>
          </p:cNvPr>
          <p:cNvSpPr txBox="1"/>
          <p:nvPr/>
        </p:nvSpPr>
        <p:spPr>
          <a:xfrm>
            <a:off x="3143164" y="4551796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kern="0" dirty="0">
                <a:solidFill>
                  <a:srgbClr val="000000"/>
                </a:solidFill>
                <a:ea typeface="宋体" panose="02010600030101010101" pitchFamily="2" charset="-122"/>
              </a:rPr>
              <a:t>Market</a:t>
            </a:r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 Attractiveness</a:t>
            </a:r>
            <a:endParaRPr lang="zh-CN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37B62E-A1B6-0DEA-D790-F7DC016C6FBA}"/>
              </a:ext>
            </a:extLst>
          </p:cNvPr>
          <p:cNvCxnSpPr/>
          <p:nvPr/>
        </p:nvCxnSpPr>
        <p:spPr>
          <a:xfrm>
            <a:off x="4103803" y="1419624"/>
            <a:ext cx="0" cy="285974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E7A2B3-E261-C0C0-E5FD-5A6BD5764355}"/>
              </a:ext>
            </a:extLst>
          </p:cNvPr>
          <p:cNvCxnSpPr>
            <a:cxnSpLocks/>
          </p:cNvCxnSpPr>
          <p:nvPr/>
        </p:nvCxnSpPr>
        <p:spPr>
          <a:xfrm rot="5400000">
            <a:off x="4576707" y="943000"/>
            <a:ext cx="0" cy="285974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E5F660-9F1C-8FC1-5A95-FA20D134B3E0}"/>
              </a:ext>
            </a:extLst>
          </p:cNvPr>
          <p:cNvSpPr txBox="1"/>
          <p:nvPr/>
        </p:nvSpPr>
        <p:spPr>
          <a:xfrm>
            <a:off x="3359126" y="3413663"/>
            <a:ext cx="13869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kern="0" dirty="0">
                <a:effectLst/>
                <a:ea typeface="宋体" panose="02010600030101010101" pitchFamily="2" charset="-122"/>
              </a:rPr>
              <a:t>Harvest/Divest</a:t>
            </a:r>
          </a:p>
        </p:txBody>
      </p:sp>
    </p:spTree>
    <p:extLst>
      <p:ext uri="{BB962C8B-B14F-4D97-AF65-F5344CB8AC3E}">
        <p14:creationId xmlns:p14="http://schemas.microsoft.com/office/powerpoint/2010/main" val="88590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84F80E-20FE-4696-796F-DA22B7321BDB}"/>
              </a:ext>
            </a:extLst>
          </p:cNvPr>
          <p:cNvGrpSpPr/>
          <p:nvPr/>
        </p:nvGrpSpPr>
        <p:grpSpPr>
          <a:xfrm>
            <a:off x="3173391" y="1429117"/>
            <a:ext cx="2828510" cy="2828128"/>
            <a:chOff x="2248757" y="1076064"/>
            <a:chExt cx="3459343" cy="34588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9B82D0A-8207-136E-EC12-8F74324E79D2}"/>
                </a:ext>
              </a:extLst>
            </p:cNvPr>
            <p:cNvSpPr/>
            <p:nvPr/>
          </p:nvSpPr>
          <p:spPr>
            <a:xfrm>
              <a:off x="2248936" y="1076064"/>
              <a:ext cx="1151821" cy="1151822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E8E0050-8894-0A6F-DA87-31F955DBD244}"/>
                </a:ext>
              </a:extLst>
            </p:cNvPr>
            <p:cNvSpPr/>
            <p:nvPr/>
          </p:nvSpPr>
          <p:spPr>
            <a:xfrm>
              <a:off x="4556100" y="1076064"/>
              <a:ext cx="1151821" cy="1151822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B1DB714-031F-4590-7353-6540EF6F30C3}"/>
                </a:ext>
              </a:extLst>
            </p:cNvPr>
            <p:cNvSpPr/>
            <p:nvPr/>
          </p:nvSpPr>
          <p:spPr>
            <a:xfrm>
              <a:off x="2248936" y="3382939"/>
              <a:ext cx="1151821" cy="1151822"/>
            </a:xfrm>
            <a:prstGeom prst="rect">
              <a:avLst/>
            </a:prstGeom>
            <a:solidFill>
              <a:srgbClr val="D99694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511E1B-020A-A344-72FC-85D926A01346}"/>
                </a:ext>
              </a:extLst>
            </p:cNvPr>
            <p:cNvSpPr/>
            <p:nvPr/>
          </p:nvSpPr>
          <p:spPr>
            <a:xfrm flipH="1">
              <a:off x="4556100" y="3382939"/>
              <a:ext cx="1152000" cy="1152000"/>
            </a:xfrm>
            <a:custGeom>
              <a:avLst/>
              <a:gdLst>
                <a:gd name="connsiteX0" fmla="*/ 1152000 w 1152000"/>
                <a:gd name="connsiteY0" fmla="*/ 0 h 1152000"/>
                <a:gd name="connsiteX1" fmla="*/ 179 w 1152000"/>
                <a:gd name="connsiteY1" fmla="*/ 0 h 1152000"/>
                <a:gd name="connsiteX2" fmla="*/ 179 w 1152000"/>
                <a:gd name="connsiteY2" fmla="*/ 179 h 1152000"/>
                <a:gd name="connsiteX3" fmla="*/ 0 w 1152000"/>
                <a:gd name="connsiteY3" fmla="*/ 0 h 1152000"/>
                <a:gd name="connsiteX4" fmla="*/ 0 w 1152000"/>
                <a:gd name="connsiteY4" fmla="*/ 1152000 h 1152000"/>
                <a:gd name="connsiteX5" fmla="*/ 1152000 w 1152000"/>
                <a:gd name="connsiteY5" fmla="*/ 1152000 h 1152000"/>
                <a:gd name="connsiteX6" fmla="*/ 1151822 w 1152000"/>
                <a:gd name="connsiteY6" fmla="*/ 1151822 h 1152000"/>
                <a:gd name="connsiteX7" fmla="*/ 1152000 w 1152000"/>
                <a:gd name="connsiteY7" fmla="*/ 1151822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2000" h="1152000">
                  <a:moveTo>
                    <a:pt x="1152000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0" y="0"/>
                  </a:lnTo>
                  <a:lnTo>
                    <a:pt x="0" y="1152000"/>
                  </a:lnTo>
                  <a:lnTo>
                    <a:pt x="1152000" y="1152000"/>
                  </a:lnTo>
                  <a:lnTo>
                    <a:pt x="1151822" y="1151822"/>
                  </a:lnTo>
                  <a:lnTo>
                    <a:pt x="1152000" y="1151822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24ABA5-E891-7899-C3C1-1471A8EC1AD9}"/>
                </a:ext>
              </a:extLst>
            </p:cNvPr>
            <p:cNvSpPr/>
            <p:nvPr/>
          </p:nvSpPr>
          <p:spPr>
            <a:xfrm flipH="1">
              <a:off x="3401719" y="1076064"/>
              <a:ext cx="1152000" cy="1152000"/>
            </a:xfrm>
            <a:custGeom>
              <a:avLst/>
              <a:gdLst>
                <a:gd name="connsiteX0" fmla="*/ 0 w 1152000"/>
                <a:gd name="connsiteY0" fmla="*/ 0 h 1152000"/>
                <a:gd name="connsiteX1" fmla="*/ 0 w 1152000"/>
                <a:gd name="connsiteY1" fmla="*/ 1 h 1152000"/>
                <a:gd name="connsiteX2" fmla="*/ 0 w 1152000"/>
                <a:gd name="connsiteY2" fmla="*/ 1152000 h 1152000"/>
                <a:gd name="connsiteX3" fmla="*/ 1152000 w 1152000"/>
                <a:gd name="connsiteY3" fmla="*/ 1152000 h 1152000"/>
                <a:gd name="connsiteX4" fmla="*/ 1151821 w 1152000"/>
                <a:gd name="connsiteY4" fmla="*/ 1151821 h 1152000"/>
                <a:gd name="connsiteX5" fmla="*/ 1151821 w 1152000"/>
                <a:gd name="connsiteY5" fmla="*/ 1 h 1152000"/>
                <a:gd name="connsiteX6" fmla="*/ 1 w 1152000"/>
                <a:gd name="connsiteY6" fmla="*/ 1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2000" h="1152000">
                  <a:moveTo>
                    <a:pt x="0" y="0"/>
                  </a:moveTo>
                  <a:lnTo>
                    <a:pt x="0" y="1"/>
                  </a:lnTo>
                  <a:lnTo>
                    <a:pt x="0" y="1152000"/>
                  </a:lnTo>
                  <a:lnTo>
                    <a:pt x="1152000" y="1152000"/>
                  </a:lnTo>
                  <a:lnTo>
                    <a:pt x="1151821" y="1151821"/>
                  </a:lnTo>
                  <a:lnTo>
                    <a:pt x="115182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D771C44-BFC5-6113-ED48-2FD7B3E08195}"/>
                </a:ext>
              </a:extLst>
            </p:cNvPr>
            <p:cNvSpPr/>
            <p:nvPr/>
          </p:nvSpPr>
          <p:spPr>
            <a:xfrm flipH="1">
              <a:off x="4556100" y="2230267"/>
              <a:ext cx="1152000" cy="1152000"/>
            </a:xfrm>
            <a:custGeom>
              <a:avLst/>
              <a:gdLst>
                <a:gd name="connsiteX0" fmla="*/ 1152000 w 1152000"/>
                <a:gd name="connsiteY0" fmla="*/ 0 h 1152000"/>
                <a:gd name="connsiteX1" fmla="*/ 179 w 1152000"/>
                <a:gd name="connsiteY1" fmla="*/ 0 h 1152000"/>
                <a:gd name="connsiteX2" fmla="*/ 179 w 1152000"/>
                <a:gd name="connsiteY2" fmla="*/ 179 h 1152000"/>
                <a:gd name="connsiteX3" fmla="*/ 0 w 1152000"/>
                <a:gd name="connsiteY3" fmla="*/ 0 h 1152000"/>
                <a:gd name="connsiteX4" fmla="*/ 0 w 1152000"/>
                <a:gd name="connsiteY4" fmla="*/ 1152000 h 1152000"/>
                <a:gd name="connsiteX5" fmla="*/ 1152000 w 1152000"/>
                <a:gd name="connsiteY5" fmla="*/ 1152000 h 1152000"/>
                <a:gd name="connsiteX6" fmla="*/ 1151822 w 1152000"/>
                <a:gd name="connsiteY6" fmla="*/ 1151822 h 1152000"/>
                <a:gd name="connsiteX7" fmla="*/ 1152000 w 1152000"/>
                <a:gd name="connsiteY7" fmla="*/ 1151822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2000" h="1152000">
                  <a:moveTo>
                    <a:pt x="1152000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0" y="0"/>
                  </a:lnTo>
                  <a:lnTo>
                    <a:pt x="0" y="1152000"/>
                  </a:lnTo>
                  <a:lnTo>
                    <a:pt x="1152000" y="1152000"/>
                  </a:lnTo>
                  <a:lnTo>
                    <a:pt x="1151822" y="1151822"/>
                  </a:lnTo>
                  <a:lnTo>
                    <a:pt x="1152000" y="1151822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1A4283A-96A3-22C8-D759-6BCE8C86AB20}"/>
                </a:ext>
              </a:extLst>
            </p:cNvPr>
            <p:cNvSpPr/>
            <p:nvPr/>
          </p:nvSpPr>
          <p:spPr>
            <a:xfrm flipH="1">
              <a:off x="2248757" y="2230267"/>
              <a:ext cx="1152000" cy="1152000"/>
            </a:xfrm>
            <a:custGeom>
              <a:avLst/>
              <a:gdLst>
                <a:gd name="connsiteX0" fmla="*/ 0 w 1152000"/>
                <a:gd name="connsiteY0" fmla="*/ 0 h 1152000"/>
                <a:gd name="connsiteX1" fmla="*/ 0 w 1152000"/>
                <a:gd name="connsiteY1" fmla="*/ 1 h 1152000"/>
                <a:gd name="connsiteX2" fmla="*/ 0 w 1152000"/>
                <a:gd name="connsiteY2" fmla="*/ 1152000 h 1152000"/>
                <a:gd name="connsiteX3" fmla="*/ 1152000 w 1152000"/>
                <a:gd name="connsiteY3" fmla="*/ 1152000 h 1152000"/>
                <a:gd name="connsiteX4" fmla="*/ 1151821 w 1152000"/>
                <a:gd name="connsiteY4" fmla="*/ 1151821 h 1152000"/>
                <a:gd name="connsiteX5" fmla="*/ 1151821 w 1152000"/>
                <a:gd name="connsiteY5" fmla="*/ 1 h 1152000"/>
                <a:gd name="connsiteX6" fmla="*/ 1 w 1152000"/>
                <a:gd name="connsiteY6" fmla="*/ 1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2000" h="1152000">
                  <a:moveTo>
                    <a:pt x="0" y="0"/>
                  </a:moveTo>
                  <a:lnTo>
                    <a:pt x="0" y="1"/>
                  </a:lnTo>
                  <a:lnTo>
                    <a:pt x="0" y="1152000"/>
                  </a:lnTo>
                  <a:lnTo>
                    <a:pt x="1152000" y="1152000"/>
                  </a:lnTo>
                  <a:lnTo>
                    <a:pt x="1151821" y="1151821"/>
                  </a:lnTo>
                  <a:lnTo>
                    <a:pt x="115182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99694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7A1498C-E86A-983E-78A3-7C6004A5B392}"/>
                </a:ext>
              </a:extLst>
            </p:cNvPr>
            <p:cNvSpPr/>
            <p:nvPr/>
          </p:nvSpPr>
          <p:spPr>
            <a:xfrm flipH="1">
              <a:off x="3401719" y="3382939"/>
              <a:ext cx="1152000" cy="1152000"/>
            </a:xfrm>
            <a:custGeom>
              <a:avLst/>
              <a:gdLst>
                <a:gd name="connsiteX0" fmla="*/ 0 w 1152000"/>
                <a:gd name="connsiteY0" fmla="*/ 0 h 1152000"/>
                <a:gd name="connsiteX1" fmla="*/ 0 w 1152000"/>
                <a:gd name="connsiteY1" fmla="*/ 1 h 1152000"/>
                <a:gd name="connsiteX2" fmla="*/ 0 w 1152000"/>
                <a:gd name="connsiteY2" fmla="*/ 1152000 h 1152000"/>
                <a:gd name="connsiteX3" fmla="*/ 1152000 w 1152000"/>
                <a:gd name="connsiteY3" fmla="*/ 1152000 h 1152000"/>
                <a:gd name="connsiteX4" fmla="*/ 1151821 w 1152000"/>
                <a:gd name="connsiteY4" fmla="*/ 1151821 h 1152000"/>
                <a:gd name="connsiteX5" fmla="*/ 1151821 w 1152000"/>
                <a:gd name="connsiteY5" fmla="*/ 1 h 1152000"/>
                <a:gd name="connsiteX6" fmla="*/ 1 w 1152000"/>
                <a:gd name="connsiteY6" fmla="*/ 1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2000" h="1152000">
                  <a:moveTo>
                    <a:pt x="0" y="0"/>
                  </a:moveTo>
                  <a:lnTo>
                    <a:pt x="0" y="1"/>
                  </a:lnTo>
                  <a:lnTo>
                    <a:pt x="0" y="1152000"/>
                  </a:lnTo>
                  <a:lnTo>
                    <a:pt x="1152000" y="1152000"/>
                  </a:lnTo>
                  <a:lnTo>
                    <a:pt x="1151821" y="1151821"/>
                  </a:lnTo>
                  <a:lnTo>
                    <a:pt x="115182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99694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AE5882A-B9D5-15D9-20D6-26A0D624A678}"/>
                </a:ext>
              </a:extLst>
            </p:cNvPr>
            <p:cNvSpPr/>
            <p:nvPr/>
          </p:nvSpPr>
          <p:spPr>
            <a:xfrm flipH="1">
              <a:off x="3401719" y="2230267"/>
              <a:ext cx="1152000" cy="1152000"/>
            </a:xfrm>
            <a:custGeom>
              <a:avLst/>
              <a:gdLst>
                <a:gd name="connsiteX0" fmla="*/ 0 w 1152000"/>
                <a:gd name="connsiteY0" fmla="*/ 0 h 1152000"/>
                <a:gd name="connsiteX1" fmla="*/ 0 w 1152000"/>
                <a:gd name="connsiteY1" fmla="*/ 1 h 1152000"/>
                <a:gd name="connsiteX2" fmla="*/ 0 w 1152000"/>
                <a:gd name="connsiteY2" fmla="*/ 1152000 h 1152000"/>
                <a:gd name="connsiteX3" fmla="*/ 1152000 w 1152000"/>
                <a:gd name="connsiteY3" fmla="*/ 1152000 h 1152000"/>
                <a:gd name="connsiteX4" fmla="*/ 1151821 w 1152000"/>
                <a:gd name="connsiteY4" fmla="*/ 1151821 h 1152000"/>
                <a:gd name="connsiteX5" fmla="*/ 1151821 w 1152000"/>
                <a:gd name="connsiteY5" fmla="*/ 1 h 1152000"/>
                <a:gd name="connsiteX6" fmla="*/ 1 w 1152000"/>
                <a:gd name="connsiteY6" fmla="*/ 1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2000" h="1152000">
                  <a:moveTo>
                    <a:pt x="0" y="0"/>
                  </a:moveTo>
                  <a:lnTo>
                    <a:pt x="0" y="1"/>
                  </a:lnTo>
                  <a:lnTo>
                    <a:pt x="0" y="1152000"/>
                  </a:lnTo>
                  <a:lnTo>
                    <a:pt x="1152000" y="1152000"/>
                  </a:lnTo>
                  <a:lnTo>
                    <a:pt x="1151821" y="1151821"/>
                  </a:lnTo>
                  <a:lnTo>
                    <a:pt x="115182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00"/>
            </a:p>
          </p:txBody>
        </p:sp>
      </p:grpSp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-8 </a:t>
            </a:r>
            <a:endParaRPr lang="zh-CN" alt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DEC811-64CC-D166-8793-3DADFCD5D7B4}"/>
              </a:ext>
            </a:extLst>
          </p:cNvPr>
          <p:cNvCxnSpPr>
            <a:cxnSpLocks/>
          </p:cNvCxnSpPr>
          <p:nvPr/>
        </p:nvCxnSpPr>
        <p:spPr>
          <a:xfrm rot="5400000" flipV="1">
            <a:off x="4726304" y="2705480"/>
            <a:ext cx="0" cy="31477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479D1E4-E705-D490-77AC-B13C1AC008B0}"/>
              </a:ext>
            </a:extLst>
          </p:cNvPr>
          <p:cNvCxnSpPr/>
          <p:nvPr/>
        </p:nvCxnSpPr>
        <p:spPr>
          <a:xfrm flipV="1">
            <a:off x="3152414" y="1131590"/>
            <a:ext cx="0" cy="31477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3FE13F66-41CA-D612-7DBD-1AE230E5334D}"/>
              </a:ext>
            </a:extLst>
          </p:cNvPr>
          <p:cNvSpPr/>
          <p:nvPr/>
        </p:nvSpPr>
        <p:spPr>
          <a:xfrm>
            <a:off x="3059831" y="4186786"/>
            <a:ext cx="185163" cy="1851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FB43E2-7F58-203D-ED8D-9DB3B886FA95}"/>
              </a:ext>
            </a:extLst>
          </p:cNvPr>
          <p:cNvSpPr txBox="1"/>
          <p:nvPr/>
        </p:nvSpPr>
        <p:spPr>
          <a:xfrm>
            <a:off x="2919102" y="4340674"/>
            <a:ext cx="573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FD17E7-82EC-E51B-BD6B-C4CF74CD6035}"/>
              </a:ext>
            </a:extLst>
          </p:cNvPr>
          <p:cNvSpPr txBox="1"/>
          <p:nvPr/>
        </p:nvSpPr>
        <p:spPr>
          <a:xfrm>
            <a:off x="5611502" y="4340674"/>
            <a:ext cx="545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730AF40-0D60-2126-5638-33FE2F0146F6}"/>
              </a:ext>
            </a:extLst>
          </p:cNvPr>
          <p:cNvSpPr txBox="1"/>
          <p:nvPr/>
        </p:nvSpPr>
        <p:spPr>
          <a:xfrm rot="16200000">
            <a:off x="1242983" y="2479002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Strength</a:t>
            </a:r>
            <a:endParaRPr lang="zh-CN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023AC4-9695-05CA-0AA5-8497BE8A1F25}"/>
              </a:ext>
            </a:extLst>
          </p:cNvPr>
          <p:cNvSpPr txBox="1"/>
          <p:nvPr/>
        </p:nvSpPr>
        <p:spPr>
          <a:xfrm>
            <a:off x="3143164" y="4551796"/>
            <a:ext cx="2761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kern="0" dirty="0">
                <a:solidFill>
                  <a:srgbClr val="000000"/>
                </a:solidFill>
                <a:ea typeface="宋体" panose="02010600030101010101" pitchFamily="2" charset="-122"/>
              </a:rPr>
              <a:t>Market</a:t>
            </a:r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 Attractiveness</a:t>
            </a:r>
            <a:endParaRPr lang="zh-CN" alt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F5A240-D1DF-8C0C-B0FB-27F9C4ECB1C0}"/>
              </a:ext>
            </a:extLst>
          </p:cNvPr>
          <p:cNvSpPr/>
          <p:nvPr/>
        </p:nvSpPr>
        <p:spPr>
          <a:xfrm>
            <a:off x="5175843" y="1715260"/>
            <a:ext cx="69531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Invest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6738846-B946-D4F8-AFE3-5B12D4A9891F}"/>
              </a:ext>
            </a:extLst>
          </p:cNvPr>
          <p:cNvSpPr/>
          <p:nvPr/>
        </p:nvSpPr>
        <p:spPr>
          <a:xfrm>
            <a:off x="4258787" y="1715260"/>
            <a:ext cx="69531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Invest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66E54D5-326C-7722-9476-3B4C97F6560A}"/>
              </a:ext>
            </a:extLst>
          </p:cNvPr>
          <p:cNvSpPr/>
          <p:nvPr/>
        </p:nvSpPr>
        <p:spPr>
          <a:xfrm>
            <a:off x="3255012" y="1715260"/>
            <a:ext cx="80323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Protect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54717F3-3D54-30A4-4049-6930BEE3B9D2}"/>
              </a:ext>
            </a:extLst>
          </p:cNvPr>
          <p:cNvSpPr/>
          <p:nvPr/>
        </p:nvSpPr>
        <p:spPr>
          <a:xfrm>
            <a:off x="4191534" y="2703402"/>
            <a:ext cx="80323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Protect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DA39531-4BED-4949-804F-149ED80366E1}"/>
              </a:ext>
            </a:extLst>
          </p:cNvPr>
          <p:cNvSpPr/>
          <p:nvPr/>
        </p:nvSpPr>
        <p:spPr>
          <a:xfrm>
            <a:off x="5142805" y="3654673"/>
            <a:ext cx="80323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Protect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E80E00F-BF21-ACD5-3C06-8ECDB7D46821}"/>
              </a:ext>
            </a:extLst>
          </p:cNvPr>
          <p:cNvSpPr/>
          <p:nvPr/>
        </p:nvSpPr>
        <p:spPr>
          <a:xfrm>
            <a:off x="5175843" y="2703402"/>
            <a:ext cx="69531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Invest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5591C7-AF6A-3830-065A-96D1DD0FF055}"/>
              </a:ext>
            </a:extLst>
          </p:cNvPr>
          <p:cNvSpPr/>
          <p:nvPr/>
        </p:nvSpPr>
        <p:spPr>
          <a:xfrm>
            <a:off x="3231495" y="2703402"/>
            <a:ext cx="8394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Harvest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6BF50-D80B-0022-6712-C1E93690E549}"/>
              </a:ext>
            </a:extLst>
          </p:cNvPr>
          <p:cNvSpPr/>
          <p:nvPr/>
        </p:nvSpPr>
        <p:spPr>
          <a:xfrm>
            <a:off x="4173420" y="3654673"/>
            <a:ext cx="8394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Harvest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B2926B-AEEF-53F4-ABB0-AFB58A2D2286}"/>
              </a:ext>
            </a:extLst>
          </p:cNvPr>
          <p:cNvSpPr/>
          <p:nvPr/>
        </p:nvSpPr>
        <p:spPr>
          <a:xfrm>
            <a:off x="3294911" y="3654673"/>
            <a:ext cx="71263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Divest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7FF5141-0480-B6BB-4C79-01BB79A4CF5E}"/>
              </a:ext>
            </a:extLst>
          </p:cNvPr>
          <p:cNvSpPr txBox="1"/>
          <p:nvPr/>
        </p:nvSpPr>
        <p:spPr>
          <a:xfrm>
            <a:off x="2513521" y="3935093"/>
            <a:ext cx="573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53B39D-648E-BB90-328D-4235207AE6FF}"/>
              </a:ext>
            </a:extLst>
          </p:cNvPr>
          <p:cNvSpPr txBox="1"/>
          <p:nvPr/>
        </p:nvSpPr>
        <p:spPr>
          <a:xfrm>
            <a:off x="2660735" y="1311011"/>
            <a:ext cx="545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7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729770E2-AE98-816B-23DC-BCC93D2D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GE Matrix -9 </a:t>
            </a:r>
            <a:endParaRPr lang="zh-CN" alt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120BEB6-B4F4-7F94-E462-B93850FD266B}"/>
              </a:ext>
            </a:extLst>
          </p:cNvPr>
          <p:cNvSpPr txBox="1"/>
          <p:nvPr/>
        </p:nvSpPr>
        <p:spPr>
          <a:xfrm rot="16200000">
            <a:off x="1075592" y="1152514"/>
            <a:ext cx="639532" cy="326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DEC811-64CC-D166-8793-3DADFCD5D7B4}"/>
              </a:ext>
            </a:extLst>
          </p:cNvPr>
          <p:cNvCxnSpPr>
            <a:cxnSpLocks/>
          </p:cNvCxnSpPr>
          <p:nvPr/>
        </p:nvCxnSpPr>
        <p:spPr>
          <a:xfrm rot="5400000" flipV="1">
            <a:off x="4217435" y="1874233"/>
            <a:ext cx="0" cy="52008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479D1E4-E705-D490-77AC-B13C1AC008B0}"/>
              </a:ext>
            </a:extLst>
          </p:cNvPr>
          <p:cNvCxnSpPr/>
          <p:nvPr/>
        </p:nvCxnSpPr>
        <p:spPr>
          <a:xfrm flipV="1">
            <a:off x="1617013" y="1139667"/>
            <a:ext cx="0" cy="33349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5B44D0-A6D1-79BF-AA03-AB0393B78C9F}"/>
              </a:ext>
            </a:extLst>
          </p:cNvPr>
          <p:cNvCxnSpPr/>
          <p:nvPr/>
        </p:nvCxnSpPr>
        <p:spPr>
          <a:xfrm>
            <a:off x="4760833" y="1444831"/>
            <a:ext cx="0" cy="302982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11E5F9-FAEE-E664-5F7A-D818CD321C15}"/>
              </a:ext>
            </a:extLst>
          </p:cNvPr>
          <p:cNvCxnSpPr>
            <a:cxnSpLocks/>
          </p:cNvCxnSpPr>
          <p:nvPr/>
        </p:nvCxnSpPr>
        <p:spPr>
          <a:xfrm rot="5400000">
            <a:off x="3970268" y="1102240"/>
            <a:ext cx="0" cy="472494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B0F733-D35E-B598-D7CC-72BDA72279EB}"/>
              </a:ext>
            </a:extLst>
          </p:cNvPr>
          <p:cNvCxnSpPr>
            <a:cxnSpLocks/>
          </p:cNvCxnSpPr>
          <p:nvPr/>
        </p:nvCxnSpPr>
        <p:spPr>
          <a:xfrm rot="5400000">
            <a:off x="3970268" y="-917642"/>
            <a:ext cx="0" cy="472494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8A744E-A250-6D5D-CE02-74996B9C2301}"/>
              </a:ext>
            </a:extLst>
          </p:cNvPr>
          <p:cNvCxnSpPr/>
          <p:nvPr/>
        </p:nvCxnSpPr>
        <p:spPr>
          <a:xfrm>
            <a:off x="6332742" y="1444831"/>
            <a:ext cx="0" cy="302982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DFB43E2-7F58-203D-ED8D-9DB3B886FA95}"/>
              </a:ext>
            </a:extLst>
          </p:cNvPr>
          <p:cNvSpPr txBox="1"/>
          <p:nvPr/>
        </p:nvSpPr>
        <p:spPr>
          <a:xfrm>
            <a:off x="1231529" y="4539605"/>
            <a:ext cx="947829" cy="326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FD17E7-82EC-E51B-BD6B-C4CF74CD6035}"/>
              </a:ext>
            </a:extLst>
          </p:cNvPr>
          <p:cNvSpPr txBox="1"/>
          <p:nvPr/>
        </p:nvSpPr>
        <p:spPr>
          <a:xfrm>
            <a:off x="5882344" y="4539605"/>
            <a:ext cx="900796" cy="326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730AF40-0D60-2126-5638-33FE2F0146F6}"/>
              </a:ext>
            </a:extLst>
          </p:cNvPr>
          <p:cNvSpPr txBox="1"/>
          <p:nvPr/>
        </p:nvSpPr>
        <p:spPr>
          <a:xfrm rot="16200000">
            <a:off x="231139" y="2611512"/>
            <a:ext cx="2330905" cy="39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Business Strength</a:t>
            </a:r>
            <a:endParaRPr lang="zh-CN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023AC4-9695-05CA-0AA5-8497BE8A1F25}"/>
              </a:ext>
            </a:extLst>
          </p:cNvPr>
          <p:cNvSpPr txBox="1"/>
          <p:nvPr/>
        </p:nvSpPr>
        <p:spPr>
          <a:xfrm>
            <a:off x="2553340" y="4549323"/>
            <a:ext cx="2925661" cy="39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kern="0" dirty="0">
                <a:solidFill>
                  <a:srgbClr val="000000"/>
                </a:solidFill>
                <a:ea typeface="宋体" panose="02010600030101010101" pitchFamily="2" charset="-122"/>
              </a:rPr>
              <a:t>Market</a:t>
            </a:r>
            <a:r>
              <a:rPr lang="en-US" altLang="zh-CN" sz="1800" kern="0" dirty="0">
                <a:solidFill>
                  <a:srgbClr val="000000"/>
                </a:solidFill>
                <a:effectLst/>
                <a:ea typeface="宋体" panose="02010600030101010101" pitchFamily="2" charset="-122"/>
              </a:rPr>
              <a:t> Attractiveness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3B44C-2B0F-9A04-754F-1E8C41EFC73B}"/>
              </a:ext>
            </a:extLst>
          </p:cNvPr>
          <p:cNvSpPr txBox="1"/>
          <p:nvPr/>
        </p:nvSpPr>
        <p:spPr>
          <a:xfrm rot="16200000">
            <a:off x="1075592" y="4089935"/>
            <a:ext cx="639532" cy="326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5FA66E6-8BBB-13FB-1E4D-3D071D3BF1A7}"/>
              </a:ext>
            </a:extLst>
          </p:cNvPr>
          <p:cNvSpPr/>
          <p:nvPr/>
        </p:nvSpPr>
        <p:spPr>
          <a:xfrm>
            <a:off x="1539039" y="4343429"/>
            <a:ext cx="196175" cy="1961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6D485AB-61EE-B9AB-25FA-340F3FD05858}"/>
              </a:ext>
            </a:extLst>
          </p:cNvPr>
          <p:cNvSpPr/>
          <p:nvPr/>
        </p:nvSpPr>
        <p:spPr>
          <a:xfrm>
            <a:off x="2030342" y="3710612"/>
            <a:ext cx="484473" cy="4844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385276-858D-C63C-CC59-661954125D55}"/>
              </a:ext>
            </a:extLst>
          </p:cNvPr>
          <p:cNvSpPr/>
          <p:nvPr/>
        </p:nvSpPr>
        <p:spPr>
          <a:xfrm>
            <a:off x="4266994" y="1641707"/>
            <a:ext cx="562884" cy="5628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A2CB5B2-9090-30EA-B659-E36927F40076}"/>
              </a:ext>
            </a:extLst>
          </p:cNvPr>
          <p:cNvSpPr/>
          <p:nvPr/>
        </p:nvSpPr>
        <p:spPr>
          <a:xfrm>
            <a:off x="5035914" y="3426889"/>
            <a:ext cx="510874" cy="5108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01F75B-7F5A-2E4B-4770-EC2E97ACC888}"/>
              </a:ext>
            </a:extLst>
          </p:cNvPr>
          <p:cNvCxnSpPr/>
          <p:nvPr/>
        </p:nvCxnSpPr>
        <p:spPr>
          <a:xfrm>
            <a:off x="3188923" y="1444831"/>
            <a:ext cx="0" cy="302982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812059-D63B-17CD-233F-E53066079BF0}"/>
              </a:ext>
            </a:extLst>
          </p:cNvPr>
          <p:cNvCxnSpPr>
            <a:cxnSpLocks/>
          </p:cNvCxnSpPr>
          <p:nvPr/>
        </p:nvCxnSpPr>
        <p:spPr>
          <a:xfrm rot="5400000">
            <a:off x="3970268" y="92299"/>
            <a:ext cx="0" cy="472494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AB5BCD3-2C1A-3C46-BCC2-C04BE0E2F397}"/>
              </a:ext>
            </a:extLst>
          </p:cNvPr>
          <p:cNvSpPr/>
          <p:nvPr/>
        </p:nvSpPr>
        <p:spPr>
          <a:xfrm>
            <a:off x="2525643" y="3154353"/>
            <a:ext cx="334594" cy="3345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3054B9B-E4C5-C9AC-1EE9-D2723155C923}"/>
              </a:ext>
            </a:extLst>
          </p:cNvPr>
          <p:cNvSpPr/>
          <p:nvPr/>
        </p:nvSpPr>
        <p:spPr>
          <a:xfrm>
            <a:off x="5208713" y="2406077"/>
            <a:ext cx="673631" cy="67363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D5AA7B-C395-4138-53C5-62D3F4B33B52}"/>
              </a:ext>
            </a:extLst>
          </p:cNvPr>
          <p:cNvGrpSpPr/>
          <p:nvPr/>
        </p:nvGrpSpPr>
        <p:grpSpPr>
          <a:xfrm>
            <a:off x="6691086" y="2353040"/>
            <a:ext cx="2007094" cy="1172116"/>
            <a:chOff x="7092280" y="2047707"/>
            <a:chExt cx="2007094" cy="117211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0F47AE8-577B-8CE8-6C91-68BE40605A84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D3B9454-3124-0A8C-ADED-0D2F4503065B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CAB517F-38FD-2A5B-73D9-6C87477A2403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61910B1-09A9-9AC6-87CD-90A5FBCF36C0}"/>
                </a:ext>
              </a:extLst>
            </p:cNvPr>
            <p:cNvSpPr txBox="1"/>
            <p:nvPr/>
          </p:nvSpPr>
          <p:spPr>
            <a:xfrm>
              <a:off x="7595177" y="2151758"/>
              <a:ext cx="98010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Invest/Grow</a:t>
              </a:r>
              <a:endParaRPr lang="zh-CN" altLang="en-US" sz="12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AE3C13-8715-B734-EFB1-6D3C6F53D52B}"/>
                </a:ext>
              </a:extLst>
            </p:cNvPr>
            <p:cNvSpPr txBox="1"/>
            <p:nvPr/>
          </p:nvSpPr>
          <p:spPr>
            <a:xfrm>
              <a:off x="7595177" y="2499654"/>
              <a:ext cx="150419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Selective Investment</a:t>
              </a:r>
              <a:endParaRPr lang="zh-CN" altLang="en-US" sz="12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5040CD-FB26-061E-AC92-D969715AB103}"/>
                </a:ext>
              </a:extLst>
            </p:cNvPr>
            <p:cNvSpPr txBox="1"/>
            <p:nvPr/>
          </p:nvSpPr>
          <p:spPr>
            <a:xfrm>
              <a:off x="7595177" y="2839773"/>
              <a:ext cx="129730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kern="0" dirty="0">
                  <a:effectLst/>
                  <a:ea typeface="宋体" panose="02010600030101010101" pitchFamily="2" charset="-122"/>
                </a:rPr>
                <a:t>Harvest</a:t>
              </a:r>
              <a:r>
                <a:rPr lang="en-US" altLang="zh-CN" sz="1200" kern="0" dirty="0">
                  <a:ea typeface="宋体" panose="02010600030101010101" pitchFamily="2" charset="-122"/>
                </a:rPr>
                <a:t>/Divest</a:t>
              </a:r>
              <a:endParaRPr lang="zh-CN" altLang="en-US" sz="1200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6C452618-80F7-130E-CA93-30AFF584DB1C}"/>
                </a:ext>
              </a:extLst>
            </p:cNvPr>
            <p:cNvSpPr/>
            <p:nvPr/>
          </p:nvSpPr>
          <p:spPr>
            <a:xfrm>
              <a:off x="7092280" y="2047707"/>
              <a:ext cx="1975445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328C96B4-C09D-F3EA-8924-F19A68A2892D}"/>
              </a:ext>
            </a:extLst>
          </p:cNvPr>
          <p:cNvSpPr/>
          <p:nvPr/>
        </p:nvSpPr>
        <p:spPr>
          <a:xfrm>
            <a:off x="3524238" y="2429642"/>
            <a:ext cx="690047" cy="69004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78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415</Words>
  <Application>Microsoft Office PowerPoint</Application>
  <PresentationFormat>On-screen Show (16:9)</PresentationFormat>
  <Paragraphs>138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主题​​</vt:lpstr>
      <vt:lpstr>GE Matrix -1  Business Portfolio </vt:lpstr>
      <vt:lpstr>GE Matrix -2  Business Portfolio </vt:lpstr>
      <vt:lpstr>GE Matrix -3  Business Portfolio </vt:lpstr>
      <vt:lpstr>GE Matrix -4  Business Portfolio </vt:lpstr>
      <vt:lpstr>GE Matrix -5  Business Portfolio </vt:lpstr>
      <vt:lpstr>GE Matrix -6  Strategic Alignment</vt:lpstr>
      <vt:lpstr>GE Matrix -7 </vt:lpstr>
      <vt:lpstr>GE Matrix -8 </vt:lpstr>
      <vt:lpstr>GE Matrix -9 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74</cp:revision>
  <dcterms:created xsi:type="dcterms:W3CDTF">2016-05-15T02:42:52Z</dcterms:created>
  <dcterms:modified xsi:type="dcterms:W3CDTF">2023-02-04T09:56:05Z</dcterms:modified>
</cp:coreProperties>
</file>