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7" r:id="rId2"/>
    <p:sldId id="298" r:id="rId3"/>
    <p:sldId id="300" r:id="rId4"/>
    <p:sldId id="319" r:id="rId5"/>
    <p:sldId id="320" r:id="rId6"/>
    <p:sldId id="321" r:id="rId7"/>
    <p:sldId id="302" r:id="rId8"/>
    <p:sldId id="303" r:id="rId9"/>
    <p:sldId id="304" r:id="rId10"/>
    <p:sldId id="301" r:id="rId11"/>
    <p:sldId id="322" r:id="rId12"/>
    <p:sldId id="277" r:id="rId13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4BACC6"/>
    <a:srgbClr val="73BC44"/>
    <a:srgbClr val="F5B90F"/>
    <a:srgbClr val="A6A6A6"/>
    <a:srgbClr val="95B3D7"/>
    <a:srgbClr val="C0504D"/>
    <a:srgbClr val="E4E7ED"/>
    <a:srgbClr val="4BAFC8"/>
    <a:srgbClr val="D0D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2112" autoAdjust="0"/>
  </p:normalViewPr>
  <p:slideViewPr>
    <p:cSldViewPr>
      <p:cViewPr varScale="1">
        <p:scale>
          <a:sx n="124" d="100"/>
          <a:sy n="124" d="100"/>
        </p:scale>
        <p:origin x="135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78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Michael Porter's Diamond model (1)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1111264" y="972774"/>
            <a:ext cx="6624367" cy="3999823"/>
            <a:chOff x="1111264" y="972774"/>
            <a:chExt cx="6624367" cy="3999823"/>
          </a:xfrm>
        </p:grpSpPr>
        <p:grpSp>
          <p:nvGrpSpPr>
            <p:cNvPr id="47" name="Group 15"/>
            <p:cNvGrpSpPr/>
            <p:nvPr/>
          </p:nvGrpSpPr>
          <p:grpSpPr>
            <a:xfrm rot="2693182">
              <a:off x="3827245" y="1048555"/>
              <a:ext cx="1392497" cy="1394858"/>
              <a:chOff x="4149571" y="1470110"/>
              <a:chExt cx="1873251" cy="1876426"/>
            </a:xfrm>
          </p:grpSpPr>
          <p:sp>
            <p:nvSpPr>
              <p:cNvPr id="48" name="Shape 2728"/>
              <p:cNvSpPr/>
              <p:nvPr/>
            </p:nvSpPr>
            <p:spPr>
              <a:xfrm>
                <a:off x="4149571" y="1470110"/>
                <a:ext cx="1873251" cy="1876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523"/>
                    </a:moveTo>
                    <a:cubicBezTo>
                      <a:pt x="21600" y="11878"/>
                      <a:pt x="20978" y="10307"/>
                      <a:pt x="19806" y="9137"/>
                    </a:cubicBezTo>
                    <a:cubicBezTo>
                      <a:pt x="10617" y="0"/>
                      <a:pt x="10617" y="0"/>
                      <a:pt x="10617" y="0"/>
                    </a:cubicBezTo>
                    <a:cubicBezTo>
                      <a:pt x="0" y="10599"/>
                      <a:pt x="0" y="10599"/>
                      <a:pt x="0" y="10599"/>
                    </a:cubicBezTo>
                    <a:cubicBezTo>
                      <a:pt x="9153" y="19773"/>
                      <a:pt x="9153" y="19773"/>
                      <a:pt x="9153" y="19773"/>
                    </a:cubicBezTo>
                    <a:cubicBezTo>
                      <a:pt x="10324" y="20942"/>
                      <a:pt x="11898" y="21600"/>
                      <a:pt x="13546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13523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51" name="Shape 2740"/>
              <p:cNvSpPr/>
              <p:nvPr/>
            </p:nvSpPr>
            <p:spPr>
              <a:xfrm>
                <a:off x="4321021" y="1641558"/>
                <a:ext cx="577850" cy="5778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53" name="Group 21"/>
            <p:cNvGrpSpPr/>
            <p:nvPr/>
          </p:nvGrpSpPr>
          <p:grpSpPr>
            <a:xfrm rot="2693182">
              <a:off x="5283958" y="2301328"/>
              <a:ext cx="1392497" cy="1394858"/>
              <a:chOff x="6187923" y="1470110"/>
              <a:chExt cx="1873251" cy="1876426"/>
            </a:xfrm>
          </p:grpSpPr>
          <p:sp>
            <p:nvSpPr>
              <p:cNvPr id="54" name="Shape 2730"/>
              <p:cNvSpPr/>
              <p:nvPr/>
            </p:nvSpPr>
            <p:spPr>
              <a:xfrm>
                <a:off x="6187923" y="1470110"/>
                <a:ext cx="1873251" cy="1876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3523"/>
                    </a:moveTo>
                    <a:cubicBezTo>
                      <a:pt x="0" y="11878"/>
                      <a:pt x="622" y="10307"/>
                      <a:pt x="1794" y="9137"/>
                    </a:cubicBezTo>
                    <a:cubicBezTo>
                      <a:pt x="10983" y="0"/>
                      <a:pt x="10983" y="0"/>
                      <a:pt x="10983" y="0"/>
                    </a:cubicBezTo>
                    <a:cubicBezTo>
                      <a:pt x="21600" y="10599"/>
                      <a:pt x="21600" y="10599"/>
                      <a:pt x="21600" y="10599"/>
                    </a:cubicBezTo>
                    <a:cubicBezTo>
                      <a:pt x="12447" y="19773"/>
                      <a:pt x="12447" y="19773"/>
                      <a:pt x="12447" y="19773"/>
                    </a:cubicBezTo>
                    <a:cubicBezTo>
                      <a:pt x="11276" y="20942"/>
                      <a:pt x="9702" y="21600"/>
                      <a:pt x="8054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0" y="13523"/>
                    </a:lnTo>
                    <a:close/>
                  </a:path>
                </a:pathLst>
              </a:custGeom>
              <a:solidFill>
                <a:srgbClr val="C3B99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1" name="Shape 2732"/>
              <p:cNvSpPr/>
              <p:nvPr/>
            </p:nvSpPr>
            <p:spPr>
              <a:xfrm>
                <a:off x="7311872" y="1641558"/>
                <a:ext cx="577850" cy="5778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03" name="Group 27"/>
            <p:cNvGrpSpPr/>
            <p:nvPr/>
          </p:nvGrpSpPr>
          <p:grpSpPr>
            <a:xfrm rot="2693182">
              <a:off x="2430373" y="2301328"/>
              <a:ext cx="1392497" cy="1394858"/>
              <a:chOff x="4149571" y="3508461"/>
              <a:chExt cx="1873251" cy="1876426"/>
            </a:xfrm>
          </p:grpSpPr>
          <p:sp>
            <p:nvSpPr>
              <p:cNvPr id="104" name="Shape 2729"/>
              <p:cNvSpPr/>
              <p:nvPr/>
            </p:nvSpPr>
            <p:spPr>
              <a:xfrm>
                <a:off x="4149571" y="3508461"/>
                <a:ext cx="1873251" cy="1876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041"/>
                    </a:moveTo>
                    <a:cubicBezTo>
                      <a:pt x="21600" y="9685"/>
                      <a:pt x="20978" y="11257"/>
                      <a:pt x="19806" y="12426"/>
                    </a:cubicBezTo>
                    <a:cubicBezTo>
                      <a:pt x="10617" y="21600"/>
                      <a:pt x="10617" y="21600"/>
                      <a:pt x="10617" y="21600"/>
                    </a:cubicBezTo>
                    <a:cubicBezTo>
                      <a:pt x="0" y="10964"/>
                      <a:pt x="0" y="10964"/>
                      <a:pt x="0" y="10964"/>
                    </a:cubicBezTo>
                    <a:cubicBezTo>
                      <a:pt x="9153" y="1791"/>
                      <a:pt x="9153" y="1791"/>
                      <a:pt x="9153" y="1791"/>
                    </a:cubicBezTo>
                    <a:cubicBezTo>
                      <a:pt x="10324" y="658"/>
                      <a:pt x="11898" y="0"/>
                      <a:pt x="13546" y="0"/>
                    </a:cubicBezTo>
                    <a:cubicBezTo>
                      <a:pt x="21600" y="0"/>
                      <a:pt x="21600" y="0"/>
                      <a:pt x="21600" y="0"/>
                    </a:cubicBezTo>
                    <a:lnTo>
                      <a:pt x="21600" y="8041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7" name="Shape 2744"/>
              <p:cNvSpPr/>
              <p:nvPr/>
            </p:nvSpPr>
            <p:spPr>
              <a:xfrm>
                <a:off x="4321021" y="4632410"/>
                <a:ext cx="577850" cy="5778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09" name="Group 33"/>
            <p:cNvGrpSpPr/>
            <p:nvPr/>
          </p:nvGrpSpPr>
          <p:grpSpPr>
            <a:xfrm rot="2693182">
              <a:off x="3827245" y="3542093"/>
              <a:ext cx="1392497" cy="1394858"/>
              <a:chOff x="6187923" y="3508461"/>
              <a:chExt cx="1873251" cy="1876426"/>
            </a:xfrm>
          </p:grpSpPr>
          <p:sp>
            <p:nvSpPr>
              <p:cNvPr id="110" name="Shape 2731"/>
              <p:cNvSpPr/>
              <p:nvPr/>
            </p:nvSpPr>
            <p:spPr>
              <a:xfrm>
                <a:off x="6187923" y="3508461"/>
                <a:ext cx="1873251" cy="1876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8041"/>
                    </a:moveTo>
                    <a:cubicBezTo>
                      <a:pt x="0" y="9685"/>
                      <a:pt x="622" y="11257"/>
                      <a:pt x="1794" y="12426"/>
                    </a:cubicBezTo>
                    <a:cubicBezTo>
                      <a:pt x="10983" y="21600"/>
                      <a:pt x="10983" y="21600"/>
                      <a:pt x="10983" y="21600"/>
                    </a:cubicBezTo>
                    <a:cubicBezTo>
                      <a:pt x="21600" y="10964"/>
                      <a:pt x="21600" y="10964"/>
                      <a:pt x="21600" y="10964"/>
                    </a:cubicBezTo>
                    <a:cubicBezTo>
                      <a:pt x="12447" y="1791"/>
                      <a:pt x="12447" y="1791"/>
                      <a:pt x="12447" y="1791"/>
                    </a:cubicBezTo>
                    <a:cubicBezTo>
                      <a:pt x="11276" y="658"/>
                      <a:pt x="9702" y="0"/>
                      <a:pt x="805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8041"/>
                    </a:lnTo>
                    <a:close/>
                  </a:path>
                </a:pathLst>
              </a:custGeom>
              <a:solidFill>
                <a:srgbClr val="F5B90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3" name="Shape 2736"/>
              <p:cNvSpPr/>
              <p:nvPr/>
            </p:nvSpPr>
            <p:spPr>
              <a:xfrm>
                <a:off x="7311872" y="4632410"/>
                <a:ext cx="577850" cy="5778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17" name="Rectangle 17"/>
            <p:cNvSpPr>
              <a:spLocks/>
            </p:cNvSpPr>
            <p:nvPr/>
          </p:nvSpPr>
          <p:spPr bwMode="auto">
            <a:xfrm>
              <a:off x="4035967" y="1717095"/>
              <a:ext cx="986975" cy="540112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4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Factor Conditions</a:t>
              </a:r>
            </a:p>
          </p:txBody>
        </p:sp>
        <p:sp>
          <p:nvSpPr>
            <p:cNvPr id="120" name="Rectangle 17"/>
            <p:cNvSpPr>
              <a:spLocks/>
            </p:cNvSpPr>
            <p:nvPr/>
          </p:nvSpPr>
          <p:spPr bwMode="auto">
            <a:xfrm>
              <a:off x="5204204" y="2772751"/>
              <a:ext cx="986975" cy="540112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4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Related and Supporting Industries</a:t>
              </a:r>
            </a:p>
          </p:txBody>
        </p:sp>
        <p:sp>
          <p:nvSpPr>
            <p:cNvPr id="121" name="Rectangle 17"/>
            <p:cNvSpPr>
              <a:spLocks/>
            </p:cNvSpPr>
            <p:nvPr/>
          </p:nvSpPr>
          <p:spPr bwMode="auto">
            <a:xfrm>
              <a:off x="2831277" y="2772751"/>
              <a:ext cx="986975" cy="540112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4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Demand Conditions</a:t>
              </a:r>
            </a:p>
          </p:txBody>
        </p:sp>
        <p:sp>
          <p:nvSpPr>
            <p:cNvPr id="122" name="Rectangle 17"/>
            <p:cNvSpPr>
              <a:spLocks/>
            </p:cNvSpPr>
            <p:nvPr/>
          </p:nvSpPr>
          <p:spPr bwMode="auto">
            <a:xfrm>
              <a:off x="4035967" y="3714180"/>
              <a:ext cx="986975" cy="540112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4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Strategy, Structure and Rivalry</a:t>
              </a:r>
            </a:p>
          </p:txBody>
        </p:sp>
        <p:sp>
          <p:nvSpPr>
            <p:cNvPr id="10" name="弧形 9"/>
            <p:cNvSpPr/>
            <p:nvPr/>
          </p:nvSpPr>
          <p:spPr>
            <a:xfrm rot="16200000">
              <a:off x="3227891" y="1797008"/>
              <a:ext cx="1167200" cy="1167200"/>
            </a:xfrm>
            <a:prstGeom prst="arc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弧形 122"/>
            <p:cNvSpPr/>
            <p:nvPr/>
          </p:nvSpPr>
          <p:spPr>
            <a:xfrm rot="5400000" flipV="1">
              <a:off x="3227891" y="3042807"/>
              <a:ext cx="1167200" cy="1167200"/>
            </a:xfrm>
            <a:prstGeom prst="arc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弧形 123"/>
            <p:cNvSpPr/>
            <p:nvPr/>
          </p:nvSpPr>
          <p:spPr>
            <a:xfrm rot="5400000" flipH="1">
              <a:off x="4620604" y="1797008"/>
              <a:ext cx="1167200" cy="1167200"/>
            </a:xfrm>
            <a:prstGeom prst="arc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弧形 124"/>
            <p:cNvSpPr/>
            <p:nvPr/>
          </p:nvSpPr>
          <p:spPr>
            <a:xfrm rot="16200000" flipH="1" flipV="1">
              <a:off x="4620604" y="3042807"/>
              <a:ext cx="1167200" cy="1167200"/>
            </a:xfrm>
            <a:prstGeom prst="arc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4181792" y="2998913"/>
              <a:ext cx="730470" cy="0"/>
            </a:xfrm>
            <a:prstGeom prst="line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 flipV="1">
              <a:off x="4529894" y="2751695"/>
              <a:ext cx="0" cy="490459"/>
            </a:xfrm>
            <a:prstGeom prst="line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Freeform 64"/>
            <p:cNvSpPr>
              <a:spLocks noEditPoints="1"/>
            </p:cNvSpPr>
            <p:nvPr/>
          </p:nvSpPr>
          <p:spPr bwMode="auto">
            <a:xfrm>
              <a:off x="6351480" y="2886594"/>
              <a:ext cx="265112" cy="220663"/>
            </a:xfrm>
            <a:custGeom>
              <a:avLst/>
              <a:gdLst>
                <a:gd name="T0" fmla="*/ 2147483646 w 77"/>
                <a:gd name="T1" fmla="*/ 2147483646 h 64"/>
                <a:gd name="T2" fmla="*/ 2147483646 w 77"/>
                <a:gd name="T3" fmla="*/ 2147483646 h 64"/>
                <a:gd name="T4" fmla="*/ 2147483646 w 77"/>
                <a:gd name="T5" fmla="*/ 2147483646 h 64"/>
                <a:gd name="T6" fmla="*/ 2147483646 w 77"/>
                <a:gd name="T7" fmla="*/ 2147483646 h 64"/>
                <a:gd name="T8" fmla="*/ 2147483646 w 77"/>
                <a:gd name="T9" fmla="*/ 2147483646 h 64"/>
                <a:gd name="T10" fmla="*/ 2147483646 w 77"/>
                <a:gd name="T11" fmla="*/ 2147483646 h 64"/>
                <a:gd name="T12" fmla="*/ 2147483646 w 77"/>
                <a:gd name="T13" fmla="*/ 2147483646 h 64"/>
                <a:gd name="T14" fmla="*/ 2147483646 w 77"/>
                <a:gd name="T15" fmla="*/ 2147483646 h 64"/>
                <a:gd name="T16" fmla="*/ 2147483646 w 77"/>
                <a:gd name="T17" fmla="*/ 2147483646 h 64"/>
                <a:gd name="T18" fmla="*/ 2147483646 w 77"/>
                <a:gd name="T19" fmla="*/ 2147483646 h 64"/>
                <a:gd name="T20" fmla="*/ 2147483646 w 77"/>
                <a:gd name="T21" fmla="*/ 2147483646 h 64"/>
                <a:gd name="T22" fmla="*/ 2147483646 w 77"/>
                <a:gd name="T23" fmla="*/ 2147483646 h 64"/>
                <a:gd name="T24" fmla="*/ 0 w 77"/>
                <a:gd name="T25" fmla="*/ 2147483646 h 64"/>
                <a:gd name="T26" fmla="*/ 0 w 77"/>
                <a:gd name="T27" fmla="*/ 2147483646 h 64"/>
                <a:gd name="T28" fmla="*/ 2147483646 w 77"/>
                <a:gd name="T29" fmla="*/ 2147483646 h 64"/>
                <a:gd name="T30" fmla="*/ 2147483646 w 77"/>
                <a:gd name="T31" fmla="*/ 2147483646 h 64"/>
                <a:gd name="T32" fmla="*/ 2147483646 w 77"/>
                <a:gd name="T33" fmla="*/ 2147483646 h 64"/>
                <a:gd name="T34" fmla="*/ 2147483646 w 77"/>
                <a:gd name="T35" fmla="*/ 2147483646 h 64"/>
                <a:gd name="T36" fmla="*/ 2147483646 w 77"/>
                <a:gd name="T37" fmla="*/ 0 h 64"/>
                <a:gd name="T38" fmla="*/ 2147483646 w 77"/>
                <a:gd name="T39" fmla="*/ 0 h 64"/>
                <a:gd name="T40" fmla="*/ 2147483646 w 77"/>
                <a:gd name="T41" fmla="*/ 0 h 64"/>
                <a:gd name="T42" fmla="*/ 2147483646 w 77"/>
                <a:gd name="T43" fmla="*/ 2147483646 h 64"/>
                <a:gd name="T44" fmla="*/ 2147483646 w 77"/>
                <a:gd name="T45" fmla="*/ 2147483646 h 64"/>
                <a:gd name="T46" fmla="*/ 2147483646 w 77"/>
                <a:gd name="T47" fmla="*/ 2147483646 h 64"/>
                <a:gd name="T48" fmla="*/ 2147483646 w 77"/>
                <a:gd name="T49" fmla="*/ 2147483646 h 64"/>
                <a:gd name="T50" fmla="*/ 2147483646 w 77"/>
                <a:gd name="T51" fmla="*/ 2147483646 h 64"/>
                <a:gd name="T52" fmla="*/ 2147483646 w 77"/>
                <a:gd name="T53" fmla="*/ 2147483646 h 64"/>
                <a:gd name="T54" fmla="*/ 2147483646 w 77"/>
                <a:gd name="T55" fmla="*/ 2147483646 h 64"/>
                <a:gd name="T56" fmla="*/ 2147483646 w 77"/>
                <a:gd name="T57" fmla="*/ 2147483646 h 64"/>
                <a:gd name="T58" fmla="*/ 2147483646 w 77"/>
                <a:gd name="T59" fmla="*/ 2147483646 h 64"/>
                <a:gd name="T60" fmla="*/ 2147483646 w 77"/>
                <a:gd name="T61" fmla="*/ 2147483646 h 64"/>
                <a:gd name="T62" fmla="*/ 2147483646 w 77"/>
                <a:gd name="T63" fmla="*/ 2147483646 h 64"/>
                <a:gd name="T64" fmla="*/ 2147483646 w 77"/>
                <a:gd name="T65" fmla="*/ 2147483646 h 64"/>
                <a:gd name="T66" fmla="*/ 2147483646 w 77"/>
                <a:gd name="T67" fmla="*/ 2147483646 h 64"/>
                <a:gd name="T68" fmla="*/ 2147483646 w 77"/>
                <a:gd name="T69" fmla="*/ 2147483646 h 64"/>
                <a:gd name="T70" fmla="*/ 2147483646 w 77"/>
                <a:gd name="T71" fmla="*/ 2147483646 h 64"/>
                <a:gd name="T72" fmla="*/ 2147483646 w 77"/>
                <a:gd name="T73" fmla="*/ 2147483646 h 64"/>
                <a:gd name="T74" fmla="*/ 2147483646 w 77"/>
                <a:gd name="T75" fmla="*/ 2147483646 h 64"/>
                <a:gd name="T76" fmla="*/ 2147483646 w 77"/>
                <a:gd name="T77" fmla="*/ 2147483646 h 64"/>
                <a:gd name="T78" fmla="*/ 2147483646 w 77"/>
                <a:gd name="T79" fmla="*/ 2147483646 h 64"/>
                <a:gd name="T80" fmla="*/ 2147483646 w 77"/>
                <a:gd name="T81" fmla="*/ 2147483646 h 64"/>
                <a:gd name="T82" fmla="*/ 2147483646 w 77"/>
                <a:gd name="T83" fmla="*/ 2147483646 h 64"/>
                <a:gd name="T84" fmla="*/ 2147483646 w 77"/>
                <a:gd name="T85" fmla="*/ 2147483646 h 64"/>
                <a:gd name="T86" fmla="*/ 2147483646 w 77"/>
                <a:gd name="T87" fmla="*/ 2147483646 h 64"/>
                <a:gd name="T88" fmla="*/ 2147483646 w 77"/>
                <a:gd name="T89" fmla="*/ 2147483646 h 64"/>
                <a:gd name="T90" fmla="*/ 2147483646 w 77"/>
                <a:gd name="T91" fmla="*/ 2147483646 h 64"/>
                <a:gd name="T92" fmla="*/ 2147483646 w 77"/>
                <a:gd name="T93" fmla="*/ 2147483646 h 64"/>
                <a:gd name="T94" fmla="*/ 2147483646 w 77"/>
                <a:gd name="T95" fmla="*/ 2147483646 h 64"/>
                <a:gd name="T96" fmla="*/ 2147483646 w 77"/>
                <a:gd name="T97" fmla="*/ 2147483646 h 64"/>
                <a:gd name="T98" fmla="*/ 2147483646 w 77"/>
                <a:gd name="T99" fmla="*/ 2147483646 h 64"/>
                <a:gd name="T100" fmla="*/ 2147483646 w 77"/>
                <a:gd name="T101" fmla="*/ 2147483646 h 64"/>
                <a:gd name="T102" fmla="*/ 2147483646 w 77"/>
                <a:gd name="T103" fmla="*/ 2147483646 h 64"/>
                <a:gd name="T104" fmla="*/ 2147483646 w 77"/>
                <a:gd name="T105" fmla="*/ 2147483646 h 64"/>
                <a:gd name="T106" fmla="*/ 2147483646 w 77"/>
                <a:gd name="T107" fmla="*/ 2147483646 h 64"/>
                <a:gd name="T108" fmla="*/ 2147483646 w 77"/>
                <a:gd name="T109" fmla="*/ 2147483646 h 64"/>
                <a:gd name="T110" fmla="*/ 2147483646 w 77"/>
                <a:gd name="T111" fmla="*/ 2147483646 h 64"/>
                <a:gd name="T112" fmla="*/ 2147483646 w 77"/>
                <a:gd name="T113" fmla="*/ 2147483646 h 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64">
                  <a:moveTo>
                    <a:pt x="77" y="51"/>
                  </a:moveTo>
                  <a:cubicBezTo>
                    <a:pt x="77" y="53"/>
                    <a:pt x="76" y="55"/>
                    <a:pt x="75" y="55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8" y="64"/>
                    <a:pt x="58" y="64"/>
                    <a:pt x="57" y="64"/>
                  </a:cubicBezTo>
                  <a:cubicBezTo>
                    <a:pt x="56" y="64"/>
                    <a:pt x="55" y="64"/>
                    <a:pt x="55" y="63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8" y="55"/>
                    <a:pt x="38" y="55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2" y="64"/>
                    <a:pt x="21" y="64"/>
                    <a:pt x="20" y="64"/>
                  </a:cubicBezTo>
                  <a:cubicBezTo>
                    <a:pt x="20" y="64"/>
                    <a:pt x="19" y="64"/>
                    <a:pt x="18" y="63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3"/>
                    <a:pt x="3" y="3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9" y="8"/>
                    <a:pt x="21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8" y="0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8" y="8"/>
                    <a:pt x="59" y="10"/>
                    <a:pt x="59" y="1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6" y="33"/>
                    <a:pt x="77" y="35"/>
                    <a:pt x="77" y="37"/>
                  </a:cubicBezTo>
                  <a:lnTo>
                    <a:pt x="77" y="51"/>
                  </a:lnTo>
                  <a:close/>
                  <a:moveTo>
                    <a:pt x="35" y="36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20" y="42"/>
                    <a:pt x="20" y="42"/>
                    <a:pt x="20" y="42"/>
                  </a:cubicBezTo>
                  <a:lnTo>
                    <a:pt x="35" y="36"/>
                  </a:lnTo>
                  <a:close/>
                  <a:moveTo>
                    <a:pt x="36" y="51"/>
                  </a:moveTo>
                  <a:cubicBezTo>
                    <a:pt x="36" y="40"/>
                    <a:pt x="36" y="40"/>
                    <a:pt x="36" y="40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58"/>
                    <a:pt x="23" y="58"/>
                    <a:pt x="23" y="58"/>
                  </a:cubicBezTo>
                  <a:lnTo>
                    <a:pt x="36" y="51"/>
                  </a:lnTo>
                  <a:close/>
                  <a:moveTo>
                    <a:pt x="54" y="11"/>
                  </a:moveTo>
                  <a:cubicBezTo>
                    <a:pt x="39" y="5"/>
                    <a:pt x="39" y="5"/>
                    <a:pt x="39" y="5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39" y="18"/>
                    <a:pt x="39" y="18"/>
                    <a:pt x="39" y="18"/>
                  </a:cubicBezTo>
                  <a:lnTo>
                    <a:pt x="54" y="11"/>
                  </a:lnTo>
                  <a:close/>
                  <a:moveTo>
                    <a:pt x="55" y="26"/>
                  </a:moveTo>
                  <a:cubicBezTo>
                    <a:pt x="55" y="16"/>
                    <a:pt x="55" y="16"/>
                    <a:pt x="55" y="16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32"/>
                    <a:pt x="41" y="32"/>
                    <a:pt x="41" y="32"/>
                  </a:cubicBezTo>
                  <a:lnTo>
                    <a:pt x="55" y="26"/>
                  </a:lnTo>
                  <a:close/>
                  <a:moveTo>
                    <a:pt x="71" y="36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57" y="42"/>
                    <a:pt x="57" y="42"/>
                    <a:pt x="57" y="42"/>
                  </a:cubicBezTo>
                  <a:lnTo>
                    <a:pt x="71" y="36"/>
                  </a:lnTo>
                  <a:close/>
                  <a:moveTo>
                    <a:pt x="73" y="5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9" y="58"/>
                    <a:pt x="59" y="58"/>
                    <a:pt x="59" y="58"/>
                  </a:cubicBezTo>
                  <a:lnTo>
                    <a:pt x="73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Freeform 66"/>
            <p:cNvSpPr>
              <a:spLocks noEditPoints="1"/>
            </p:cNvSpPr>
            <p:nvPr/>
          </p:nvSpPr>
          <p:spPr bwMode="auto">
            <a:xfrm>
              <a:off x="4433828" y="1134149"/>
              <a:ext cx="188912" cy="220663"/>
            </a:xfrm>
            <a:custGeom>
              <a:avLst/>
              <a:gdLst>
                <a:gd name="T0" fmla="*/ 2147483646 w 55"/>
                <a:gd name="T1" fmla="*/ 2147483646 h 64"/>
                <a:gd name="T2" fmla="*/ 2147483646 w 55"/>
                <a:gd name="T3" fmla="*/ 2147483646 h 64"/>
                <a:gd name="T4" fmla="*/ 2147483646 w 55"/>
                <a:gd name="T5" fmla="*/ 2147483646 h 64"/>
                <a:gd name="T6" fmla="*/ 0 w 55"/>
                <a:gd name="T7" fmla="*/ 2147483646 h 64"/>
                <a:gd name="T8" fmla="*/ 0 w 55"/>
                <a:gd name="T9" fmla="*/ 2147483646 h 64"/>
                <a:gd name="T10" fmla="*/ 2147483646 w 55"/>
                <a:gd name="T11" fmla="*/ 0 h 64"/>
                <a:gd name="T12" fmla="*/ 2147483646 w 55"/>
                <a:gd name="T13" fmla="*/ 2147483646 h 64"/>
                <a:gd name="T14" fmla="*/ 2147483646 w 55"/>
                <a:gd name="T15" fmla="*/ 2147483646 h 64"/>
                <a:gd name="T16" fmla="*/ 2147483646 w 55"/>
                <a:gd name="T17" fmla="*/ 2147483646 h 64"/>
                <a:gd name="T18" fmla="*/ 2147483646 w 55"/>
                <a:gd name="T19" fmla="*/ 2147483646 h 64"/>
                <a:gd name="T20" fmla="*/ 0 w 55"/>
                <a:gd name="T21" fmla="*/ 2147483646 h 64"/>
                <a:gd name="T22" fmla="*/ 0 w 55"/>
                <a:gd name="T23" fmla="*/ 2147483646 h 64"/>
                <a:gd name="T24" fmla="*/ 2147483646 w 55"/>
                <a:gd name="T25" fmla="*/ 2147483646 h 64"/>
                <a:gd name="T26" fmla="*/ 2147483646 w 55"/>
                <a:gd name="T27" fmla="*/ 2147483646 h 64"/>
                <a:gd name="T28" fmla="*/ 2147483646 w 55"/>
                <a:gd name="T29" fmla="*/ 2147483646 h 64"/>
                <a:gd name="T30" fmla="*/ 2147483646 w 55"/>
                <a:gd name="T31" fmla="*/ 2147483646 h 64"/>
                <a:gd name="T32" fmla="*/ 2147483646 w 55"/>
                <a:gd name="T33" fmla="*/ 2147483646 h 64"/>
                <a:gd name="T34" fmla="*/ 0 w 55"/>
                <a:gd name="T35" fmla="*/ 2147483646 h 64"/>
                <a:gd name="T36" fmla="*/ 0 w 55"/>
                <a:gd name="T37" fmla="*/ 2147483646 h 64"/>
                <a:gd name="T38" fmla="*/ 2147483646 w 55"/>
                <a:gd name="T39" fmla="*/ 2147483646 h 64"/>
                <a:gd name="T40" fmla="*/ 2147483646 w 55"/>
                <a:gd name="T41" fmla="*/ 2147483646 h 64"/>
                <a:gd name="T42" fmla="*/ 2147483646 w 55"/>
                <a:gd name="T43" fmla="*/ 2147483646 h 64"/>
                <a:gd name="T44" fmla="*/ 2147483646 w 55"/>
                <a:gd name="T45" fmla="*/ 2147483646 h 64"/>
                <a:gd name="T46" fmla="*/ 2147483646 w 55"/>
                <a:gd name="T47" fmla="*/ 2147483646 h 64"/>
                <a:gd name="T48" fmla="*/ 0 w 55"/>
                <a:gd name="T49" fmla="*/ 2147483646 h 64"/>
                <a:gd name="T50" fmla="*/ 0 w 55"/>
                <a:gd name="T51" fmla="*/ 2147483646 h 64"/>
                <a:gd name="T52" fmla="*/ 2147483646 w 55"/>
                <a:gd name="T53" fmla="*/ 2147483646 h 64"/>
                <a:gd name="T54" fmla="*/ 2147483646 w 55"/>
                <a:gd name="T55" fmla="*/ 2147483646 h 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Freeform 145"/>
            <p:cNvSpPr>
              <a:spLocks/>
            </p:cNvSpPr>
            <p:nvPr/>
          </p:nvSpPr>
          <p:spPr bwMode="auto">
            <a:xfrm>
              <a:off x="4420357" y="4644894"/>
              <a:ext cx="219075" cy="188912"/>
            </a:xfrm>
            <a:custGeom>
              <a:avLst/>
              <a:gdLst>
                <a:gd name="T0" fmla="*/ 2147483646 w 64"/>
                <a:gd name="T1" fmla="*/ 2147483646 h 55"/>
                <a:gd name="T2" fmla="*/ 2147483646 w 64"/>
                <a:gd name="T3" fmla="*/ 2147483646 h 55"/>
                <a:gd name="T4" fmla="*/ 2147483646 w 64"/>
                <a:gd name="T5" fmla="*/ 2147483646 h 55"/>
                <a:gd name="T6" fmla="*/ 2147483646 w 64"/>
                <a:gd name="T7" fmla="*/ 2147483646 h 55"/>
                <a:gd name="T8" fmla="*/ 2147483646 w 64"/>
                <a:gd name="T9" fmla="*/ 2147483646 h 55"/>
                <a:gd name="T10" fmla="*/ 2147483646 w 64"/>
                <a:gd name="T11" fmla="*/ 2147483646 h 55"/>
                <a:gd name="T12" fmla="*/ 2147483646 w 64"/>
                <a:gd name="T13" fmla="*/ 2147483646 h 55"/>
                <a:gd name="T14" fmla="*/ 2147483646 w 64"/>
                <a:gd name="T15" fmla="*/ 2147483646 h 55"/>
                <a:gd name="T16" fmla="*/ 2147483646 w 64"/>
                <a:gd name="T17" fmla="*/ 2147483646 h 55"/>
                <a:gd name="T18" fmla="*/ 2147483646 w 64"/>
                <a:gd name="T19" fmla="*/ 2147483646 h 55"/>
                <a:gd name="T20" fmla="*/ 2147483646 w 64"/>
                <a:gd name="T21" fmla="*/ 2147483646 h 55"/>
                <a:gd name="T22" fmla="*/ 2147483646 w 64"/>
                <a:gd name="T23" fmla="*/ 2147483646 h 55"/>
                <a:gd name="T24" fmla="*/ 2147483646 w 64"/>
                <a:gd name="T25" fmla="*/ 2147483646 h 55"/>
                <a:gd name="T26" fmla="*/ 2147483646 w 64"/>
                <a:gd name="T27" fmla="*/ 2147483646 h 55"/>
                <a:gd name="T28" fmla="*/ 2147483646 w 64"/>
                <a:gd name="T29" fmla="*/ 2147483646 h 55"/>
                <a:gd name="T30" fmla="*/ 2147483646 w 64"/>
                <a:gd name="T31" fmla="*/ 2147483646 h 55"/>
                <a:gd name="T32" fmla="*/ 2147483646 w 64"/>
                <a:gd name="T33" fmla="*/ 2147483646 h 55"/>
                <a:gd name="T34" fmla="*/ 2147483646 w 64"/>
                <a:gd name="T35" fmla="*/ 2147483646 h 55"/>
                <a:gd name="T36" fmla="*/ 2147483646 w 64"/>
                <a:gd name="T37" fmla="*/ 2147483646 h 55"/>
                <a:gd name="T38" fmla="*/ 2147483646 w 64"/>
                <a:gd name="T39" fmla="*/ 2147483646 h 55"/>
                <a:gd name="T40" fmla="*/ 2147483646 w 64"/>
                <a:gd name="T41" fmla="*/ 2147483646 h 55"/>
                <a:gd name="T42" fmla="*/ 2147483646 w 64"/>
                <a:gd name="T43" fmla="*/ 2147483646 h 55"/>
                <a:gd name="T44" fmla="*/ 2147483646 w 64"/>
                <a:gd name="T45" fmla="*/ 2147483646 h 55"/>
                <a:gd name="T46" fmla="*/ 2147483646 w 64"/>
                <a:gd name="T47" fmla="*/ 2147483646 h 55"/>
                <a:gd name="T48" fmla="*/ 2147483646 w 64"/>
                <a:gd name="T49" fmla="*/ 2147483646 h 55"/>
                <a:gd name="T50" fmla="*/ 2147483646 w 64"/>
                <a:gd name="T51" fmla="*/ 2147483646 h 55"/>
                <a:gd name="T52" fmla="*/ 2147483646 w 64"/>
                <a:gd name="T53" fmla="*/ 2147483646 h 55"/>
                <a:gd name="T54" fmla="*/ 0 w 64"/>
                <a:gd name="T55" fmla="*/ 2147483646 h 55"/>
                <a:gd name="T56" fmla="*/ 0 w 64"/>
                <a:gd name="T57" fmla="*/ 2147483646 h 55"/>
                <a:gd name="T58" fmla="*/ 2147483646 w 64"/>
                <a:gd name="T59" fmla="*/ 2147483646 h 55"/>
                <a:gd name="T60" fmla="*/ 2147483646 w 64"/>
                <a:gd name="T61" fmla="*/ 2147483646 h 55"/>
                <a:gd name="T62" fmla="*/ 2147483646 w 64"/>
                <a:gd name="T63" fmla="*/ 2147483646 h 55"/>
                <a:gd name="T64" fmla="*/ 2147483646 w 64"/>
                <a:gd name="T65" fmla="*/ 2147483646 h 55"/>
                <a:gd name="T66" fmla="*/ 2147483646 w 64"/>
                <a:gd name="T67" fmla="*/ 2147483646 h 55"/>
                <a:gd name="T68" fmla="*/ 2147483646 w 64"/>
                <a:gd name="T69" fmla="*/ 2147483646 h 55"/>
                <a:gd name="T70" fmla="*/ 2147483646 w 64"/>
                <a:gd name="T71" fmla="*/ 2147483646 h 55"/>
                <a:gd name="T72" fmla="*/ 2147483646 w 64"/>
                <a:gd name="T73" fmla="*/ 2147483646 h 55"/>
                <a:gd name="T74" fmla="*/ 2147483646 w 64"/>
                <a:gd name="T75" fmla="*/ 2147483646 h 55"/>
                <a:gd name="T76" fmla="*/ 2147483646 w 64"/>
                <a:gd name="T77" fmla="*/ 0 h 55"/>
                <a:gd name="T78" fmla="*/ 2147483646 w 64"/>
                <a:gd name="T79" fmla="*/ 0 h 55"/>
                <a:gd name="T80" fmla="*/ 2147483646 w 64"/>
                <a:gd name="T81" fmla="*/ 2147483646 h 55"/>
                <a:gd name="T82" fmla="*/ 2147483646 w 64"/>
                <a:gd name="T83" fmla="*/ 2147483646 h 55"/>
                <a:gd name="T84" fmla="*/ 2147483646 w 64"/>
                <a:gd name="T85" fmla="*/ 2147483646 h 55"/>
                <a:gd name="T86" fmla="*/ 2147483646 w 64"/>
                <a:gd name="T87" fmla="*/ 2147483646 h 55"/>
                <a:gd name="T88" fmla="*/ 2147483646 w 64"/>
                <a:gd name="T89" fmla="*/ 2147483646 h 55"/>
                <a:gd name="T90" fmla="*/ 2147483646 w 64"/>
                <a:gd name="T91" fmla="*/ 2147483646 h 55"/>
                <a:gd name="T92" fmla="*/ 2147483646 w 64"/>
                <a:gd name="T93" fmla="*/ 2147483646 h 55"/>
                <a:gd name="T94" fmla="*/ 2147483646 w 64"/>
                <a:gd name="T95" fmla="*/ 2147483646 h 55"/>
                <a:gd name="T96" fmla="*/ 2147483646 w 64"/>
                <a:gd name="T97" fmla="*/ 2147483646 h 55"/>
                <a:gd name="T98" fmla="*/ 2147483646 w 64"/>
                <a:gd name="T99" fmla="*/ 2147483646 h 55"/>
                <a:gd name="T100" fmla="*/ 2147483646 w 64"/>
                <a:gd name="T101" fmla="*/ 2147483646 h 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Freeform 76"/>
            <p:cNvSpPr>
              <a:spLocks noEditPoints="1"/>
            </p:cNvSpPr>
            <p:nvPr/>
          </p:nvSpPr>
          <p:spPr bwMode="auto">
            <a:xfrm>
              <a:off x="2481526" y="2891421"/>
              <a:ext cx="290525" cy="231754"/>
            </a:xfrm>
            <a:custGeom>
              <a:avLst/>
              <a:gdLst>
                <a:gd name="T0" fmla="*/ 2147483646 w 256"/>
                <a:gd name="T1" fmla="*/ 2147483646 h 204"/>
                <a:gd name="T2" fmla="*/ 2147483646 w 256"/>
                <a:gd name="T3" fmla="*/ 2147483646 h 204"/>
                <a:gd name="T4" fmla="*/ 2147483646 w 256"/>
                <a:gd name="T5" fmla="*/ 2147483646 h 204"/>
                <a:gd name="T6" fmla="*/ 2147483646 w 256"/>
                <a:gd name="T7" fmla="*/ 2147483646 h 204"/>
                <a:gd name="T8" fmla="*/ 2147483646 w 256"/>
                <a:gd name="T9" fmla="*/ 2147483646 h 204"/>
                <a:gd name="T10" fmla="*/ 2147483646 w 256"/>
                <a:gd name="T11" fmla="*/ 2147483646 h 204"/>
                <a:gd name="T12" fmla="*/ 2147483646 w 256"/>
                <a:gd name="T13" fmla="*/ 2147483646 h 204"/>
                <a:gd name="T14" fmla="*/ 2147483646 w 256"/>
                <a:gd name="T15" fmla="*/ 2147483646 h 204"/>
                <a:gd name="T16" fmla="*/ 2147483646 w 256"/>
                <a:gd name="T17" fmla="*/ 2147483646 h 204"/>
                <a:gd name="T18" fmla="*/ 2147483646 w 256"/>
                <a:gd name="T19" fmla="*/ 2147483646 h 204"/>
                <a:gd name="T20" fmla="*/ 2147483646 w 256"/>
                <a:gd name="T21" fmla="*/ 2147483646 h 204"/>
                <a:gd name="T22" fmla="*/ 2147483646 w 256"/>
                <a:gd name="T23" fmla="*/ 2147483646 h 204"/>
                <a:gd name="T24" fmla="*/ 2147483646 w 256"/>
                <a:gd name="T25" fmla="*/ 2147483646 h 204"/>
                <a:gd name="T26" fmla="*/ 2147483646 w 256"/>
                <a:gd name="T27" fmla="*/ 2147483646 h 204"/>
                <a:gd name="T28" fmla="*/ 2147483646 w 256"/>
                <a:gd name="T29" fmla="*/ 2147483646 h 204"/>
                <a:gd name="T30" fmla="*/ 2147483646 w 256"/>
                <a:gd name="T31" fmla="*/ 2147483646 h 204"/>
                <a:gd name="T32" fmla="*/ 2147483646 w 256"/>
                <a:gd name="T33" fmla="*/ 2147483646 h 204"/>
                <a:gd name="T34" fmla="*/ 0 w 256"/>
                <a:gd name="T35" fmla="*/ 2147483646 h 204"/>
                <a:gd name="T36" fmla="*/ 2147483646 w 256"/>
                <a:gd name="T37" fmla="*/ 0 h 204"/>
                <a:gd name="T38" fmla="*/ 2147483646 w 256"/>
                <a:gd name="T39" fmla="*/ 0 h 204"/>
                <a:gd name="T40" fmla="*/ 2147483646 w 256"/>
                <a:gd name="T41" fmla="*/ 2147483646 h 204"/>
                <a:gd name="T42" fmla="*/ 2147483646 w 256"/>
                <a:gd name="T43" fmla="*/ 2147483646 h 204"/>
                <a:gd name="T44" fmla="*/ 2147483646 w 256"/>
                <a:gd name="T45" fmla="*/ 2147483646 h 204"/>
                <a:gd name="T46" fmla="*/ 2147483646 w 256"/>
                <a:gd name="T47" fmla="*/ 2147483646 h 204"/>
                <a:gd name="T48" fmla="*/ 2147483646 w 256"/>
                <a:gd name="T49" fmla="*/ 2147483646 h 204"/>
                <a:gd name="T50" fmla="*/ 2147483646 w 256"/>
                <a:gd name="T51" fmla="*/ 2147483646 h 204"/>
                <a:gd name="T52" fmla="*/ 2147483646 w 256"/>
                <a:gd name="T53" fmla="*/ 2147483646 h 204"/>
                <a:gd name="T54" fmla="*/ 2147483646 w 256"/>
                <a:gd name="T55" fmla="*/ 2147483646 h 204"/>
                <a:gd name="T56" fmla="*/ 2147483646 w 256"/>
                <a:gd name="T57" fmla="*/ 2147483646 h 204"/>
                <a:gd name="T58" fmla="*/ 2147483646 w 256"/>
                <a:gd name="T59" fmla="*/ 2147483646 h 204"/>
                <a:gd name="T60" fmla="*/ 2147483646 w 256"/>
                <a:gd name="T61" fmla="*/ 2147483646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4">
                  <a:moveTo>
                    <a:pt x="255" y="45"/>
                  </a:moveTo>
                  <a:cubicBezTo>
                    <a:pt x="255" y="45"/>
                    <a:pt x="255" y="45"/>
                    <a:pt x="255" y="45"/>
                  </a:cubicBezTo>
                  <a:cubicBezTo>
                    <a:pt x="219" y="125"/>
                    <a:pt x="219" y="125"/>
                    <a:pt x="219" y="125"/>
                  </a:cubicBezTo>
                  <a:cubicBezTo>
                    <a:pt x="217" y="129"/>
                    <a:pt x="213" y="132"/>
                    <a:pt x="209" y="132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11" y="156"/>
                    <a:pt x="111" y="156"/>
                    <a:pt x="111" y="156"/>
                  </a:cubicBezTo>
                  <a:cubicBezTo>
                    <a:pt x="224" y="156"/>
                    <a:pt x="224" y="156"/>
                    <a:pt x="224" y="156"/>
                  </a:cubicBezTo>
                  <a:cubicBezTo>
                    <a:pt x="237" y="156"/>
                    <a:pt x="248" y="167"/>
                    <a:pt x="248" y="180"/>
                  </a:cubicBezTo>
                  <a:cubicBezTo>
                    <a:pt x="248" y="193"/>
                    <a:pt x="237" y="204"/>
                    <a:pt x="224" y="204"/>
                  </a:cubicBezTo>
                  <a:cubicBezTo>
                    <a:pt x="211" y="204"/>
                    <a:pt x="200" y="193"/>
                    <a:pt x="200" y="180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8" y="193"/>
                    <a:pt x="77" y="204"/>
                    <a:pt x="64" y="204"/>
                  </a:cubicBezTo>
                  <a:cubicBezTo>
                    <a:pt x="51" y="204"/>
                    <a:pt x="40" y="193"/>
                    <a:pt x="40" y="180"/>
                  </a:cubicBezTo>
                  <a:cubicBezTo>
                    <a:pt x="40" y="167"/>
                    <a:pt x="51" y="156"/>
                    <a:pt x="64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3" y="0"/>
                    <a:pt x="58" y="3"/>
                    <a:pt x="59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51" y="28"/>
                    <a:pt x="256" y="33"/>
                    <a:pt x="256" y="40"/>
                  </a:cubicBezTo>
                  <a:cubicBezTo>
                    <a:pt x="256" y="42"/>
                    <a:pt x="256" y="43"/>
                    <a:pt x="255" y="45"/>
                  </a:cubicBezTo>
                  <a:moveTo>
                    <a:pt x="75" y="52"/>
                  </a:moveTo>
                  <a:cubicBezTo>
                    <a:pt x="97" y="115"/>
                    <a:pt x="97" y="115"/>
                    <a:pt x="97" y="115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25" y="52"/>
                    <a:pt x="225" y="52"/>
                    <a:pt x="225" y="52"/>
                  </a:cubicBezTo>
                  <a:lnTo>
                    <a:pt x="75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Oval 123"/>
            <p:cNvSpPr/>
            <p:nvPr/>
          </p:nvSpPr>
          <p:spPr>
            <a:xfrm>
              <a:off x="1111264" y="1313579"/>
              <a:ext cx="1084472" cy="108447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  <p:sp>
          <p:nvSpPr>
            <p:cNvPr id="140" name="Rectangle 17"/>
            <p:cNvSpPr>
              <a:spLocks/>
            </p:cNvSpPr>
            <p:nvPr/>
          </p:nvSpPr>
          <p:spPr bwMode="auto">
            <a:xfrm>
              <a:off x="1149972" y="1663503"/>
              <a:ext cx="1007055" cy="384621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4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Role of Government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6890699" y="3703318"/>
              <a:ext cx="844932" cy="844931"/>
              <a:chOff x="6890699" y="3703318"/>
              <a:chExt cx="844932" cy="844931"/>
            </a:xfrm>
          </p:grpSpPr>
          <p:sp>
            <p:nvSpPr>
              <p:cNvPr id="135" name="Oval 123"/>
              <p:cNvSpPr/>
              <p:nvPr/>
            </p:nvSpPr>
            <p:spPr>
              <a:xfrm>
                <a:off x="6890699" y="3703318"/>
                <a:ext cx="844932" cy="844931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dist="1270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endParaRPr>
              </a:p>
            </p:txBody>
          </p:sp>
          <p:sp>
            <p:nvSpPr>
              <p:cNvPr id="139" name="Rectangle 17"/>
              <p:cNvSpPr>
                <a:spLocks/>
              </p:cNvSpPr>
              <p:nvPr/>
            </p:nvSpPr>
            <p:spPr bwMode="auto">
              <a:xfrm>
                <a:off x="6932864" y="3974891"/>
                <a:ext cx="758607" cy="38462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2700" dist="63499" dir="5400000" algn="ctr" rotWithShape="0">
                  <a:schemeClr val="bg2">
                    <a:alpha val="12999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 defTabSz="457223">
                  <a:defRPr/>
                </a:pPr>
                <a:r>
                  <a:rPr lang="en-US" altLang="zh-CN" sz="14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Chance</a:t>
                </a:r>
              </a:p>
            </p:txBody>
          </p:sp>
        </p:grpSp>
        <p:sp>
          <p:nvSpPr>
            <p:cNvPr id="19" name="椭圆 18"/>
            <p:cNvSpPr/>
            <p:nvPr/>
          </p:nvSpPr>
          <p:spPr>
            <a:xfrm>
              <a:off x="2088278" y="972774"/>
              <a:ext cx="4951006" cy="3999823"/>
            </a:xfrm>
            <a:prstGeom prst="ellipse">
              <a:avLst/>
            </a:prstGeom>
            <a:ln w="12700">
              <a:prstDash val="sys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6785443" y="3499404"/>
              <a:ext cx="429550" cy="429551"/>
              <a:chOff x="7450569" y="3681191"/>
              <a:chExt cx="429550" cy="429551"/>
            </a:xfrm>
          </p:grpSpPr>
          <p:sp>
            <p:nvSpPr>
              <p:cNvPr id="138" name="Shape 2744"/>
              <p:cNvSpPr/>
              <p:nvPr/>
            </p:nvSpPr>
            <p:spPr>
              <a:xfrm rot="2693182">
                <a:off x="7450569" y="3681191"/>
                <a:ext cx="429550" cy="4295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4" name="Freeform 89"/>
              <p:cNvSpPr>
                <a:spLocks noEditPoints="1"/>
              </p:cNvSpPr>
              <p:nvPr/>
            </p:nvSpPr>
            <p:spPr bwMode="auto">
              <a:xfrm>
                <a:off x="7530072" y="3770576"/>
                <a:ext cx="233362" cy="233362"/>
              </a:xfrm>
              <a:custGeom>
                <a:avLst/>
                <a:gdLst>
                  <a:gd name="T0" fmla="*/ 2147483646 w 68"/>
                  <a:gd name="T1" fmla="*/ 2147483646 h 68"/>
                  <a:gd name="T2" fmla="*/ 2147483646 w 68"/>
                  <a:gd name="T3" fmla="*/ 2147483646 h 68"/>
                  <a:gd name="T4" fmla="*/ 2147483646 w 68"/>
                  <a:gd name="T5" fmla="*/ 2147483646 h 68"/>
                  <a:gd name="T6" fmla="*/ 2147483646 w 68"/>
                  <a:gd name="T7" fmla="*/ 2147483646 h 68"/>
                  <a:gd name="T8" fmla="*/ 2147483646 w 68"/>
                  <a:gd name="T9" fmla="*/ 2147483646 h 68"/>
                  <a:gd name="T10" fmla="*/ 2147483646 w 68"/>
                  <a:gd name="T11" fmla="*/ 2147483646 h 68"/>
                  <a:gd name="T12" fmla="*/ 2147483646 w 68"/>
                  <a:gd name="T13" fmla="*/ 2147483646 h 68"/>
                  <a:gd name="T14" fmla="*/ 2147483646 w 68"/>
                  <a:gd name="T15" fmla="*/ 2147483646 h 68"/>
                  <a:gd name="T16" fmla="*/ 2147483646 w 68"/>
                  <a:gd name="T17" fmla="*/ 2147483646 h 68"/>
                  <a:gd name="T18" fmla="*/ 2147483646 w 68"/>
                  <a:gd name="T19" fmla="*/ 2147483646 h 68"/>
                  <a:gd name="T20" fmla="*/ 2147483646 w 68"/>
                  <a:gd name="T21" fmla="*/ 2147483646 h 68"/>
                  <a:gd name="T22" fmla="*/ 2147483646 w 68"/>
                  <a:gd name="T23" fmla="*/ 2147483646 h 68"/>
                  <a:gd name="T24" fmla="*/ 0 w 68"/>
                  <a:gd name="T25" fmla="*/ 2147483646 h 68"/>
                  <a:gd name="T26" fmla="*/ 2147483646 w 68"/>
                  <a:gd name="T27" fmla="*/ 2147483646 h 68"/>
                  <a:gd name="T28" fmla="*/ 2147483646 w 68"/>
                  <a:gd name="T29" fmla="*/ 0 h 68"/>
                  <a:gd name="T30" fmla="*/ 2147483646 w 68"/>
                  <a:gd name="T31" fmla="*/ 0 h 68"/>
                  <a:gd name="T32" fmla="*/ 2147483646 w 68"/>
                  <a:gd name="T33" fmla="*/ 2147483646 h 68"/>
                  <a:gd name="T34" fmla="*/ 2147483646 w 68"/>
                  <a:gd name="T35" fmla="*/ 2147483646 h 68"/>
                  <a:gd name="T36" fmla="*/ 2147483646 w 68"/>
                  <a:gd name="T37" fmla="*/ 2147483646 h 68"/>
                  <a:gd name="T38" fmla="*/ 2147483646 w 68"/>
                  <a:gd name="T39" fmla="*/ 2147483646 h 68"/>
                  <a:gd name="T40" fmla="*/ 2147483646 w 68"/>
                  <a:gd name="T41" fmla="*/ 2147483646 h 68"/>
                  <a:gd name="T42" fmla="*/ 2147483646 w 68"/>
                  <a:gd name="T43" fmla="*/ 2147483646 h 68"/>
                  <a:gd name="T44" fmla="*/ 2147483646 w 68"/>
                  <a:gd name="T45" fmla="*/ 2147483646 h 68"/>
                  <a:gd name="T46" fmla="*/ 2147483646 w 68"/>
                  <a:gd name="T47" fmla="*/ 2147483646 h 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8" h="68">
                    <a:moveTo>
                      <a:pt x="68" y="3"/>
                    </a:moveTo>
                    <a:cubicBezTo>
                      <a:pt x="58" y="61"/>
                      <a:pt x="58" y="61"/>
                      <a:pt x="58" y="61"/>
                    </a:cubicBezTo>
                    <a:cubicBezTo>
                      <a:pt x="58" y="62"/>
                      <a:pt x="57" y="62"/>
                      <a:pt x="57" y="63"/>
                    </a:cubicBezTo>
                    <a:cubicBezTo>
                      <a:pt x="56" y="63"/>
                      <a:pt x="56" y="63"/>
                      <a:pt x="56" y="63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3" y="67"/>
                      <a:pt x="22" y="68"/>
                      <a:pt x="22" y="68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0" y="67"/>
                      <a:pt x="19" y="66"/>
                      <a:pt x="19" y="65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0" y="40"/>
                      <a:pt x="0" y="40"/>
                      <a:pt x="0" y="39"/>
                    </a:cubicBezTo>
                    <a:cubicBezTo>
                      <a:pt x="0" y="38"/>
                      <a:pt x="0" y="37"/>
                      <a:pt x="1" y="36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6" y="0"/>
                      <a:pt x="67" y="0"/>
                    </a:cubicBezTo>
                    <a:cubicBezTo>
                      <a:pt x="68" y="1"/>
                      <a:pt x="68" y="2"/>
                      <a:pt x="68" y="3"/>
                    </a:cubicBezTo>
                    <a:close/>
                    <a:moveTo>
                      <a:pt x="62" y="7"/>
                    </a:moveTo>
                    <a:cubicBezTo>
                      <a:pt x="8" y="38"/>
                      <a:pt x="8" y="38"/>
                      <a:pt x="8" y="38"/>
                    </a:cubicBezTo>
                    <a:cubicBezTo>
                      <a:pt x="20" y="43"/>
                      <a:pt x="20" y="43"/>
                      <a:pt x="20" y="43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54" y="57"/>
                      <a:pt x="54" y="57"/>
                      <a:pt x="54" y="57"/>
                    </a:cubicBezTo>
                    <a:lnTo>
                      <a:pt x="6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884477" y="2048124"/>
              <a:ext cx="429550" cy="429551"/>
              <a:chOff x="896489" y="1356003"/>
              <a:chExt cx="429550" cy="429551"/>
            </a:xfrm>
          </p:grpSpPr>
          <p:sp>
            <p:nvSpPr>
              <p:cNvPr id="137" name="Shape 2744"/>
              <p:cNvSpPr/>
              <p:nvPr/>
            </p:nvSpPr>
            <p:spPr>
              <a:xfrm rot="2693182">
                <a:off x="896489" y="1356003"/>
                <a:ext cx="429550" cy="4295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151" name="Group 280"/>
              <p:cNvGrpSpPr/>
              <p:nvPr/>
            </p:nvGrpSpPr>
            <p:grpSpPr>
              <a:xfrm>
                <a:off x="975555" y="1398813"/>
                <a:ext cx="254000" cy="293687"/>
                <a:chOff x="2708276" y="2427288"/>
                <a:chExt cx="254000" cy="293687"/>
              </a:xfrm>
              <a:solidFill>
                <a:srgbClr val="FFFFFF"/>
              </a:solidFill>
            </p:grpSpPr>
            <p:sp>
              <p:nvSpPr>
                <p:cNvPr id="152" name="Freeform 47"/>
                <p:cNvSpPr>
                  <a:spLocks noEditPoints="1"/>
                </p:cNvSpPr>
                <p:nvPr/>
              </p:nvSpPr>
              <p:spPr bwMode="auto">
                <a:xfrm>
                  <a:off x="2760663" y="2427288"/>
                  <a:ext cx="146050" cy="73025"/>
                </a:xfrm>
                <a:custGeom>
                  <a:avLst/>
                  <a:gdLst/>
                  <a:ahLst/>
                  <a:cxnLst>
                    <a:cxn ang="0">
                      <a:pos x="58" y="14"/>
                    </a:cxn>
                    <a:cxn ang="0">
                      <a:pos x="44" y="14"/>
                    </a:cxn>
                    <a:cxn ang="0">
                      <a:pos x="29" y="0"/>
                    </a:cxn>
                    <a:cxn ang="0">
                      <a:pos x="15" y="14"/>
                    </a:cxn>
                    <a:cxn ang="0">
                      <a:pos x="0" y="14"/>
                    </a:cxn>
                    <a:cxn ang="0">
                      <a:pos x="0" y="29"/>
                    </a:cxn>
                    <a:cxn ang="0">
                      <a:pos x="58" y="29"/>
                    </a:cxn>
                    <a:cxn ang="0">
                      <a:pos x="58" y="14"/>
                    </a:cxn>
                    <a:cxn ang="0">
                      <a:pos x="29" y="22"/>
                    </a:cxn>
                    <a:cxn ang="0">
                      <a:pos x="22" y="14"/>
                    </a:cxn>
                    <a:cxn ang="0">
                      <a:pos x="29" y="7"/>
                    </a:cxn>
                    <a:cxn ang="0">
                      <a:pos x="37" y="14"/>
                    </a:cxn>
                    <a:cxn ang="0">
                      <a:pos x="29" y="22"/>
                    </a:cxn>
                  </a:cxnLst>
                  <a:rect l="0" t="0" r="r" b="b"/>
                  <a:pathLst>
                    <a:path w="58" h="29">
                      <a:moveTo>
                        <a:pt x="58" y="14"/>
                      </a:moveTo>
                      <a:cubicBezTo>
                        <a:pt x="44" y="14"/>
                        <a:pt x="44" y="14"/>
                        <a:pt x="44" y="14"/>
                      </a:cubicBezTo>
                      <a:cubicBezTo>
                        <a:pt x="44" y="6"/>
                        <a:pt x="37" y="0"/>
                        <a:pt x="29" y="0"/>
                      </a:cubicBezTo>
                      <a:cubicBezTo>
                        <a:pt x="21" y="0"/>
                        <a:pt x="15" y="6"/>
                        <a:pt x="15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58" y="29"/>
                        <a:pt x="58" y="29"/>
                        <a:pt x="58" y="29"/>
                      </a:cubicBezTo>
                      <a:lnTo>
                        <a:pt x="58" y="14"/>
                      </a:lnTo>
                      <a:close/>
                      <a:moveTo>
                        <a:pt x="29" y="22"/>
                      </a:moveTo>
                      <a:cubicBezTo>
                        <a:pt x="25" y="22"/>
                        <a:pt x="22" y="18"/>
                        <a:pt x="22" y="14"/>
                      </a:cubicBezTo>
                      <a:cubicBezTo>
                        <a:pt x="22" y="10"/>
                        <a:pt x="25" y="7"/>
                        <a:pt x="29" y="7"/>
                      </a:cubicBezTo>
                      <a:cubicBezTo>
                        <a:pt x="33" y="7"/>
                        <a:pt x="37" y="10"/>
                        <a:pt x="37" y="14"/>
                      </a:cubicBezTo>
                      <a:cubicBezTo>
                        <a:pt x="37" y="18"/>
                        <a:pt x="33" y="22"/>
                        <a:pt x="29" y="2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53" name="Freeform 48"/>
                <p:cNvSpPr>
                  <a:spLocks noEditPoints="1"/>
                </p:cNvSpPr>
                <p:nvPr/>
              </p:nvSpPr>
              <p:spPr bwMode="auto">
                <a:xfrm>
                  <a:off x="2708276" y="2463800"/>
                  <a:ext cx="254000" cy="257175"/>
                </a:xfrm>
                <a:custGeom>
                  <a:avLst/>
                  <a:gdLst/>
                  <a:ahLst/>
                  <a:cxnLst>
                    <a:cxn ang="0">
                      <a:pos x="138" y="0"/>
                    </a:cxn>
                    <a:cxn ang="0">
                      <a:pos x="138" y="35"/>
                    </a:cxn>
                    <a:cxn ang="0">
                      <a:pos x="22" y="35"/>
                    </a:cxn>
                    <a:cxn ang="0">
                      <a:pos x="22" y="0"/>
                    </a:cxn>
                    <a:cxn ang="0">
                      <a:pos x="0" y="0"/>
                    </a:cxn>
                    <a:cxn ang="0">
                      <a:pos x="0" y="162"/>
                    </a:cxn>
                    <a:cxn ang="0">
                      <a:pos x="160" y="162"/>
                    </a:cxn>
                    <a:cxn ang="0">
                      <a:pos x="160" y="0"/>
                    </a:cxn>
                    <a:cxn ang="0">
                      <a:pos x="138" y="0"/>
                    </a:cxn>
                    <a:cxn ang="0">
                      <a:pos x="74" y="138"/>
                    </a:cxn>
                    <a:cxn ang="0">
                      <a:pos x="66" y="128"/>
                    </a:cxn>
                    <a:cxn ang="0">
                      <a:pos x="33" y="97"/>
                    </a:cxn>
                    <a:cxn ang="0">
                      <a:pos x="51" y="81"/>
                    </a:cxn>
                    <a:cxn ang="0">
                      <a:pos x="74" y="105"/>
                    </a:cxn>
                    <a:cxn ang="0">
                      <a:pos x="120" y="58"/>
                    </a:cxn>
                    <a:cxn ang="0">
                      <a:pos x="138" y="74"/>
                    </a:cxn>
                    <a:cxn ang="0">
                      <a:pos x="74" y="138"/>
                    </a:cxn>
                  </a:cxnLst>
                  <a:rect l="0" t="0" r="r" b="b"/>
                  <a:pathLst>
                    <a:path w="160" h="162">
                      <a:moveTo>
                        <a:pt x="138" y="0"/>
                      </a:moveTo>
                      <a:lnTo>
                        <a:pt x="138" y="35"/>
                      </a:lnTo>
                      <a:lnTo>
                        <a:pt x="22" y="35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162"/>
                      </a:lnTo>
                      <a:lnTo>
                        <a:pt x="160" y="162"/>
                      </a:lnTo>
                      <a:lnTo>
                        <a:pt x="160" y="0"/>
                      </a:lnTo>
                      <a:lnTo>
                        <a:pt x="138" y="0"/>
                      </a:lnTo>
                      <a:close/>
                      <a:moveTo>
                        <a:pt x="74" y="138"/>
                      </a:moveTo>
                      <a:lnTo>
                        <a:pt x="66" y="128"/>
                      </a:lnTo>
                      <a:lnTo>
                        <a:pt x="33" y="97"/>
                      </a:lnTo>
                      <a:lnTo>
                        <a:pt x="51" y="81"/>
                      </a:lnTo>
                      <a:lnTo>
                        <a:pt x="74" y="105"/>
                      </a:lnTo>
                      <a:lnTo>
                        <a:pt x="120" y="58"/>
                      </a:lnTo>
                      <a:lnTo>
                        <a:pt x="138" y="74"/>
                      </a:lnTo>
                      <a:lnTo>
                        <a:pt x="74" y="13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78006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Michael Porter's value chain -1</a:t>
            </a:r>
            <a:endParaRPr lang="zh-CN" altLang="en-US" dirty="0"/>
          </a:p>
        </p:txBody>
      </p:sp>
      <p:sp>
        <p:nvSpPr>
          <p:cNvPr id="57" name="单圆角矩形 4"/>
          <p:cNvSpPr/>
          <p:nvPr/>
        </p:nvSpPr>
        <p:spPr>
          <a:xfrm>
            <a:off x="1711618" y="1507626"/>
            <a:ext cx="4576625" cy="316351"/>
          </a:xfrm>
          <a:custGeom>
            <a:avLst/>
            <a:gdLst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144016 h 288032"/>
              <a:gd name="connsiteX3" fmla="*/ 4176464 w 4176464"/>
              <a:gd name="connsiteY3" fmla="*/ 288032 h 288032"/>
              <a:gd name="connsiteX4" fmla="*/ 0 w 4176464"/>
              <a:gd name="connsiteY4" fmla="*/ 288032 h 288032"/>
              <a:gd name="connsiteX5" fmla="*/ 0 w 4176464"/>
              <a:gd name="connsiteY5" fmla="*/ 0 h 288032"/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144016 h 288032"/>
              <a:gd name="connsiteX3" fmla="*/ 4176464 w 4176464"/>
              <a:gd name="connsiteY3" fmla="*/ 288032 h 288032"/>
              <a:gd name="connsiteX4" fmla="*/ 0 w 4176464"/>
              <a:gd name="connsiteY4" fmla="*/ 288032 h 288032"/>
              <a:gd name="connsiteX5" fmla="*/ 0 w 4176464"/>
              <a:gd name="connsiteY5" fmla="*/ 0 h 288032"/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288032 h 288032"/>
              <a:gd name="connsiteX3" fmla="*/ 0 w 4176464"/>
              <a:gd name="connsiteY3" fmla="*/ 288032 h 288032"/>
              <a:gd name="connsiteX4" fmla="*/ 0 w 4176464"/>
              <a:gd name="connsiteY4" fmla="*/ 0 h 288032"/>
              <a:gd name="connsiteX0" fmla="*/ 0 w 4166939"/>
              <a:gd name="connsiteY0" fmla="*/ 0 h 288032"/>
              <a:gd name="connsiteX1" fmla="*/ 4032448 w 4166939"/>
              <a:gd name="connsiteY1" fmla="*/ 0 h 288032"/>
              <a:gd name="connsiteX2" fmla="*/ 4166939 w 4166939"/>
              <a:gd name="connsiteY2" fmla="*/ 288032 h 288032"/>
              <a:gd name="connsiteX3" fmla="*/ 0 w 4166939"/>
              <a:gd name="connsiteY3" fmla="*/ 288032 h 288032"/>
              <a:gd name="connsiteX4" fmla="*/ 0 w 4166939"/>
              <a:gd name="connsiteY4" fmla="*/ 0 h 288032"/>
              <a:gd name="connsiteX0" fmla="*/ 0 w 4166939"/>
              <a:gd name="connsiteY0" fmla="*/ 0 h 288032"/>
              <a:gd name="connsiteX1" fmla="*/ 4049117 w 4166939"/>
              <a:gd name="connsiteY1" fmla="*/ 0 h 288032"/>
              <a:gd name="connsiteX2" fmla="*/ 4166939 w 4166939"/>
              <a:gd name="connsiteY2" fmla="*/ 288032 h 288032"/>
              <a:gd name="connsiteX3" fmla="*/ 0 w 4166939"/>
              <a:gd name="connsiteY3" fmla="*/ 288032 h 288032"/>
              <a:gd name="connsiteX4" fmla="*/ 0 w 4166939"/>
              <a:gd name="connsiteY4" fmla="*/ 0 h 288032"/>
              <a:gd name="connsiteX0" fmla="*/ 0 w 4166939"/>
              <a:gd name="connsiteY0" fmla="*/ 0 h 288032"/>
              <a:gd name="connsiteX1" fmla="*/ 4041973 w 4166939"/>
              <a:gd name="connsiteY1" fmla="*/ 0 h 288032"/>
              <a:gd name="connsiteX2" fmla="*/ 4166939 w 4166939"/>
              <a:gd name="connsiteY2" fmla="*/ 288032 h 288032"/>
              <a:gd name="connsiteX3" fmla="*/ 0 w 4166939"/>
              <a:gd name="connsiteY3" fmla="*/ 288032 h 288032"/>
              <a:gd name="connsiteX4" fmla="*/ 0 w 4166939"/>
              <a:gd name="connsiteY4" fmla="*/ 0 h 28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6939" h="288032">
                <a:moveTo>
                  <a:pt x="0" y="0"/>
                </a:moveTo>
                <a:lnTo>
                  <a:pt x="4041973" y="0"/>
                </a:lnTo>
                <a:lnTo>
                  <a:pt x="4166939" y="288032"/>
                </a:lnTo>
                <a:lnTo>
                  <a:pt x="0" y="288032"/>
                </a:lnTo>
                <a:lnTo>
                  <a:pt x="0" y="0"/>
                </a:lnTo>
                <a:close/>
              </a:path>
            </a:pathLst>
          </a:custGeom>
          <a:solidFill>
            <a:srgbClr val="73BC44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58" name="单圆角矩形 4"/>
          <p:cNvSpPr/>
          <p:nvPr/>
        </p:nvSpPr>
        <p:spPr>
          <a:xfrm>
            <a:off x="1711618" y="1893277"/>
            <a:ext cx="4743520" cy="316351"/>
          </a:xfrm>
          <a:custGeom>
            <a:avLst/>
            <a:gdLst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144016 h 288032"/>
              <a:gd name="connsiteX3" fmla="*/ 4176464 w 4176464"/>
              <a:gd name="connsiteY3" fmla="*/ 288032 h 288032"/>
              <a:gd name="connsiteX4" fmla="*/ 0 w 4176464"/>
              <a:gd name="connsiteY4" fmla="*/ 288032 h 288032"/>
              <a:gd name="connsiteX5" fmla="*/ 0 w 4176464"/>
              <a:gd name="connsiteY5" fmla="*/ 0 h 288032"/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144016 h 288032"/>
              <a:gd name="connsiteX3" fmla="*/ 4176464 w 4176464"/>
              <a:gd name="connsiteY3" fmla="*/ 288032 h 288032"/>
              <a:gd name="connsiteX4" fmla="*/ 0 w 4176464"/>
              <a:gd name="connsiteY4" fmla="*/ 288032 h 288032"/>
              <a:gd name="connsiteX5" fmla="*/ 0 w 4176464"/>
              <a:gd name="connsiteY5" fmla="*/ 0 h 288032"/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288032 h 288032"/>
              <a:gd name="connsiteX3" fmla="*/ 0 w 4176464"/>
              <a:gd name="connsiteY3" fmla="*/ 288032 h 288032"/>
              <a:gd name="connsiteX4" fmla="*/ 0 w 4176464"/>
              <a:gd name="connsiteY4" fmla="*/ 0 h 288032"/>
              <a:gd name="connsiteX0" fmla="*/ 0 w 4166939"/>
              <a:gd name="connsiteY0" fmla="*/ 0 h 288032"/>
              <a:gd name="connsiteX1" fmla="*/ 4032448 w 4166939"/>
              <a:gd name="connsiteY1" fmla="*/ 0 h 288032"/>
              <a:gd name="connsiteX2" fmla="*/ 4166939 w 4166939"/>
              <a:gd name="connsiteY2" fmla="*/ 288032 h 288032"/>
              <a:gd name="connsiteX3" fmla="*/ 0 w 4166939"/>
              <a:gd name="connsiteY3" fmla="*/ 288032 h 288032"/>
              <a:gd name="connsiteX4" fmla="*/ 0 w 4166939"/>
              <a:gd name="connsiteY4" fmla="*/ 0 h 288032"/>
              <a:gd name="connsiteX0" fmla="*/ 0 w 4153200"/>
              <a:gd name="connsiteY0" fmla="*/ 0 h 288032"/>
              <a:gd name="connsiteX1" fmla="*/ 4032448 w 4153200"/>
              <a:gd name="connsiteY1" fmla="*/ 0 h 288032"/>
              <a:gd name="connsiteX2" fmla="*/ 4153200 w 4153200"/>
              <a:gd name="connsiteY2" fmla="*/ 288032 h 288032"/>
              <a:gd name="connsiteX3" fmla="*/ 0 w 4153200"/>
              <a:gd name="connsiteY3" fmla="*/ 288032 h 288032"/>
              <a:gd name="connsiteX4" fmla="*/ 0 w 4153200"/>
              <a:gd name="connsiteY4" fmla="*/ 0 h 28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3200" h="288032">
                <a:moveTo>
                  <a:pt x="0" y="0"/>
                </a:moveTo>
                <a:lnTo>
                  <a:pt x="4032448" y="0"/>
                </a:lnTo>
                <a:lnTo>
                  <a:pt x="4153200" y="288032"/>
                </a:lnTo>
                <a:lnTo>
                  <a:pt x="0" y="288032"/>
                </a:lnTo>
                <a:lnTo>
                  <a:pt x="0" y="0"/>
                </a:lnTo>
                <a:close/>
              </a:path>
            </a:pathLst>
          </a:custGeom>
          <a:solidFill>
            <a:srgbClr val="4BAFC8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59" name="单圆角矩形 4"/>
          <p:cNvSpPr/>
          <p:nvPr/>
        </p:nvSpPr>
        <p:spPr>
          <a:xfrm>
            <a:off x="1711618" y="2278929"/>
            <a:ext cx="4917387" cy="316351"/>
          </a:xfrm>
          <a:custGeom>
            <a:avLst/>
            <a:gdLst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144016 h 288032"/>
              <a:gd name="connsiteX3" fmla="*/ 4176464 w 4176464"/>
              <a:gd name="connsiteY3" fmla="*/ 288032 h 288032"/>
              <a:gd name="connsiteX4" fmla="*/ 0 w 4176464"/>
              <a:gd name="connsiteY4" fmla="*/ 288032 h 288032"/>
              <a:gd name="connsiteX5" fmla="*/ 0 w 4176464"/>
              <a:gd name="connsiteY5" fmla="*/ 0 h 288032"/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144016 h 288032"/>
              <a:gd name="connsiteX3" fmla="*/ 4176464 w 4176464"/>
              <a:gd name="connsiteY3" fmla="*/ 288032 h 288032"/>
              <a:gd name="connsiteX4" fmla="*/ 0 w 4176464"/>
              <a:gd name="connsiteY4" fmla="*/ 288032 h 288032"/>
              <a:gd name="connsiteX5" fmla="*/ 0 w 4176464"/>
              <a:gd name="connsiteY5" fmla="*/ 0 h 288032"/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288032 h 288032"/>
              <a:gd name="connsiteX3" fmla="*/ 0 w 4176464"/>
              <a:gd name="connsiteY3" fmla="*/ 288032 h 288032"/>
              <a:gd name="connsiteX4" fmla="*/ 0 w 4176464"/>
              <a:gd name="connsiteY4" fmla="*/ 0 h 288032"/>
              <a:gd name="connsiteX0" fmla="*/ 0 w 4166939"/>
              <a:gd name="connsiteY0" fmla="*/ 0 h 288032"/>
              <a:gd name="connsiteX1" fmla="*/ 4032448 w 4166939"/>
              <a:gd name="connsiteY1" fmla="*/ 0 h 288032"/>
              <a:gd name="connsiteX2" fmla="*/ 4166939 w 4166939"/>
              <a:gd name="connsiteY2" fmla="*/ 288032 h 288032"/>
              <a:gd name="connsiteX3" fmla="*/ 0 w 4166939"/>
              <a:gd name="connsiteY3" fmla="*/ 288032 h 288032"/>
              <a:gd name="connsiteX4" fmla="*/ 0 w 4166939"/>
              <a:gd name="connsiteY4" fmla="*/ 0 h 288032"/>
              <a:gd name="connsiteX0" fmla="*/ 0 w 4166939"/>
              <a:gd name="connsiteY0" fmla="*/ 0 h 288032"/>
              <a:gd name="connsiteX1" fmla="*/ 4047962 w 4166939"/>
              <a:gd name="connsiteY1" fmla="*/ 0 h 288032"/>
              <a:gd name="connsiteX2" fmla="*/ 4166939 w 4166939"/>
              <a:gd name="connsiteY2" fmla="*/ 288032 h 288032"/>
              <a:gd name="connsiteX3" fmla="*/ 0 w 4166939"/>
              <a:gd name="connsiteY3" fmla="*/ 288032 h 288032"/>
              <a:gd name="connsiteX4" fmla="*/ 0 w 4166939"/>
              <a:gd name="connsiteY4" fmla="*/ 0 h 28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6939" h="288032">
                <a:moveTo>
                  <a:pt x="0" y="0"/>
                </a:moveTo>
                <a:lnTo>
                  <a:pt x="4047962" y="0"/>
                </a:lnTo>
                <a:lnTo>
                  <a:pt x="4166939" y="288032"/>
                </a:lnTo>
                <a:lnTo>
                  <a:pt x="0" y="2880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60" name="单圆角矩形 4"/>
          <p:cNvSpPr/>
          <p:nvPr/>
        </p:nvSpPr>
        <p:spPr>
          <a:xfrm>
            <a:off x="1711618" y="2664580"/>
            <a:ext cx="5075562" cy="318967"/>
          </a:xfrm>
          <a:custGeom>
            <a:avLst/>
            <a:gdLst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144016 h 288032"/>
              <a:gd name="connsiteX3" fmla="*/ 4176464 w 4176464"/>
              <a:gd name="connsiteY3" fmla="*/ 288032 h 288032"/>
              <a:gd name="connsiteX4" fmla="*/ 0 w 4176464"/>
              <a:gd name="connsiteY4" fmla="*/ 288032 h 288032"/>
              <a:gd name="connsiteX5" fmla="*/ 0 w 4176464"/>
              <a:gd name="connsiteY5" fmla="*/ 0 h 288032"/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144016 h 288032"/>
              <a:gd name="connsiteX3" fmla="*/ 4176464 w 4176464"/>
              <a:gd name="connsiteY3" fmla="*/ 288032 h 288032"/>
              <a:gd name="connsiteX4" fmla="*/ 0 w 4176464"/>
              <a:gd name="connsiteY4" fmla="*/ 288032 h 288032"/>
              <a:gd name="connsiteX5" fmla="*/ 0 w 4176464"/>
              <a:gd name="connsiteY5" fmla="*/ 0 h 288032"/>
              <a:gd name="connsiteX0" fmla="*/ 0 w 4176464"/>
              <a:gd name="connsiteY0" fmla="*/ 0 h 288032"/>
              <a:gd name="connsiteX1" fmla="*/ 4032448 w 4176464"/>
              <a:gd name="connsiteY1" fmla="*/ 0 h 288032"/>
              <a:gd name="connsiteX2" fmla="*/ 4176464 w 4176464"/>
              <a:gd name="connsiteY2" fmla="*/ 288032 h 288032"/>
              <a:gd name="connsiteX3" fmla="*/ 0 w 4176464"/>
              <a:gd name="connsiteY3" fmla="*/ 288032 h 288032"/>
              <a:gd name="connsiteX4" fmla="*/ 0 w 4176464"/>
              <a:gd name="connsiteY4" fmla="*/ 0 h 288032"/>
              <a:gd name="connsiteX0" fmla="*/ 0 w 4166939"/>
              <a:gd name="connsiteY0" fmla="*/ 0 h 288032"/>
              <a:gd name="connsiteX1" fmla="*/ 4032448 w 4166939"/>
              <a:gd name="connsiteY1" fmla="*/ 0 h 288032"/>
              <a:gd name="connsiteX2" fmla="*/ 4166939 w 4166939"/>
              <a:gd name="connsiteY2" fmla="*/ 288032 h 288032"/>
              <a:gd name="connsiteX3" fmla="*/ 0 w 4166939"/>
              <a:gd name="connsiteY3" fmla="*/ 288032 h 288032"/>
              <a:gd name="connsiteX4" fmla="*/ 0 w 4166939"/>
              <a:gd name="connsiteY4" fmla="*/ 0 h 288032"/>
              <a:gd name="connsiteX0" fmla="*/ 0 w 4166939"/>
              <a:gd name="connsiteY0" fmla="*/ 4763 h 292795"/>
              <a:gd name="connsiteX1" fmla="*/ 4047478 w 4166939"/>
              <a:gd name="connsiteY1" fmla="*/ 0 h 292795"/>
              <a:gd name="connsiteX2" fmla="*/ 4166939 w 4166939"/>
              <a:gd name="connsiteY2" fmla="*/ 292795 h 292795"/>
              <a:gd name="connsiteX3" fmla="*/ 0 w 4166939"/>
              <a:gd name="connsiteY3" fmla="*/ 292795 h 292795"/>
              <a:gd name="connsiteX4" fmla="*/ 0 w 4166939"/>
              <a:gd name="connsiteY4" fmla="*/ 4763 h 292795"/>
              <a:gd name="connsiteX0" fmla="*/ 0 w 4166939"/>
              <a:gd name="connsiteY0" fmla="*/ 2382 h 290414"/>
              <a:gd name="connsiteX1" fmla="*/ 4058214 w 4166939"/>
              <a:gd name="connsiteY1" fmla="*/ 0 h 290414"/>
              <a:gd name="connsiteX2" fmla="*/ 4166939 w 4166939"/>
              <a:gd name="connsiteY2" fmla="*/ 290414 h 290414"/>
              <a:gd name="connsiteX3" fmla="*/ 0 w 4166939"/>
              <a:gd name="connsiteY3" fmla="*/ 290414 h 290414"/>
              <a:gd name="connsiteX4" fmla="*/ 0 w 4166939"/>
              <a:gd name="connsiteY4" fmla="*/ 2382 h 29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6939" h="290414">
                <a:moveTo>
                  <a:pt x="0" y="2382"/>
                </a:moveTo>
                <a:lnTo>
                  <a:pt x="4058214" y="0"/>
                </a:lnTo>
                <a:lnTo>
                  <a:pt x="4166939" y="290414"/>
                </a:lnTo>
                <a:lnTo>
                  <a:pt x="0" y="290414"/>
                </a:lnTo>
                <a:lnTo>
                  <a:pt x="0" y="2382"/>
                </a:lnTo>
                <a:close/>
              </a:path>
            </a:pathLst>
          </a:custGeom>
          <a:solidFill>
            <a:srgbClr val="C3B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algn="ctr" defTabSz="914080"/>
            <a:endParaRPr lang="zh-CN" altLang="en-US"/>
          </a:p>
        </p:txBody>
      </p:sp>
      <p:sp>
        <p:nvSpPr>
          <p:cNvPr id="61" name="单圆角矩形 60"/>
          <p:cNvSpPr/>
          <p:nvPr/>
        </p:nvSpPr>
        <p:spPr>
          <a:xfrm>
            <a:off x="1711619" y="3052846"/>
            <a:ext cx="946030" cy="1398460"/>
          </a:xfrm>
          <a:prstGeom prst="round1Rect">
            <a:avLst>
              <a:gd name="adj" fmla="val 1893"/>
            </a:avLst>
          </a:prstGeom>
          <a:solidFill>
            <a:srgbClr val="73BC44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62" name="单圆角矩形 61"/>
          <p:cNvSpPr/>
          <p:nvPr/>
        </p:nvSpPr>
        <p:spPr>
          <a:xfrm>
            <a:off x="2706024" y="3052846"/>
            <a:ext cx="946030" cy="1398460"/>
          </a:xfrm>
          <a:prstGeom prst="round1Rect">
            <a:avLst>
              <a:gd name="adj" fmla="val 1893"/>
            </a:avLst>
          </a:prstGeom>
          <a:solidFill>
            <a:srgbClr val="4BAFC8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63" name="单圆角矩形 62"/>
          <p:cNvSpPr/>
          <p:nvPr/>
        </p:nvSpPr>
        <p:spPr>
          <a:xfrm>
            <a:off x="3700429" y="3052846"/>
            <a:ext cx="946030" cy="1398460"/>
          </a:xfrm>
          <a:prstGeom prst="round1Rect">
            <a:avLst>
              <a:gd name="adj" fmla="val 1893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64" name="单圆角矩形 63"/>
          <p:cNvSpPr/>
          <p:nvPr/>
        </p:nvSpPr>
        <p:spPr>
          <a:xfrm>
            <a:off x="4694834" y="3052846"/>
            <a:ext cx="946030" cy="1398460"/>
          </a:xfrm>
          <a:prstGeom prst="round1Rect">
            <a:avLst>
              <a:gd name="adj" fmla="val 1893"/>
            </a:avLst>
          </a:prstGeom>
          <a:solidFill>
            <a:srgbClr val="C3B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algn="ctr" defTabSz="914080"/>
            <a:endParaRPr lang="zh-CN" altLang="en-US"/>
          </a:p>
        </p:txBody>
      </p:sp>
      <p:sp>
        <p:nvSpPr>
          <p:cNvPr id="65" name="单圆角矩形 18"/>
          <p:cNvSpPr/>
          <p:nvPr/>
        </p:nvSpPr>
        <p:spPr>
          <a:xfrm>
            <a:off x="5689241" y="3052846"/>
            <a:ext cx="1053615" cy="1401076"/>
          </a:xfrm>
          <a:custGeom>
            <a:avLst/>
            <a:gdLst>
              <a:gd name="connsiteX0" fmla="*/ 0 w 959298"/>
              <a:gd name="connsiteY0" fmla="*/ 0 h 1273274"/>
              <a:gd name="connsiteX1" fmla="*/ 941138 w 959298"/>
              <a:gd name="connsiteY1" fmla="*/ 0 h 1273274"/>
              <a:gd name="connsiteX2" fmla="*/ 959298 w 959298"/>
              <a:gd name="connsiteY2" fmla="*/ 18160 h 1273274"/>
              <a:gd name="connsiteX3" fmla="*/ 959298 w 959298"/>
              <a:gd name="connsiteY3" fmla="*/ 1273274 h 1273274"/>
              <a:gd name="connsiteX4" fmla="*/ 0 w 959298"/>
              <a:gd name="connsiteY4" fmla="*/ 1273274 h 1273274"/>
              <a:gd name="connsiteX5" fmla="*/ 0 w 959298"/>
              <a:gd name="connsiteY5" fmla="*/ 0 h 1273274"/>
              <a:gd name="connsiteX0" fmla="*/ 0 w 959298"/>
              <a:gd name="connsiteY0" fmla="*/ 0 h 1273274"/>
              <a:gd name="connsiteX1" fmla="*/ 941138 w 959298"/>
              <a:gd name="connsiteY1" fmla="*/ 0 h 1273274"/>
              <a:gd name="connsiteX2" fmla="*/ 959298 w 959298"/>
              <a:gd name="connsiteY2" fmla="*/ 18160 h 1273274"/>
              <a:gd name="connsiteX3" fmla="*/ 425898 w 959298"/>
              <a:gd name="connsiteY3" fmla="*/ 1273274 h 1273274"/>
              <a:gd name="connsiteX4" fmla="*/ 0 w 959298"/>
              <a:gd name="connsiteY4" fmla="*/ 1273274 h 1273274"/>
              <a:gd name="connsiteX5" fmla="*/ 0 w 959298"/>
              <a:gd name="connsiteY5" fmla="*/ 0 h 1273274"/>
              <a:gd name="connsiteX0" fmla="*/ 0 w 959298"/>
              <a:gd name="connsiteY0" fmla="*/ 0 h 1273274"/>
              <a:gd name="connsiteX1" fmla="*/ 941138 w 959298"/>
              <a:gd name="connsiteY1" fmla="*/ 0 h 1273274"/>
              <a:gd name="connsiteX2" fmla="*/ 959298 w 959298"/>
              <a:gd name="connsiteY2" fmla="*/ 18160 h 1273274"/>
              <a:gd name="connsiteX3" fmla="*/ 430661 w 959298"/>
              <a:gd name="connsiteY3" fmla="*/ 1273274 h 1273274"/>
              <a:gd name="connsiteX4" fmla="*/ 0 w 959298"/>
              <a:gd name="connsiteY4" fmla="*/ 1273274 h 1273274"/>
              <a:gd name="connsiteX5" fmla="*/ 0 w 959298"/>
              <a:gd name="connsiteY5" fmla="*/ 0 h 1273274"/>
              <a:gd name="connsiteX0" fmla="*/ 0 w 959298"/>
              <a:gd name="connsiteY0" fmla="*/ 0 h 1275655"/>
              <a:gd name="connsiteX1" fmla="*/ 941138 w 959298"/>
              <a:gd name="connsiteY1" fmla="*/ 0 h 1275655"/>
              <a:gd name="connsiteX2" fmla="*/ 959298 w 959298"/>
              <a:gd name="connsiteY2" fmla="*/ 18160 h 1275655"/>
              <a:gd name="connsiteX3" fmla="*/ 418755 w 959298"/>
              <a:gd name="connsiteY3" fmla="*/ 1275655 h 1275655"/>
              <a:gd name="connsiteX4" fmla="*/ 0 w 959298"/>
              <a:gd name="connsiteY4" fmla="*/ 1273274 h 1275655"/>
              <a:gd name="connsiteX5" fmla="*/ 0 w 959298"/>
              <a:gd name="connsiteY5" fmla="*/ 0 h 127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9298" h="1275655">
                <a:moveTo>
                  <a:pt x="0" y="0"/>
                </a:moveTo>
                <a:lnTo>
                  <a:pt x="941138" y="0"/>
                </a:lnTo>
                <a:cubicBezTo>
                  <a:pt x="951167" y="0"/>
                  <a:pt x="959298" y="8131"/>
                  <a:pt x="959298" y="18160"/>
                </a:cubicBezTo>
                <a:lnTo>
                  <a:pt x="418755" y="1275655"/>
                </a:lnTo>
                <a:lnTo>
                  <a:pt x="0" y="127327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algn="ctr" defTabSz="914080"/>
            <a:endParaRPr lang="zh-CN" altLang="en-US"/>
          </a:p>
        </p:txBody>
      </p:sp>
      <p:sp>
        <p:nvSpPr>
          <p:cNvPr id="66" name="平行四边形 20"/>
          <p:cNvSpPr/>
          <p:nvPr/>
        </p:nvSpPr>
        <p:spPr>
          <a:xfrm flipH="1">
            <a:off x="6209529" y="1507626"/>
            <a:ext cx="1271462" cy="2950655"/>
          </a:xfrm>
          <a:custGeom>
            <a:avLst/>
            <a:gdLst>
              <a:gd name="connsiteX0" fmla="*/ 1157645 w 1157645"/>
              <a:gd name="connsiteY0" fmla="*/ 0 h 2686521"/>
              <a:gd name="connsiteX1" fmla="*/ 582556 w 1157645"/>
              <a:gd name="connsiteY1" fmla="*/ 0 h 2686521"/>
              <a:gd name="connsiteX2" fmla="*/ 570 w 1157645"/>
              <a:gd name="connsiteY2" fmla="*/ 1343793 h 2686521"/>
              <a:gd name="connsiteX3" fmla="*/ 1 w 1157645"/>
              <a:gd name="connsiteY3" fmla="*/ 1343793 h 2686521"/>
              <a:gd name="connsiteX4" fmla="*/ 286 w 1157645"/>
              <a:gd name="connsiteY4" fmla="*/ 1344448 h 2686521"/>
              <a:gd name="connsiteX5" fmla="*/ 0 w 1157645"/>
              <a:gd name="connsiteY5" fmla="*/ 1345108 h 2686521"/>
              <a:gd name="connsiteX6" fmla="*/ 573 w 1157645"/>
              <a:gd name="connsiteY6" fmla="*/ 1345106 h 2686521"/>
              <a:gd name="connsiteX7" fmla="*/ 584940 w 1157645"/>
              <a:gd name="connsiteY7" fmla="*/ 2686521 h 2686521"/>
              <a:gd name="connsiteX8" fmla="*/ 1145740 w 1157645"/>
              <a:gd name="connsiteY8" fmla="*/ 2684139 h 2686521"/>
              <a:gd name="connsiteX9" fmla="*/ 575090 w 1157645"/>
              <a:gd name="connsiteY9" fmla="*/ 1343793 h 2686521"/>
              <a:gd name="connsiteX10" fmla="*/ 572706 w 1157645"/>
              <a:gd name="connsiteY10" fmla="*/ 1342728 h 2686521"/>
              <a:gd name="connsiteX11" fmla="*/ 1157645 w 1157645"/>
              <a:gd name="connsiteY11" fmla="*/ 0 h 268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7645" h="2686521">
                <a:moveTo>
                  <a:pt x="1157645" y="0"/>
                </a:moveTo>
                <a:lnTo>
                  <a:pt x="582556" y="0"/>
                </a:lnTo>
                <a:lnTo>
                  <a:pt x="570" y="1343793"/>
                </a:lnTo>
                <a:lnTo>
                  <a:pt x="1" y="1343793"/>
                </a:lnTo>
                <a:lnTo>
                  <a:pt x="286" y="1344448"/>
                </a:lnTo>
                <a:lnTo>
                  <a:pt x="0" y="1345108"/>
                </a:lnTo>
                <a:lnTo>
                  <a:pt x="573" y="1345106"/>
                </a:lnTo>
                <a:lnTo>
                  <a:pt x="584940" y="2686521"/>
                </a:lnTo>
                <a:lnTo>
                  <a:pt x="1145740" y="2684139"/>
                </a:lnTo>
                <a:lnTo>
                  <a:pt x="575090" y="1343793"/>
                </a:lnTo>
                <a:lnTo>
                  <a:pt x="572706" y="1342728"/>
                </a:lnTo>
                <a:lnTo>
                  <a:pt x="115764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algn="ctr" defTabSz="914080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3600240" y="1549591"/>
            <a:ext cx="966274" cy="232420"/>
          </a:xfrm>
          <a:prstGeom prst="rect">
            <a:avLst/>
          </a:prstGeom>
          <a:noFill/>
        </p:spPr>
        <p:txBody>
          <a:bodyPr wrap="non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Procurement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662099" y="1935242"/>
            <a:ext cx="842554" cy="232420"/>
          </a:xfrm>
          <a:prstGeom prst="rect">
            <a:avLst/>
          </a:prstGeom>
          <a:noFill/>
        </p:spPr>
        <p:txBody>
          <a:bodyPr wrap="non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Technology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990017" y="2320894"/>
            <a:ext cx="2186720" cy="232420"/>
          </a:xfrm>
          <a:prstGeom prst="rect">
            <a:avLst/>
          </a:prstGeom>
          <a:noFill/>
        </p:spPr>
        <p:txBody>
          <a:bodyPr wrap="non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Human Resource management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399049" y="2707853"/>
            <a:ext cx="1368660" cy="232420"/>
          </a:xfrm>
          <a:prstGeom prst="rect">
            <a:avLst/>
          </a:prstGeom>
          <a:noFill/>
        </p:spPr>
        <p:txBody>
          <a:bodyPr wrap="non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Firm Infrastructure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805640" y="3528524"/>
            <a:ext cx="757985" cy="43266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Inbound logistics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728847" y="3628643"/>
            <a:ext cx="900383" cy="23242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Operations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6595" y="3528524"/>
            <a:ext cx="868319" cy="43266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Outbound logistics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742577" y="3528524"/>
            <a:ext cx="868319" cy="43266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Marketing and sales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698499" y="3628643"/>
            <a:ext cx="868319" cy="23242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Service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701759" y="4592216"/>
            <a:ext cx="1750780" cy="289632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a typeface="Lato" charset="0"/>
                <a:cs typeface="Lato" charset="0"/>
              </a:rPr>
              <a:t>Primary activities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05178" y="1045692"/>
            <a:ext cx="2105718" cy="289632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a typeface="Lato" charset="0"/>
                <a:cs typeface="Lato" charset="0"/>
              </a:rPr>
              <a:t>Support activities</a:t>
            </a:r>
          </a:p>
        </p:txBody>
      </p:sp>
      <p:sp>
        <p:nvSpPr>
          <p:cNvPr id="78" name="TextBox 77"/>
          <p:cNvSpPr txBox="1"/>
          <p:nvPr/>
        </p:nvSpPr>
        <p:spPr>
          <a:xfrm rot="4059132">
            <a:off x="6565253" y="2162719"/>
            <a:ext cx="560014" cy="232420"/>
          </a:xfrm>
          <a:prstGeom prst="rect">
            <a:avLst/>
          </a:prstGeom>
          <a:noFill/>
        </p:spPr>
        <p:txBody>
          <a:bodyPr wrap="non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Margin</a:t>
            </a:r>
          </a:p>
        </p:txBody>
      </p:sp>
      <p:sp>
        <p:nvSpPr>
          <p:cNvPr id="79" name="TextBox 78"/>
          <p:cNvSpPr txBox="1"/>
          <p:nvPr/>
        </p:nvSpPr>
        <p:spPr>
          <a:xfrm rot="17540868" flipH="1">
            <a:off x="6575204" y="3627385"/>
            <a:ext cx="560014" cy="232420"/>
          </a:xfrm>
          <a:prstGeom prst="rect">
            <a:avLst/>
          </a:prstGeom>
          <a:noFill/>
        </p:spPr>
        <p:txBody>
          <a:bodyPr wrap="non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Margin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1645421" y="3052846"/>
            <a:ext cx="4487238" cy="1521187"/>
            <a:chOff x="1763688" y="4005064"/>
            <a:chExt cx="4827959" cy="1570284"/>
          </a:xfrm>
        </p:grpSpPr>
        <p:cxnSp>
          <p:nvCxnSpPr>
            <p:cNvPr id="98" name="直接连接符 97"/>
            <p:cNvCxnSpPr/>
            <p:nvPr/>
          </p:nvCxnSpPr>
          <p:spPr>
            <a:xfrm>
              <a:off x="1763688" y="5575348"/>
              <a:ext cx="4827959" cy="0"/>
            </a:xfrm>
            <a:prstGeom prst="line">
              <a:avLst/>
            </a:prstGeom>
            <a:ln w="19050">
              <a:solidFill>
                <a:srgbClr val="FFC000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>
              <a:off x="1763688" y="4005064"/>
              <a:ext cx="0" cy="1570284"/>
            </a:xfrm>
            <a:prstGeom prst="line">
              <a:avLst/>
            </a:prstGeom>
            <a:ln w="19050">
              <a:solidFill>
                <a:srgbClr val="FFC000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组合 80"/>
          <p:cNvGrpSpPr/>
          <p:nvPr/>
        </p:nvGrpSpPr>
        <p:grpSpPr>
          <a:xfrm flipV="1">
            <a:off x="1645421" y="1400333"/>
            <a:ext cx="4487238" cy="1583215"/>
            <a:chOff x="1763688" y="4005064"/>
            <a:chExt cx="4827959" cy="1570284"/>
          </a:xfrm>
        </p:grpSpPr>
        <p:cxnSp>
          <p:nvCxnSpPr>
            <p:cNvPr id="96" name="直接连接符 95"/>
            <p:cNvCxnSpPr/>
            <p:nvPr/>
          </p:nvCxnSpPr>
          <p:spPr>
            <a:xfrm>
              <a:off x="1763688" y="5575348"/>
              <a:ext cx="4827959" cy="0"/>
            </a:xfrm>
            <a:prstGeom prst="line">
              <a:avLst/>
            </a:prstGeom>
            <a:ln w="19050">
              <a:solidFill>
                <a:srgbClr val="FFC000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/>
            <p:nvPr/>
          </p:nvCxnSpPr>
          <p:spPr>
            <a:xfrm>
              <a:off x="1763688" y="4005064"/>
              <a:ext cx="0" cy="1570284"/>
            </a:xfrm>
            <a:prstGeom prst="line">
              <a:avLst/>
            </a:prstGeom>
            <a:ln w="19050">
              <a:solidFill>
                <a:srgbClr val="FFC000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299"/>
          <p:cNvGrpSpPr/>
          <p:nvPr/>
        </p:nvGrpSpPr>
        <p:grpSpPr>
          <a:xfrm>
            <a:off x="4034011" y="4118462"/>
            <a:ext cx="278864" cy="243452"/>
            <a:chOff x="1450975" y="3768725"/>
            <a:chExt cx="300038" cy="261938"/>
          </a:xfrm>
          <a:solidFill>
            <a:srgbClr val="FFFFFF"/>
          </a:solidFill>
        </p:grpSpPr>
        <p:sp>
          <p:nvSpPr>
            <p:cNvPr id="93" name="Oval 154"/>
            <p:cNvSpPr>
              <a:spLocks noChangeArrowheads="1"/>
            </p:cNvSpPr>
            <p:nvPr/>
          </p:nvSpPr>
          <p:spPr bwMode="auto">
            <a:xfrm>
              <a:off x="1489075" y="3956050"/>
              <a:ext cx="74613" cy="746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4" name="Oval 155"/>
            <p:cNvSpPr>
              <a:spLocks noChangeArrowheads="1"/>
            </p:cNvSpPr>
            <p:nvPr/>
          </p:nvSpPr>
          <p:spPr bwMode="auto">
            <a:xfrm>
              <a:off x="1655763" y="3956050"/>
              <a:ext cx="74613" cy="746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5" name="Freeform 156"/>
            <p:cNvSpPr>
              <a:spLocks noEditPoints="1"/>
            </p:cNvSpPr>
            <p:nvPr/>
          </p:nvSpPr>
          <p:spPr bwMode="auto">
            <a:xfrm>
              <a:off x="1450975" y="3768725"/>
              <a:ext cx="300038" cy="204788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40" y="0"/>
                </a:cxn>
                <a:cxn ang="0">
                  <a:pos x="37" y="4"/>
                </a:cxn>
                <a:cxn ang="0">
                  <a:pos x="37" y="15"/>
                </a:cxn>
                <a:cxn ang="0">
                  <a:pos x="19" y="15"/>
                </a:cxn>
                <a:cxn ang="0">
                  <a:pos x="13" y="18"/>
                </a:cxn>
                <a:cxn ang="0">
                  <a:pos x="2" y="40"/>
                </a:cxn>
                <a:cxn ang="0">
                  <a:pos x="0" y="47"/>
                </a:cxn>
                <a:cxn ang="0">
                  <a:pos x="0" y="69"/>
                </a:cxn>
                <a:cxn ang="0">
                  <a:pos x="3" y="75"/>
                </a:cxn>
                <a:cxn ang="0">
                  <a:pos x="5" y="77"/>
                </a:cxn>
                <a:cxn ang="0">
                  <a:pos x="9" y="79"/>
                </a:cxn>
                <a:cxn ang="0">
                  <a:pos x="29" y="65"/>
                </a:cxn>
                <a:cxn ang="0">
                  <a:pos x="50" y="80"/>
                </a:cxn>
                <a:cxn ang="0">
                  <a:pos x="74" y="80"/>
                </a:cxn>
                <a:cxn ang="0">
                  <a:pos x="95" y="65"/>
                </a:cxn>
                <a:cxn ang="0">
                  <a:pos x="115" y="79"/>
                </a:cxn>
                <a:cxn ang="0">
                  <a:pos x="117" y="76"/>
                </a:cxn>
                <a:cxn ang="0">
                  <a:pos x="117" y="4"/>
                </a:cxn>
                <a:cxn ang="0">
                  <a:pos x="113" y="0"/>
                </a:cxn>
                <a:cxn ang="0">
                  <a:pos x="37" y="44"/>
                </a:cxn>
                <a:cxn ang="0">
                  <a:pos x="15" y="44"/>
                </a:cxn>
                <a:cxn ang="0">
                  <a:pos x="22" y="22"/>
                </a:cxn>
                <a:cxn ang="0">
                  <a:pos x="37" y="22"/>
                </a:cxn>
                <a:cxn ang="0">
                  <a:pos x="37" y="44"/>
                </a:cxn>
              </a:cxnLst>
              <a:rect l="0" t="0" r="r" b="b"/>
              <a:pathLst>
                <a:path w="117" h="80">
                  <a:moveTo>
                    <a:pt x="113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8" y="0"/>
                    <a:pt x="37" y="2"/>
                    <a:pt x="37" y="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7" y="15"/>
                    <a:pt x="14" y="16"/>
                    <a:pt x="13" y="18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2"/>
                    <a:pt x="0" y="45"/>
                    <a:pt x="0" y="47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1"/>
                    <a:pt x="2" y="74"/>
                    <a:pt x="3" y="75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6" y="78"/>
                    <a:pt x="8" y="79"/>
                    <a:pt x="9" y="79"/>
                  </a:cubicBezTo>
                  <a:cubicBezTo>
                    <a:pt x="12" y="71"/>
                    <a:pt x="20" y="65"/>
                    <a:pt x="29" y="65"/>
                  </a:cubicBezTo>
                  <a:cubicBezTo>
                    <a:pt x="39" y="65"/>
                    <a:pt x="47" y="71"/>
                    <a:pt x="50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77" y="71"/>
                    <a:pt x="85" y="65"/>
                    <a:pt x="95" y="65"/>
                  </a:cubicBezTo>
                  <a:cubicBezTo>
                    <a:pt x="104" y="65"/>
                    <a:pt x="112" y="71"/>
                    <a:pt x="115" y="79"/>
                  </a:cubicBezTo>
                  <a:cubicBezTo>
                    <a:pt x="116" y="78"/>
                    <a:pt x="117" y="77"/>
                    <a:pt x="117" y="76"/>
                  </a:cubicBezTo>
                  <a:cubicBezTo>
                    <a:pt x="117" y="4"/>
                    <a:pt x="117" y="4"/>
                    <a:pt x="117" y="4"/>
                  </a:cubicBezTo>
                  <a:cubicBezTo>
                    <a:pt x="117" y="2"/>
                    <a:pt x="115" y="0"/>
                    <a:pt x="113" y="0"/>
                  </a:cubicBezTo>
                  <a:close/>
                  <a:moveTo>
                    <a:pt x="37" y="44"/>
                  </a:moveTo>
                  <a:cubicBezTo>
                    <a:pt x="15" y="44"/>
                    <a:pt x="15" y="44"/>
                    <a:pt x="15" y="44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37" y="22"/>
                    <a:pt x="37" y="22"/>
                    <a:pt x="37" y="22"/>
                  </a:cubicBezTo>
                  <a:lnTo>
                    <a:pt x="37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pSp>
        <p:nvGrpSpPr>
          <p:cNvPr id="83" name="Group 284"/>
          <p:cNvGrpSpPr/>
          <p:nvPr/>
        </p:nvGrpSpPr>
        <p:grpSpPr>
          <a:xfrm>
            <a:off x="5850845" y="4080236"/>
            <a:ext cx="275913" cy="259683"/>
            <a:chOff x="8583613" y="1965325"/>
            <a:chExt cx="296863" cy="279401"/>
          </a:xfrm>
          <a:solidFill>
            <a:srgbClr val="FFFFFF"/>
          </a:solidFill>
        </p:grpSpPr>
        <p:sp>
          <p:nvSpPr>
            <p:cNvPr id="90" name="Freeform 65"/>
            <p:cNvSpPr>
              <a:spLocks/>
            </p:cNvSpPr>
            <p:nvPr/>
          </p:nvSpPr>
          <p:spPr bwMode="auto">
            <a:xfrm>
              <a:off x="8583613" y="1965325"/>
              <a:ext cx="296863" cy="109538"/>
            </a:xfrm>
            <a:custGeom>
              <a:avLst/>
              <a:gdLst/>
              <a:ahLst/>
              <a:cxnLst>
                <a:cxn ang="0">
                  <a:pos x="108" y="15"/>
                </a:cxn>
                <a:cxn ang="0">
                  <a:pos x="58" y="0"/>
                </a:cxn>
                <a:cxn ang="0">
                  <a:pos x="8" y="15"/>
                </a:cxn>
                <a:cxn ang="0">
                  <a:pos x="0" y="28"/>
                </a:cxn>
                <a:cxn ang="0">
                  <a:pos x="0" y="36"/>
                </a:cxn>
                <a:cxn ang="0">
                  <a:pos x="7" y="43"/>
                </a:cxn>
                <a:cxn ang="0">
                  <a:pos x="22" y="43"/>
                </a:cxn>
                <a:cxn ang="0">
                  <a:pos x="29" y="36"/>
                </a:cxn>
                <a:cxn ang="0">
                  <a:pos x="33" y="24"/>
                </a:cxn>
                <a:cxn ang="0">
                  <a:pos x="58" y="15"/>
                </a:cxn>
                <a:cxn ang="0">
                  <a:pos x="83" y="24"/>
                </a:cxn>
                <a:cxn ang="0">
                  <a:pos x="87" y="36"/>
                </a:cxn>
                <a:cxn ang="0">
                  <a:pos x="95" y="43"/>
                </a:cxn>
                <a:cxn ang="0">
                  <a:pos x="109" y="43"/>
                </a:cxn>
                <a:cxn ang="0">
                  <a:pos x="116" y="36"/>
                </a:cxn>
                <a:cxn ang="0">
                  <a:pos x="116" y="28"/>
                </a:cxn>
                <a:cxn ang="0">
                  <a:pos x="108" y="15"/>
                </a:cxn>
              </a:cxnLst>
              <a:rect l="0" t="0" r="r" b="b"/>
              <a:pathLst>
                <a:path w="116" h="43">
                  <a:moveTo>
                    <a:pt x="108" y="15"/>
                  </a:moveTo>
                  <a:cubicBezTo>
                    <a:pt x="99" y="7"/>
                    <a:pt x="87" y="0"/>
                    <a:pt x="58" y="0"/>
                  </a:cubicBezTo>
                  <a:cubicBezTo>
                    <a:pt x="29" y="0"/>
                    <a:pt x="17" y="7"/>
                    <a:pt x="8" y="15"/>
                  </a:cubicBezTo>
                  <a:cubicBezTo>
                    <a:pt x="3" y="19"/>
                    <a:pt x="0" y="22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3" y="43"/>
                    <a:pt x="7" y="43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6" y="43"/>
                    <a:pt x="29" y="40"/>
                    <a:pt x="29" y="36"/>
                  </a:cubicBezTo>
                  <a:cubicBezTo>
                    <a:pt x="29" y="32"/>
                    <a:pt x="30" y="29"/>
                    <a:pt x="33" y="24"/>
                  </a:cubicBezTo>
                  <a:cubicBezTo>
                    <a:pt x="37" y="20"/>
                    <a:pt x="44" y="14"/>
                    <a:pt x="58" y="15"/>
                  </a:cubicBezTo>
                  <a:cubicBezTo>
                    <a:pt x="73" y="14"/>
                    <a:pt x="80" y="20"/>
                    <a:pt x="83" y="24"/>
                  </a:cubicBezTo>
                  <a:cubicBezTo>
                    <a:pt x="87" y="29"/>
                    <a:pt x="87" y="32"/>
                    <a:pt x="87" y="36"/>
                  </a:cubicBezTo>
                  <a:cubicBezTo>
                    <a:pt x="87" y="40"/>
                    <a:pt x="91" y="43"/>
                    <a:pt x="95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13" y="43"/>
                    <a:pt x="116" y="40"/>
                    <a:pt x="116" y="36"/>
                  </a:cubicBezTo>
                  <a:cubicBezTo>
                    <a:pt x="116" y="28"/>
                    <a:pt x="116" y="28"/>
                    <a:pt x="116" y="28"/>
                  </a:cubicBezTo>
                  <a:cubicBezTo>
                    <a:pt x="116" y="22"/>
                    <a:pt x="113" y="19"/>
                    <a:pt x="108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1" name="Oval 66"/>
            <p:cNvSpPr>
              <a:spLocks noChangeArrowheads="1"/>
            </p:cNvSpPr>
            <p:nvPr/>
          </p:nvSpPr>
          <p:spPr bwMode="auto">
            <a:xfrm>
              <a:off x="8696325" y="2132013"/>
              <a:ext cx="73025" cy="746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2" name="Freeform 67"/>
            <p:cNvSpPr>
              <a:spLocks noEditPoints="1"/>
            </p:cNvSpPr>
            <p:nvPr/>
          </p:nvSpPr>
          <p:spPr bwMode="auto">
            <a:xfrm>
              <a:off x="8601075" y="2039938"/>
              <a:ext cx="260350" cy="204788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3" y="14"/>
                </a:cxn>
                <a:cxn ang="0">
                  <a:pos x="73" y="5"/>
                </a:cxn>
                <a:cxn ang="0">
                  <a:pos x="66" y="0"/>
                </a:cxn>
                <a:cxn ang="0">
                  <a:pos x="58" y="5"/>
                </a:cxn>
                <a:cxn ang="0">
                  <a:pos x="58" y="14"/>
                </a:cxn>
                <a:cxn ang="0">
                  <a:pos x="44" y="14"/>
                </a:cxn>
                <a:cxn ang="0">
                  <a:pos x="44" y="5"/>
                </a:cxn>
                <a:cxn ang="0">
                  <a:pos x="37" y="0"/>
                </a:cxn>
                <a:cxn ang="0">
                  <a:pos x="29" y="5"/>
                </a:cxn>
                <a:cxn ang="0">
                  <a:pos x="29" y="14"/>
                </a:cxn>
                <a:cxn ang="0">
                  <a:pos x="26" y="14"/>
                </a:cxn>
                <a:cxn ang="0">
                  <a:pos x="20" y="18"/>
                </a:cxn>
                <a:cxn ang="0">
                  <a:pos x="0" y="58"/>
                </a:cxn>
                <a:cxn ang="0">
                  <a:pos x="0" y="72"/>
                </a:cxn>
                <a:cxn ang="0">
                  <a:pos x="8" y="80"/>
                </a:cxn>
                <a:cxn ang="0">
                  <a:pos x="95" y="80"/>
                </a:cxn>
                <a:cxn ang="0">
                  <a:pos x="102" y="72"/>
                </a:cxn>
                <a:cxn ang="0">
                  <a:pos x="102" y="59"/>
                </a:cxn>
                <a:cxn ang="0">
                  <a:pos x="82" y="17"/>
                </a:cxn>
                <a:cxn ang="0">
                  <a:pos x="76" y="14"/>
                </a:cxn>
                <a:cxn ang="0">
                  <a:pos x="51" y="72"/>
                </a:cxn>
                <a:cxn ang="0">
                  <a:pos x="29" y="51"/>
                </a:cxn>
                <a:cxn ang="0">
                  <a:pos x="51" y="29"/>
                </a:cxn>
                <a:cxn ang="0">
                  <a:pos x="73" y="51"/>
                </a:cxn>
                <a:cxn ang="0">
                  <a:pos x="51" y="72"/>
                </a:cxn>
              </a:cxnLst>
              <a:rect l="0" t="0" r="r" b="b"/>
              <a:pathLst>
                <a:path w="102" h="80">
                  <a:moveTo>
                    <a:pt x="76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2"/>
                    <a:pt x="70" y="0"/>
                    <a:pt x="66" y="0"/>
                  </a:cubicBezTo>
                  <a:cubicBezTo>
                    <a:pt x="62" y="0"/>
                    <a:pt x="58" y="2"/>
                    <a:pt x="58" y="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1" y="0"/>
                    <a:pt x="37" y="0"/>
                  </a:cubicBezTo>
                  <a:cubicBezTo>
                    <a:pt x="33" y="0"/>
                    <a:pt x="29" y="2"/>
                    <a:pt x="29" y="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3" y="14"/>
                    <a:pt x="21" y="16"/>
                    <a:pt x="20" y="18"/>
                  </a:cubicBezTo>
                  <a:cubicBezTo>
                    <a:pt x="14" y="26"/>
                    <a:pt x="0" y="48"/>
                    <a:pt x="0" y="5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4" y="80"/>
                    <a:pt x="8" y="80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9" y="80"/>
                    <a:pt x="102" y="76"/>
                    <a:pt x="102" y="72"/>
                  </a:cubicBezTo>
                  <a:cubicBezTo>
                    <a:pt x="102" y="66"/>
                    <a:pt x="102" y="59"/>
                    <a:pt x="102" y="59"/>
                  </a:cubicBezTo>
                  <a:cubicBezTo>
                    <a:pt x="102" y="46"/>
                    <a:pt x="88" y="25"/>
                    <a:pt x="82" y="17"/>
                  </a:cubicBezTo>
                  <a:cubicBezTo>
                    <a:pt x="81" y="16"/>
                    <a:pt x="79" y="14"/>
                    <a:pt x="76" y="14"/>
                  </a:cubicBezTo>
                  <a:close/>
                  <a:moveTo>
                    <a:pt x="51" y="72"/>
                  </a:moveTo>
                  <a:cubicBezTo>
                    <a:pt x="39" y="72"/>
                    <a:pt x="29" y="63"/>
                    <a:pt x="29" y="51"/>
                  </a:cubicBezTo>
                  <a:cubicBezTo>
                    <a:pt x="29" y="39"/>
                    <a:pt x="39" y="29"/>
                    <a:pt x="51" y="29"/>
                  </a:cubicBezTo>
                  <a:cubicBezTo>
                    <a:pt x="63" y="29"/>
                    <a:pt x="73" y="39"/>
                    <a:pt x="73" y="51"/>
                  </a:cubicBezTo>
                  <a:cubicBezTo>
                    <a:pt x="73" y="63"/>
                    <a:pt x="63" y="72"/>
                    <a:pt x="51" y="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pSp>
        <p:nvGrpSpPr>
          <p:cNvPr id="84" name="Group 283"/>
          <p:cNvGrpSpPr/>
          <p:nvPr/>
        </p:nvGrpSpPr>
        <p:grpSpPr>
          <a:xfrm>
            <a:off x="2046676" y="4101494"/>
            <a:ext cx="275913" cy="225746"/>
            <a:chOff x="6207125" y="2001838"/>
            <a:chExt cx="296863" cy="242887"/>
          </a:xfrm>
          <a:solidFill>
            <a:srgbClr val="FFFFFF"/>
          </a:solidFill>
        </p:grpSpPr>
        <p:sp>
          <p:nvSpPr>
            <p:cNvPr id="87" name="Rectangle 61"/>
            <p:cNvSpPr>
              <a:spLocks noChangeArrowheads="1"/>
            </p:cNvSpPr>
            <p:nvPr/>
          </p:nvSpPr>
          <p:spPr bwMode="auto">
            <a:xfrm>
              <a:off x="6316663" y="2001838"/>
              <a:ext cx="187325" cy="1301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8" name="Freeform 62"/>
            <p:cNvSpPr>
              <a:spLocks/>
            </p:cNvSpPr>
            <p:nvPr/>
          </p:nvSpPr>
          <p:spPr bwMode="auto">
            <a:xfrm>
              <a:off x="6262688" y="2057400"/>
              <a:ext cx="184150" cy="13017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116" y="82"/>
                </a:cxn>
                <a:cxn ang="0">
                  <a:pos x="116" y="58"/>
                </a:cxn>
                <a:cxn ang="0">
                  <a:pos x="23" y="58"/>
                </a:cxn>
                <a:cxn ang="0">
                  <a:pos x="23" y="0"/>
                </a:cxn>
              </a:cxnLst>
              <a:rect l="0" t="0" r="r" b="b"/>
              <a:pathLst>
                <a:path w="116" h="82">
                  <a:moveTo>
                    <a:pt x="23" y="0"/>
                  </a:moveTo>
                  <a:lnTo>
                    <a:pt x="0" y="0"/>
                  </a:lnTo>
                  <a:lnTo>
                    <a:pt x="0" y="82"/>
                  </a:lnTo>
                  <a:lnTo>
                    <a:pt x="116" y="82"/>
                  </a:lnTo>
                  <a:lnTo>
                    <a:pt x="116" y="58"/>
                  </a:lnTo>
                  <a:lnTo>
                    <a:pt x="23" y="58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9" name="Freeform 63"/>
            <p:cNvSpPr>
              <a:spLocks/>
            </p:cNvSpPr>
            <p:nvPr/>
          </p:nvSpPr>
          <p:spPr bwMode="auto">
            <a:xfrm>
              <a:off x="6207125" y="2114550"/>
              <a:ext cx="184150" cy="1301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116" y="82"/>
                </a:cxn>
                <a:cxn ang="0">
                  <a:pos x="116" y="58"/>
                </a:cxn>
                <a:cxn ang="0">
                  <a:pos x="22" y="58"/>
                </a:cxn>
                <a:cxn ang="0">
                  <a:pos x="22" y="0"/>
                </a:cxn>
              </a:cxnLst>
              <a:rect l="0" t="0" r="r" b="b"/>
              <a:pathLst>
                <a:path w="116" h="82">
                  <a:moveTo>
                    <a:pt x="22" y="0"/>
                  </a:moveTo>
                  <a:lnTo>
                    <a:pt x="0" y="0"/>
                  </a:lnTo>
                  <a:lnTo>
                    <a:pt x="0" y="82"/>
                  </a:lnTo>
                  <a:lnTo>
                    <a:pt x="116" y="82"/>
                  </a:lnTo>
                  <a:lnTo>
                    <a:pt x="116" y="58"/>
                  </a:lnTo>
                  <a:lnTo>
                    <a:pt x="22" y="58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85" name="Freeform 213"/>
          <p:cNvSpPr>
            <a:spLocks noEditPoints="1"/>
          </p:cNvSpPr>
          <p:nvPr/>
        </p:nvSpPr>
        <p:spPr bwMode="auto">
          <a:xfrm>
            <a:off x="3034976" y="4092641"/>
            <a:ext cx="274437" cy="259682"/>
          </a:xfrm>
          <a:custGeom>
            <a:avLst/>
            <a:gdLst>
              <a:gd name="T0" fmla="*/ 2147483646 w 186"/>
              <a:gd name="T1" fmla="*/ 2147483646 h 176"/>
              <a:gd name="T2" fmla="*/ 2147483646 w 186"/>
              <a:gd name="T3" fmla="*/ 0 h 176"/>
              <a:gd name="T4" fmla="*/ 0 w 186"/>
              <a:gd name="T5" fmla="*/ 0 h 176"/>
              <a:gd name="T6" fmla="*/ 0 w 186"/>
              <a:gd name="T7" fmla="*/ 2147483646 h 176"/>
              <a:gd name="T8" fmla="*/ 2147483646 w 186"/>
              <a:gd name="T9" fmla="*/ 2147483646 h 176"/>
              <a:gd name="T10" fmla="*/ 2147483646 w 186"/>
              <a:gd name="T11" fmla="*/ 2147483646 h 176"/>
              <a:gd name="T12" fmla="*/ 2147483646 w 186"/>
              <a:gd name="T13" fmla="*/ 2147483646 h 176"/>
              <a:gd name="T14" fmla="*/ 2147483646 w 186"/>
              <a:gd name="T15" fmla="*/ 2147483646 h 176"/>
              <a:gd name="T16" fmla="*/ 2147483646 w 186"/>
              <a:gd name="T17" fmla="*/ 2147483646 h 176"/>
              <a:gd name="T18" fmla="*/ 2147483646 w 186"/>
              <a:gd name="T19" fmla="*/ 2147483646 h 176"/>
              <a:gd name="T20" fmla="*/ 2147483646 w 186"/>
              <a:gd name="T21" fmla="*/ 2147483646 h 176"/>
              <a:gd name="T22" fmla="*/ 2147483646 w 186"/>
              <a:gd name="T23" fmla="*/ 2147483646 h 176"/>
              <a:gd name="T24" fmla="*/ 2147483646 w 186"/>
              <a:gd name="T25" fmla="*/ 2147483646 h 176"/>
              <a:gd name="T26" fmla="*/ 2147483646 w 186"/>
              <a:gd name="T27" fmla="*/ 2147483646 h 176"/>
              <a:gd name="T28" fmla="*/ 2147483646 w 186"/>
              <a:gd name="T29" fmla="*/ 2147483646 h 176"/>
              <a:gd name="T30" fmla="*/ 2147483646 w 186"/>
              <a:gd name="T31" fmla="*/ 2147483646 h 176"/>
              <a:gd name="T32" fmla="*/ 2147483646 w 186"/>
              <a:gd name="T33" fmla="*/ 2147483646 h 176"/>
              <a:gd name="T34" fmla="*/ 2147483646 w 186"/>
              <a:gd name="T35" fmla="*/ 2147483646 h 17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86" h="176">
                <a:moveTo>
                  <a:pt x="186" y="140"/>
                </a:moveTo>
                <a:lnTo>
                  <a:pt x="186" y="0"/>
                </a:lnTo>
                <a:lnTo>
                  <a:pt x="0" y="0"/>
                </a:lnTo>
                <a:lnTo>
                  <a:pt x="0" y="140"/>
                </a:lnTo>
                <a:lnTo>
                  <a:pt x="70" y="140"/>
                </a:lnTo>
                <a:lnTo>
                  <a:pt x="70" y="163"/>
                </a:lnTo>
                <a:lnTo>
                  <a:pt x="24" y="163"/>
                </a:lnTo>
                <a:lnTo>
                  <a:pt x="24" y="176"/>
                </a:lnTo>
                <a:lnTo>
                  <a:pt x="164" y="176"/>
                </a:lnTo>
                <a:lnTo>
                  <a:pt x="164" y="163"/>
                </a:lnTo>
                <a:lnTo>
                  <a:pt x="117" y="163"/>
                </a:lnTo>
                <a:lnTo>
                  <a:pt x="117" y="140"/>
                </a:lnTo>
                <a:lnTo>
                  <a:pt x="186" y="140"/>
                </a:lnTo>
                <a:close/>
                <a:moveTo>
                  <a:pt x="11" y="129"/>
                </a:moveTo>
                <a:lnTo>
                  <a:pt x="11" y="11"/>
                </a:lnTo>
                <a:lnTo>
                  <a:pt x="175" y="11"/>
                </a:lnTo>
                <a:lnTo>
                  <a:pt x="175" y="129"/>
                </a:lnTo>
                <a:lnTo>
                  <a:pt x="11" y="1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" name="Freeform 31"/>
          <p:cNvSpPr>
            <a:spLocks noEditPoints="1"/>
          </p:cNvSpPr>
          <p:nvPr/>
        </p:nvSpPr>
        <p:spPr bwMode="auto">
          <a:xfrm>
            <a:off x="4972349" y="4047640"/>
            <a:ext cx="390998" cy="330504"/>
          </a:xfrm>
          <a:custGeom>
            <a:avLst/>
            <a:gdLst>
              <a:gd name="T0" fmla="*/ 2147483646 w 256"/>
              <a:gd name="T1" fmla="*/ 2147483646 h 216"/>
              <a:gd name="T2" fmla="*/ 2147483646 w 256"/>
              <a:gd name="T3" fmla="*/ 2147483646 h 216"/>
              <a:gd name="T4" fmla="*/ 0 w 256"/>
              <a:gd name="T5" fmla="*/ 2147483646 h 216"/>
              <a:gd name="T6" fmla="*/ 0 w 256"/>
              <a:gd name="T7" fmla="*/ 2147483646 h 216"/>
              <a:gd name="T8" fmla="*/ 2147483646 w 256"/>
              <a:gd name="T9" fmla="*/ 2147483646 h 216"/>
              <a:gd name="T10" fmla="*/ 2147483646 w 256"/>
              <a:gd name="T11" fmla="*/ 2147483646 h 216"/>
              <a:gd name="T12" fmla="*/ 2147483646 w 256"/>
              <a:gd name="T13" fmla="*/ 2147483646 h 216"/>
              <a:gd name="T14" fmla="*/ 2147483646 w 256"/>
              <a:gd name="T15" fmla="*/ 2147483646 h 216"/>
              <a:gd name="T16" fmla="*/ 2147483646 w 256"/>
              <a:gd name="T17" fmla="*/ 2147483646 h 216"/>
              <a:gd name="T18" fmla="*/ 2147483646 w 256"/>
              <a:gd name="T19" fmla="*/ 2147483646 h 216"/>
              <a:gd name="T20" fmla="*/ 2147483646 w 256"/>
              <a:gd name="T21" fmla="*/ 2147483646 h 216"/>
              <a:gd name="T22" fmla="*/ 2147483646 w 256"/>
              <a:gd name="T23" fmla="*/ 2147483646 h 216"/>
              <a:gd name="T24" fmla="*/ 2147483646 w 256"/>
              <a:gd name="T25" fmla="*/ 2147483646 h 216"/>
              <a:gd name="T26" fmla="*/ 2147483646 w 256"/>
              <a:gd name="T27" fmla="*/ 0 h 216"/>
              <a:gd name="T28" fmla="*/ 2147483646 w 256"/>
              <a:gd name="T29" fmla="*/ 0 h 216"/>
              <a:gd name="T30" fmla="*/ 2147483646 w 256"/>
              <a:gd name="T31" fmla="*/ 2147483646 h 216"/>
              <a:gd name="T32" fmla="*/ 2147483646 w 256"/>
              <a:gd name="T33" fmla="*/ 2147483646 h 216"/>
              <a:gd name="T34" fmla="*/ 2147483646 w 256"/>
              <a:gd name="T35" fmla="*/ 2147483646 h 216"/>
              <a:gd name="T36" fmla="*/ 2147483646 w 256"/>
              <a:gd name="T37" fmla="*/ 2147483646 h 216"/>
              <a:gd name="T38" fmla="*/ 2147483646 w 256"/>
              <a:gd name="T39" fmla="*/ 2147483646 h 216"/>
              <a:gd name="T40" fmla="*/ 2147483646 w 256"/>
              <a:gd name="T41" fmla="*/ 2147483646 h 216"/>
              <a:gd name="T42" fmla="*/ 2147483646 w 256"/>
              <a:gd name="T43" fmla="*/ 2147483646 h 216"/>
              <a:gd name="T44" fmla="*/ 2147483646 w 256"/>
              <a:gd name="T45" fmla="*/ 2147483646 h 216"/>
              <a:gd name="T46" fmla="*/ 2147483646 w 256"/>
              <a:gd name="T47" fmla="*/ 2147483646 h 216"/>
              <a:gd name="T48" fmla="*/ 2147483646 w 256"/>
              <a:gd name="T49" fmla="*/ 2147483646 h 216"/>
              <a:gd name="T50" fmla="*/ 2147483646 w 256"/>
              <a:gd name="T51" fmla="*/ 2147483646 h 216"/>
              <a:gd name="T52" fmla="*/ 2147483646 w 256"/>
              <a:gd name="T53" fmla="*/ 2147483646 h 216"/>
              <a:gd name="T54" fmla="*/ 2147483646 w 256"/>
              <a:gd name="T55" fmla="*/ 2147483646 h 216"/>
              <a:gd name="T56" fmla="*/ 2147483646 w 256"/>
              <a:gd name="T57" fmla="*/ 2147483646 h 216"/>
              <a:gd name="T58" fmla="*/ 2147483646 w 256"/>
              <a:gd name="T59" fmla="*/ 2147483646 h 216"/>
              <a:gd name="T60" fmla="*/ 2147483646 w 256"/>
              <a:gd name="T61" fmla="*/ 2147483646 h 216"/>
              <a:gd name="T62" fmla="*/ 2147483646 w 256"/>
              <a:gd name="T63" fmla="*/ 2147483646 h 216"/>
              <a:gd name="T64" fmla="*/ 2147483646 w 256"/>
              <a:gd name="T65" fmla="*/ 2147483646 h 216"/>
              <a:gd name="T66" fmla="*/ 2147483646 w 256"/>
              <a:gd name="T67" fmla="*/ 2147483646 h 216"/>
              <a:gd name="T68" fmla="*/ 2147483646 w 256"/>
              <a:gd name="T69" fmla="*/ 2147483646 h 216"/>
              <a:gd name="T70" fmla="*/ 2147483646 w 256"/>
              <a:gd name="T71" fmla="*/ 2147483646 h 2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6" h="216">
                <a:moveTo>
                  <a:pt x="246" y="216"/>
                </a:moveTo>
                <a:cubicBezTo>
                  <a:pt x="10" y="216"/>
                  <a:pt x="10" y="216"/>
                  <a:pt x="10" y="216"/>
                </a:cubicBezTo>
                <a:cubicBezTo>
                  <a:pt x="4" y="216"/>
                  <a:pt x="0" y="212"/>
                  <a:pt x="0" y="206"/>
                </a:cubicBezTo>
                <a:cubicBezTo>
                  <a:pt x="0" y="202"/>
                  <a:pt x="0" y="202"/>
                  <a:pt x="0" y="202"/>
                </a:cubicBezTo>
                <a:cubicBezTo>
                  <a:pt x="0" y="196"/>
                  <a:pt x="4" y="192"/>
                  <a:pt x="10" y="192"/>
                </a:cubicBezTo>
                <a:cubicBezTo>
                  <a:pt x="246" y="192"/>
                  <a:pt x="246" y="192"/>
                  <a:pt x="246" y="192"/>
                </a:cubicBezTo>
                <a:cubicBezTo>
                  <a:pt x="252" y="192"/>
                  <a:pt x="256" y="196"/>
                  <a:pt x="256" y="202"/>
                </a:cubicBezTo>
                <a:cubicBezTo>
                  <a:pt x="256" y="206"/>
                  <a:pt x="256" y="206"/>
                  <a:pt x="256" y="206"/>
                </a:cubicBezTo>
                <a:cubicBezTo>
                  <a:pt x="256" y="212"/>
                  <a:pt x="252" y="216"/>
                  <a:pt x="246" y="216"/>
                </a:cubicBezTo>
                <a:moveTo>
                  <a:pt x="208" y="180"/>
                </a:moveTo>
                <a:cubicBezTo>
                  <a:pt x="184" y="180"/>
                  <a:pt x="184" y="180"/>
                  <a:pt x="184" y="180"/>
                </a:cubicBezTo>
                <a:cubicBezTo>
                  <a:pt x="177" y="180"/>
                  <a:pt x="172" y="175"/>
                  <a:pt x="172" y="168"/>
                </a:cubicBezTo>
                <a:cubicBezTo>
                  <a:pt x="172" y="12"/>
                  <a:pt x="172" y="12"/>
                  <a:pt x="172" y="12"/>
                </a:cubicBezTo>
                <a:cubicBezTo>
                  <a:pt x="172" y="5"/>
                  <a:pt x="177" y="0"/>
                  <a:pt x="184" y="0"/>
                </a:cubicBezTo>
                <a:cubicBezTo>
                  <a:pt x="208" y="0"/>
                  <a:pt x="208" y="0"/>
                  <a:pt x="208" y="0"/>
                </a:cubicBezTo>
                <a:cubicBezTo>
                  <a:pt x="215" y="0"/>
                  <a:pt x="220" y="5"/>
                  <a:pt x="220" y="12"/>
                </a:cubicBezTo>
                <a:cubicBezTo>
                  <a:pt x="220" y="168"/>
                  <a:pt x="220" y="168"/>
                  <a:pt x="220" y="168"/>
                </a:cubicBezTo>
                <a:cubicBezTo>
                  <a:pt x="220" y="175"/>
                  <a:pt x="215" y="180"/>
                  <a:pt x="208" y="180"/>
                </a:cubicBezTo>
                <a:moveTo>
                  <a:pt x="140" y="180"/>
                </a:moveTo>
                <a:cubicBezTo>
                  <a:pt x="116" y="180"/>
                  <a:pt x="116" y="180"/>
                  <a:pt x="116" y="180"/>
                </a:cubicBezTo>
                <a:cubicBezTo>
                  <a:pt x="109" y="180"/>
                  <a:pt x="104" y="175"/>
                  <a:pt x="104" y="168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61"/>
                  <a:pt x="109" y="56"/>
                  <a:pt x="116" y="5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47" y="56"/>
                  <a:pt x="152" y="61"/>
                  <a:pt x="152" y="68"/>
                </a:cubicBezTo>
                <a:cubicBezTo>
                  <a:pt x="152" y="168"/>
                  <a:pt x="152" y="168"/>
                  <a:pt x="152" y="168"/>
                </a:cubicBezTo>
                <a:cubicBezTo>
                  <a:pt x="152" y="175"/>
                  <a:pt x="147" y="180"/>
                  <a:pt x="140" y="180"/>
                </a:cubicBezTo>
                <a:moveTo>
                  <a:pt x="72" y="180"/>
                </a:moveTo>
                <a:cubicBezTo>
                  <a:pt x="48" y="180"/>
                  <a:pt x="48" y="180"/>
                  <a:pt x="48" y="180"/>
                </a:cubicBezTo>
                <a:cubicBezTo>
                  <a:pt x="41" y="180"/>
                  <a:pt x="36" y="175"/>
                  <a:pt x="36" y="168"/>
                </a:cubicBezTo>
                <a:cubicBezTo>
                  <a:pt x="36" y="124"/>
                  <a:pt x="36" y="124"/>
                  <a:pt x="36" y="124"/>
                </a:cubicBezTo>
                <a:cubicBezTo>
                  <a:pt x="36" y="117"/>
                  <a:pt x="41" y="112"/>
                  <a:pt x="48" y="112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9" y="112"/>
                  <a:pt x="84" y="117"/>
                  <a:pt x="84" y="124"/>
                </a:cubicBezTo>
                <a:cubicBezTo>
                  <a:pt x="84" y="168"/>
                  <a:pt x="84" y="168"/>
                  <a:pt x="84" y="168"/>
                </a:cubicBezTo>
                <a:cubicBezTo>
                  <a:pt x="84" y="175"/>
                  <a:pt x="79" y="180"/>
                  <a:pt x="72" y="18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4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605C-75B3-100D-3850-C4D69A0C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Michael Porter's value chain -2</a:t>
            </a:r>
            <a:endParaRPr lang="zh-CN" alt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DF29D81-9E29-5CD7-EA68-6F94E9E87062}"/>
              </a:ext>
            </a:extLst>
          </p:cNvPr>
          <p:cNvSpPr/>
          <p:nvPr/>
        </p:nvSpPr>
        <p:spPr>
          <a:xfrm flipV="1">
            <a:off x="1711619" y="1456879"/>
            <a:ext cx="946030" cy="1398460"/>
          </a:xfrm>
          <a:custGeom>
            <a:avLst/>
            <a:gdLst>
              <a:gd name="connsiteX0" fmla="*/ 0 w 946030"/>
              <a:gd name="connsiteY0" fmla="*/ 0 h 1398460"/>
              <a:gd name="connsiteX1" fmla="*/ 928122 w 946030"/>
              <a:gd name="connsiteY1" fmla="*/ 0 h 1398460"/>
              <a:gd name="connsiteX2" fmla="*/ 946030 w 946030"/>
              <a:gd name="connsiteY2" fmla="*/ 17908 h 1398460"/>
              <a:gd name="connsiteX3" fmla="*/ 946030 w 946030"/>
              <a:gd name="connsiteY3" fmla="*/ 1398460 h 1398460"/>
              <a:gd name="connsiteX4" fmla="*/ 725043 w 946030"/>
              <a:gd name="connsiteY4" fmla="*/ 1398460 h 1398460"/>
              <a:gd name="connsiteX5" fmla="*/ 473015 w 946030"/>
              <a:gd name="connsiteY5" fmla="*/ 1146432 h 1398460"/>
              <a:gd name="connsiteX6" fmla="*/ 220987 w 946030"/>
              <a:gd name="connsiteY6" fmla="*/ 1398460 h 1398460"/>
              <a:gd name="connsiteX7" fmla="*/ 0 w 946030"/>
              <a:gd name="connsiteY7" fmla="*/ 1398460 h 139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030" h="1398460">
                <a:moveTo>
                  <a:pt x="0" y="0"/>
                </a:moveTo>
                <a:lnTo>
                  <a:pt x="928122" y="0"/>
                </a:lnTo>
                <a:cubicBezTo>
                  <a:pt x="938012" y="0"/>
                  <a:pt x="946030" y="8018"/>
                  <a:pt x="946030" y="17908"/>
                </a:cubicBezTo>
                <a:lnTo>
                  <a:pt x="946030" y="1398460"/>
                </a:lnTo>
                <a:lnTo>
                  <a:pt x="725043" y="1398460"/>
                </a:lnTo>
                <a:cubicBezTo>
                  <a:pt x="725043" y="1259269"/>
                  <a:pt x="612206" y="1146432"/>
                  <a:pt x="473015" y="1146432"/>
                </a:cubicBezTo>
                <a:cubicBezTo>
                  <a:pt x="333824" y="1146432"/>
                  <a:pt x="220987" y="1259269"/>
                  <a:pt x="220987" y="1398460"/>
                </a:cubicBezTo>
                <a:lnTo>
                  <a:pt x="0" y="1398460"/>
                </a:lnTo>
                <a:close/>
              </a:path>
            </a:pathLst>
          </a:custGeom>
          <a:solidFill>
            <a:srgbClr val="73BC44"/>
          </a:solidFill>
          <a:ln>
            <a:noFill/>
          </a:ln>
          <a:effectLst/>
        </p:spPr>
        <p:txBody>
          <a:bodyPr wrap="square" lIns="34290" tIns="17145" rIns="34290" bIns="17145" anchor="ctr">
            <a:noAutofit/>
          </a:bodyPr>
          <a:lstStyle/>
          <a:p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2067381-A2DA-1D1D-28D0-09EA16282040}"/>
              </a:ext>
            </a:extLst>
          </p:cNvPr>
          <p:cNvSpPr/>
          <p:nvPr/>
        </p:nvSpPr>
        <p:spPr>
          <a:xfrm flipV="1">
            <a:off x="2706024" y="1456879"/>
            <a:ext cx="946030" cy="1398460"/>
          </a:xfrm>
          <a:custGeom>
            <a:avLst/>
            <a:gdLst>
              <a:gd name="connsiteX0" fmla="*/ 0 w 946030"/>
              <a:gd name="connsiteY0" fmla="*/ 0 h 1398460"/>
              <a:gd name="connsiteX1" fmla="*/ 928122 w 946030"/>
              <a:gd name="connsiteY1" fmla="*/ 0 h 1398460"/>
              <a:gd name="connsiteX2" fmla="*/ 946030 w 946030"/>
              <a:gd name="connsiteY2" fmla="*/ 17908 h 1398460"/>
              <a:gd name="connsiteX3" fmla="*/ 946030 w 946030"/>
              <a:gd name="connsiteY3" fmla="*/ 1398460 h 1398460"/>
              <a:gd name="connsiteX4" fmla="*/ 725043 w 946030"/>
              <a:gd name="connsiteY4" fmla="*/ 1398460 h 1398460"/>
              <a:gd name="connsiteX5" fmla="*/ 473015 w 946030"/>
              <a:gd name="connsiteY5" fmla="*/ 1146432 h 1398460"/>
              <a:gd name="connsiteX6" fmla="*/ 220987 w 946030"/>
              <a:gd name="connsiteY6" fmla="*/ 1398460 h 1398460"/>
              <a:gd name="connsiteX7" fmla="*/ 0 w 946030"/>
              <a:gd name="connsiteY7" fmla="*/ 1398460 h 139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030" h="1398460">
                <a:moveTo>
                  <a:pt x="0" y="0"/>
                </a:moveTo>
                <a:lnTo>
                  <a:pt x="928122" y="0"/>
                </a:lnTo>
                <a:cubicBezTo>
                  <a:pt x="938012" y="0"/>
                  <a:pt x="946030" y="8018"/>
                  <a:pt x="946030" y="17908"/>
                </a:cubicBezTo>
                <a:lnTo>
                  <a:pt x="946030" y="1398460"/>
                </a:lnTo>
                <a:lnTo>
                  <a:pt x="725043" y="1398460"/>
                </a:lnTo>
                <a:cubicBezTo>
                  <a:pt x="725043" y="1259269"/>
                  <a:pt x="612206" y="1146432"/>
                  <a:pt x="473015" y="1146432"/>
                </a:cubicBezTo>
                <a:cubicBezTo>
                  <a:pt x="333824" y="1146432"/>
                  <a:pt x="220987" y="1259269"/>
                  <a:pt x="220987" y="1398460"/>
                </a:cubicBezTo>
                <a:lnTo>
                  <a:pt x="0" y="1398460"/>
                </a:lnTo>
                <a:close/>
              </a:path>
            </a:pathLst>
          </a:custGeom>
          <a:solidFill>
            <a:srgbClr val="4BAFC8"/>
          </a:solidFill>
          <a:ln>
            <a:noFill/>
          </a:ln>
          <a:effectLst/>
        </p:spPr>
        <p:txBody>
          <a:bodyPr wrap="square" lIns="34290" tIns="17145" rIns="34290" bIns="17145" anchor="ctr">
            <a:noAutofit/>
          </a:bodyPr>
          <a:lstStyle/>
          <a:p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3A1AF9F-A406-AEE0-D3D9-4A96228AB8AB}"/>
              </a:ext>
            </a:extLst>
          </p:cNvPr>
          <p:cNvSpPr/>
          <p:nvPr/>
        </p:nvSpPr>
        <p:spPr>
          <a:xfrm flipV="1">
            <a:off x="3700429" y="1456879"/>
            <a:ext cx="946030" cy="1398460"/>
          </a:xfrm>
          <a:custGeom>
            <a:avLst/>
            <a:gdLst>
              <a:gd name="connsiteX0" fmla="*/ 0 w 946030"/>
              <a:gd name="connsiteY0" fmla="*/ 0 h 1398460"/>
              <a:gd name="connsiteX1" fmla="*/ 928122 w 946030"/>
              <a:gd name="connsiteY1" fmla="*/ 0 h 1398460"/>
              <a:gd name="connsiteX2" fmla="*/ 946030 w 946030"/>
              <a:gd name="connsiteY2" fmla="*/ 17908 h 1398460"/>
              <a:gd name="connsiteX3" fmla="*/ 946030 w 946030"/>
              <a:gd name="connsiteY3" fmla="*/ 1398460 h 1398460"/>
              <a:gd name="connsiteX4" fmla="*/ 725043 w 946030"/>
              <a:gd name="connsiteY4" fmla="*/ 1398460 h 1398460"/>
              <a:gd name="connsiteX5" fmla="*/ 473015 w 946030"/>
              <a:gd name="connsiteY5" fmla="*/ 1146432 h 1398460"/>
              <a:gd name="connsiteX6" fmla="*/ 220987 w 946030"/>
              <a:gd name="connsiteY6" fmla="*/ 1398460 h 1398460"/>
              <a:gd name="connsiteX7" fmla="*/ 0 w 946030"/>
              <a:gd name="connsiteY7" fmla="*/ 1398460 h 139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030" h="1398460">
                <a:moveTo>
                  <a:pt x="0" y="0"/>
                </a:moveTo>
                <a:lnTo>
                  <a:pt x="928122" y="0"/>
                </a:lnTo>
                <a:cubicBezTo>
                  <a:pt x="938012" y="0"/>
                  <a:pt x="946030" y="8018"/>
                  <a:pt x="946030" y="17908"/>
                </a:cubicBezTo>
                <a:lnTo>
                  <a:pt x="946030" y="1398460"/>
                </a:lnTo>
                <a:lnTo>
                  <a:pt x="725043" y="1398460"/>
                </a:lnTo>
                <a:cubicBezTo>
                  <a:pt x="725043" y="1259269"/>
                  <a:pt x="612206" y="1146432"/>
                  <a:pt x="473015" y="1146432"/>
                </a:cubicBezTo>
                <a:cubicBezTo>
                  <a:pt x="333824" y="1146432"/>
                  <a:pt x="220987" y="1259269"/>
                  <a:pt x="220987" y="1398460"/>
                </a:cubicBezTo>
                <a:lnTo>
                  <a:pt x="0" y="139846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lIns="34290" tIns="17145" rIns="34290" bIns="17145" anchor="ctr">
            <a:noAutofit/>
          </a:bodyPr>
          <a:lstStyle/>
          <a:p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D2BD3BF-8494-821C-D6B7-BA65EEDDBE3C}"/>
              </a:ext>
            </a:extLst>
          </p:cNvPr>
          <p:cNvSpPr/>
          <p:nvPr/>
        </p:nvSpPr>
        <p:spPr>
          <a:xfrm flipV="1">
            <a:off x="4694834" y="1456879"/>
            <a:ext cx="946030" cy="1398460"/>
          </a:xfrm>
          <a:custGeom>
            <a:avLst/>
            <a:gdLst>
              <a:gd name="connsiteX0" fmla="*/ 0 w 946030"/>
              <a:gd name="connsiteY0" fmla="*/ 0 h 1398460"/>
              <a:gd name="connsiteX1" fmla="*/ 928122 w 946030"/>
              <a:gd name="connsiteY1" fmla="*/ 0 h 1398460"/>
              <a:gd name="connsiteX2" fmla="*/ 946030 w 946030"/>
              <a:gd name="connsiteY2" fmla="*/ 17908 h 1398460"/>
              <a:gd name="connsiteX3" fmla="*/ 946030 w 946030"/>
              <a:gd name="connsiteY3" fmla="*/ 1398460 h 1398460"/>
              <a:gd name="connsiteX4" fmla="*/ 725043 w 946030"/>
              <a:gd name="connsiteY4" fmla="*/ 1398460 h 1398460"/>
              <a:gd name="connsiteX5" fmla="*/ 473015 w 946030"/>
              <a:gd name="connsiteY5" fmla="*/ 1146432 h 1398460"/>
              <a:gd name="connsiteX6" fmla="*/ 220987 w 946030"/>
              <a:gd name="connsiteY6" fmla="*/ 1398460 h 1398460"/>
              <a:gd name="connsiteX7" fmla="*/ 0 w 946030"/>
              <a:gd name="connsiteY7" fmla="*/ 1398460 h 139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030" h="1398460">
                <a:moveTo>
                  <a:pt x="0" y="0"/>
                </a:moveTo>
                <a:lnTo>
                  <a:pt x="928122" y="0"/>
                </a:lnTo>
                <a:cubicBezTo>
                  <a:pt x="938012" y="0"/>
                  <a:pt x="946030" y="8018"/>
                  <a:pt x="946030" y="17908"/>
                </a:cubicBezTo>
                <a:lnTo>
                  <a:pt x="946030" y="1398460"/>
                </a:lnTo>
                <a:lnTo>
                  <a:pt x="725043" y="1398460"/>
                </a:lnTo>
                <a:cubicBezTo>
                  <a:pt x="725043" y="1259269"/>
                  <a:pt x="612206" y="1146432"/>
                  <a:pt x="473015" y="1146432"/>
                </a:cubicBezTo>
                <a:cubicBezTo>
                  <a:pt x="333824" y="1146432"/>
                  <a:pt x="220987" y="1259269"/>
                  <a:pt x="220987" y="1398460"/>
                </a:cubicBezTo>
                <a:lnTo>
                  <a:pt x="0" y="1398460"/>
                </a:lnTo>
                <a:close/>
              </a:path>
            </a:pathLst>
          </a:custGeom>
          <a:solidFill>
            <a:srgbClr val="C3B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2282" tIns="41141" rIns="82282" bIns="41141" rtlCol="0" anchor="ctr">
            <a:noAutofit/>
          </a:bodyPr>
          <a:lstStyle/>
          <a:p>
            <a:pPr algn="ctr" defTabSz="914080"/>
            <a:endParaRPr lang="zh-CN" alt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E38F3B3-5153-CFCB-B8B0-C45FC6AF8F87}"/>
              </a:ext>
            </a:extLst>
          </p:cNvPr>
          <p:cNvSpPr/>
          <p:nvPr/>
        </p:nvSpPr>
        <p:spPr>
          <a:xfrm flipV="1">
            <a:off x="5685733" y="1456879"/>
            <a:ext cx="946030" cy="1398460"/>
          </a:xfrm>
          <a:custGeom>
            <a:avLst/>
            <a:gdLst>
              <a:gd name="connsiteX0" fmla="*/ 0 w 946030"/>
              <a:gd name="connsiteY0" fmla="*/ 0 h 1398460"/>
              <a:gd name="connsiteX1" fmla="*/ 928122 w 946030"/>
              <a:gd name="connsiteY1" fmla="*/ 0 h 1398460"/>
              <a:gd name="connsiteX2" fmla="*/ 946030 w 946030"/>
              <a:gd name="connsiteY2" fmla="*/ 17908 h 1398460"/>
              <a:gd name="connsiteX3" fmla="*/ 946030 w 946030"/>
              <a:gd name="connsiteY3" fmla="*/ 1398460 h 1398460"/>
              <a:gd name="connsiteX4" fmla="*/ 725043 w 946030"/>
              <a:gd name="connsiteY4" fmla="*/ 1398460 h 1398460"/>
              <a:gd name="connsiteX5" fmla="*/ 473015 w 946030"/>
              <a:gd name="connsiteY5" fmla="*/ 1146432 h 1398460"/>
              <a:gd name="connsiteX6" fmla="*/ 220987 w 946030"/>
              <a:gd name="connsiteY6" fmla="*/ 1398460 h 1398460"/>
              <a:gd name="connsiteX7" fmla="*/ 0 w 946030"/>
              <a:gd name="connsiteY7" fmla="*/ 1398460 h 139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030" h="1398460">
                <a:moveTo>
                  <a:pt x="0" y="0"/>
                </a:moveTo>
                <a:lnTo>
                  <a:pt x="928122" y="0"/>
                </a:lnTo>
                <a:cubicBezTo>
                  <a:pt x="938012" y="0"/>
                  <a:pt x="946030" y="8018"/>
                  <a:pt x="946030" y="17908"/>
                </a:cubicBezTo>
                <a:lnTo>
                  <a:pt x="946030" y="1398460"/>
                </a:lnTo>
                <a:lnTo>
                  <a:pt x="725043" y="1398460"/>
                </a:lnTo>
                <a:cubicBezTo>
                  <a:pt x="725043" y="1259269"/>
                  <a:pt x="612206" y="1146432"/>
                  <a:pt x="473015" y="1146432"/>
                </a:cubicBezTo>
                <a:cubicBezTo>
                  <a:pt x="333824" y="1146432"/>
                  <a:pt x="220987" y="1259269"/>
                  <a:pt x="220987" y="1398460"/>
                </a:cubicBezTo>
                <a:lnTo>
                  <a:pt x="0" y="139846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2282" tIns="41141" rIns="82282" bIns="41141" rtlCol="0" anchor="ctr">
            <a:noAutofit/>
          </a:bodyPr>
          <a:lstStyle/>
          <a:p>
            <a:pPr algn="ctr" defTabSz="914080"/>
            <a:endParaRPr lang="zh-CN" altLang="en-US"/>
          </a:p>
        </p:txBody>
      </p:sp>
      <p:grpSp>
        <p:nvGrpSpPr>
          <p:cNvPr id="26" name="Group 299">
            <a:extLst>
              <a:ext uri="{FF2B5EF4-FFF2-40B4-BE49-F238E27FC236}">
                <a16:creationId xmlns:a16="http://schemas.microsoft.com/office/drawing/2014/main" id="{A034C4D9-9596-B124-5423-0A17131A29FC}"/>
              </a:ext>
            </a:extLst>
          </p:cNvPr>
          <p:cNvGrpSpPr/>
          <p:nvPr/>
        </p:nvGrpSpPr>
        <p:grpSpPr>
          <a:xfrm>
            <a:off x="4041566" y="1406120"/>
            <a:ext cx="263755" cy="230262"/>
            <a:chOff x="1450975" y="3768725"/>
            <a:chExt cx="300038" cy="261938"/>
          </a:xfrm>
          <a:solidFill>
            <a:srgbClr val="0070C0"/>
          </a:solidFill>
        </p:grpSpPr>
        <p:sp>
          <p:nvSpPr>
            <p:cNvPr id="27" name="Oval 154">
              <a:extLst>
                <a:ext uri="{FF2B5EF4-FFF2-40B4-BE49-F238E27FC236}">
                  <a16:creationId xmlns:a16="http://schemas.microsoft.com/office/drawing/2014/main" id="{88449E67-BD8C-3792-ADC1-4D9B5A704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075" y="3956050"/>
              <a:ext cx="74613" cy="746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8" name="Oval 155">
              <a:extLst>
                <a:ext uri="{FF2B5EF4-FFF2-40B4-BE49-F238E27FC236}">
                  <a16:creationId xmlns:a16="http://schemas.microsoft.com/office/drawing/2014/main" id="{35180F0F-B75D-CC48-A6DB-3A4D4AC84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5763" y="3956050"/>
              <a:ext cx="74613" cy="746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9" name="Freeform 156">
              <a:extLst>
                <a:ext uri="{FF2B5EF4-FFF2-40B4-BE49-F238E27FC236}">
                  <a16:creationId xmlns:a16="http://schemas.microsoft.com/office/drawing/2014/main" id="{8703BA3A-AC66-373A-5243-55CB0B153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0975" y="3768725"/>
              <a:ext cx="300038" cy="204788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40" y="0"/>
                </a:cxn>
                <a:cxn ang="0">
                  <a:pos x="37" y="4"/>
                </a:cxn>
                <a:cxn ang="0">
                  <a:pos x="37" y="15"/>
                </a:cxn>
                <a:cxn ang="0">
                  <a:pos x="19" y="15"/>
                </a:cxn>
                <a:cxn ang="0">
                  <a:pos x="13" y="18"/>
                </a:cxn>
                <a:cxn ang="0">
                  <a:pos x="2" y="40"/>
                </a:cxn>
                <a:cxn ang="0">
                  <a:pos x="0" y="47"/>
                </a:cxn>
                <a:cxn ang="0">
                  <a:pos x="0" y="69"/>
                </a:cxn>
                <a:cxn ang="0">
                  <a:pos x="3" y="75"/>
                </a:cxn>
                <a:cxn ang="0">
                  <a:pos x="5" y="77"/>
                </a:cxn>
                <a:cxn ang="0">
                  <a:pos x="9" y="79"/>
                </a:cxn>
                <a:cxn ang="0">
                  <a:pos x="29" y="65"/>
                </a:cxn>
                <a:cxn ang="0">
                  <a:pos x="50" y="80"/>
                </a:cxn>
                <a:cxn ang="0">
                  <a:pos x="74" y="80"/>
                </a:cxn>
                <a:cxn ang="0">
                  <a:pos x="95" y="65"/>
                </a:cxn>
                <a:cxn ang="0">
                  <a:pos x="115" y="79"/>
                </a:cxn>
                <a:cxn ang="0">
                  <a:pos x="117" y="76"/>
                </a:cxn>
                <a:cxn ang="0">
                  <a:pos x="117" y="4"/>
                </a:cxn>
                <a:cxn ang="0">
                  <a:pos x="113" y="0"/>
                </a:cxn>
                <a:cxn ang="0">
                  <a:pos x="37" y="44"/>
                </a:cxn>
                <a:cxn ang="0">
                  <a:pos x="15" y="44"/>
                </a:cxn>
                <a:cxn ang="0">
                  <a:pos x="22" y="22"/>
                </a:cxn>
                <a:cxn ang="0">
                  <a:pos x="37" y="22"/>
                </a:cxn>
                <a:cxn ang="0">
                  <a:pos x="37" y="44"/>
                </a:cxn>
              </a:cxnLst>
              <a:rect l="0" t="0" r="r" b="b"/>
              <a:pathLst>
                <a:path w="117" h="80">
                  <a:moveTo>
                    <a:pt x="113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8" y="0"/>
                    <a:pt x="37" y="2"/>
                    <a:pt x="37" y="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7" y="15"/>
                    <a:pt x="14" y="16"/>
                    <a:pt x="13" y="18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2"/>
                    <a:pt x="0" y="45"/>
                    <a:pt x="0" y="47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1"/>
                    <a:pt x="2" y="74"/>
                    <a:pt x="3" y="75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6" y="78"/>
                    <a:pt x="8" y="79"/>
                    <a:pt x="9" y="79"/>
                  </a:cubicBezTo>
                  <a:cubicBezTo>
                    <a:pt x="12" y="71"/>
                    <a:pt x="20" y="65"/>
                    <a:pt x="29" y="65"/>
                  </a:cubicBezTo>
                  <a:cubicBezTo>
                    <a:pt x="39" y="65"/>
                    <a:pt x="47" y="71"/>
                    <a:pt x="50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77" y="71"/>
                    <a:pt x="85" y="65"/>
                    <a:pt x="95" y="65"/>
                  </a:cubicBezTo>
                  <a:cubicBezTo>
                    <a:pt x="104" y="65"/>
                    <a:pt x="112" y="71"/>
                    <a:pt x="115" y="79"/>
                  </a:cubicBezTo>
                  <a:cubicBezTo>
                    <a:pt x="116" y="78"/>
                    <a:pt x="117" y="77"/>
                    <a:pt x="117" y="76"/>
                  </a:cubicBezTo>
                  <a:cubicBezTo>
                    <a:pt x="117" y="4"/>
                    <a:pt x="117" y="4"/>
                    <a:pt x="117" y="4"/>
                  </a:cubicBezTo>
                  <a:cubicBezTo>
                    <a:pt x="117" y="2"/>
                    <a:pt x="115" y="0"/>
                    <a:pt x="113" y="0"/>
                  </a:cubicBezTo>
                  <a:close/>
                  <a:moveTo>
                    <a:pt x="37" y="44"/>
                  </a:moveTo>
                  <a:cubicBezTo>
                    <a:pt x="15" y="44"/>
                    <a:pt x="15" y="44"/>
                    <a:pt x="15" y="44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37" y="22"/>
                    <a:pt x="37" y="22"/>
                    <a:pt x="37" y="22"/>
                  </a:cubicBezTo>
                  <a:lnTo>
                    <a:pt x="37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pSp>
        <p:nvGrpSpPr>
          <p:cNvPr id="30" name="Group 284">
            <a:extLst>
              <a:ext uri="{FF2B5EF4-FFF2-40B4-BE49-F238E27FC236}">
                <a16:creationId xmlns:a16="http://schemas.microsoft.com/office/drawing/2014/main" id="{E194F079-3033-3C05-E1AC-5B466F5D8481}"/>
              </a:ext>
            </a:extLst>
          </p:cNvPr>
          <p:cNvGrpSpPr/>
          <p:nvPr/>
        </p:nvGrpSpPr>
        <p:grpSpPr>
          <a:xfrm>
            <a:off x="6046618" y="1397348"/>
            <a:ext cx="226119" cy="212819"/>
            <a:chOff x="8583613" y="1965325"/>
            <a:chExt cx="296863" cy="279401"/>
          </a:xfrm>
          <a:solidFill>
            <a:srgbClr val="0070C0"/>
          </a:solidFill>
        </p:grpSpPr>
        <p:sp>
          <p:nvSpPr>
            <p:cNvPr id="31" name="Freeform 65">
              <a:extLst>
                <a:ext uri="{FF2B5EF4-FFF2-40B4-BE49-F238E27FC236}">
                  <a16:creationId xmlns:a16="http://schemas.microsoft.com/office/drawing/2014/main" id="{01AAE3E0-3A23-993E-2813-CB2A79C59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613" y="1965325"/>
              <a:ext cx="296863" cy="109538"/>
            </a:xfrm>
            <a:custGeom>
              <a:avLst/>
              <a:gdLst/>
              <a:ahLst/>
              <a:cxnLst>
                <a:cxn ang="0">
                  <a:pos x="108" y="15"/>
                </a:cxn>
                <a:cxn ang="0">
                  <a:pos x="58" y="0"/>
                </a:cxn>
                <a:cxn ang="0">
                  <a:pos x="8" y="15"/>
                </a:cxn>
                <a:cxn ang="0">
                  <a:pos x="0" y="28"/>
                </a:cxn>
                <a:cxn ang="0">
                  <a:pos x="0" y="36"/>
                </a:cxn>
                <a:cxn ang="0">
                  <a:pos x="7" y="43"/>
                </a:cxn>
                <a:cxn ang="0">
                  <a:pos x="22" y="43"/>
                </a:cxn>
                <a:cxn ang="0">
                  <a:pos x="29" y="36"/>
                </a:cxn>
                <a:cxn ang="0">
                  <a:pos x="33" y="24"/>
                </a:cxn>
                <a:cxn ang="0">
                  <a:pos x="58" y="15"/>
                </a:cxn>
                <a:cxn ang="0">
                  <a:pos x="83" y="24"/>
                </a:cxn>
                <a:cxn ang="0">
                  <a:pos x="87" y="36"/>
                </a:cxn>
                <a:cxn ang="0">
                  <a:pos x="95" y="43"/>
                </a:cxn>
                <a:cxn ang="0">
                  <a:pos x="109" y="43"/>
                </a:cxn>
                <a:cxn ang="0">
                  <a:pos x="116" y="36"/>
                </a:cxn>
                <a:cxn ang="0">
                  <a:pos x="116" y="28"/>
                </a:cxn>
                <a:cxn ang="0">
                  <a:pos x="108" y="15"/>
                </a:cxn>
              </a:cxnLst>
              <a:rect l="0" t="0" r="r" b="b"/>
              <a:pathLst>
                <a:path w="116" h="43">
                  <a:moveTo>
                    <a:pt x="108" y="15"/>
                  </a:moveTo>
                  <a:cubicBezTo>
                    <a:pt x="99" y="7"/>
                    <a:pt x="87" y="0"/>
                    <a:pt x="58" y="0"/>
                  </a:cubicBezTo>
                  <a:cubicBezTo>
                    <a:pt x="29" y="0"/>
                    <a:pt x="17" y="7"/>
                    <a:pt x="8" y="15"/>
                  </a:cubicBezTo>
                  <a:cubicBezTo>
                    <a:pt x="3" y="19"/>
                    <a:pt x="0" y="22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3" y="43"/>
                    <a:pt x="7" y="43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6" y="43"/>
                    <a:pt x="29" y="40"/>
                    <a:pt x="29" y="36"/>
                  </a:cubicBezTo>
                  <a:cubicBezTo>
                    <a:pt x="29" y="32"/>
                    <a:pt x="30" y="29"/>
                    <a:pt x="33" y="24"/>
                  </a:cubicBezTo>
                  <a:cubicBezTo>
                    <a:pt x="37" y="20"/>
                    <a:pt x="44" y="14"/>
                    <a:pt x="58" y="15"/>
                  </a:cubicBezTo>
                  <a:cubicBezTo>
                    <a:pt x="73" y="14"/>
                    <a:pt x="80" y="20"/>
                    <a:pt x="83" y="24"/>
                  </a:cubicBezTo>
                  <a:cubicBezTo>
                    <a:pt x="87" y="29"/>
                    <a:pt x="87" y="32"/>
                    <a:pt x="87" y="36"/>
                  </a:cubicBezTo>
                  <a:cubicBezTo>
                    <a:pt x="87" y="40"/>
                    <a:pt x="91" y="43"/>
                    <a:pt x="95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13" y="43"/>
                    <a:pt x="116" y="40"/>
                    <a:pt x="116" y="36"/>
                  </a:cubicBezTo>
                  <a:cubicBezTo>
                    <a:pt x="116" y="28"/>
                    <a:pt x="116" y="28"/>
                    <a:pt x="116" y="28"/>
                  </a:cubicBezTo>
                  <a:cubicBezTo>
                    <a:pt x="116" y="22"/>
                    <a:pt x="113" y="19"/>
                    <a:pt x="108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2" name="Oval 66">
              <a:extLst>
                <a:ext uri="{FF2B5EF4-FFF2-40B4-BE49-F238E27FC236}">
                  <a16:creationId xmlns:a16="http://schemas.microsoft.com/office/drawing/2014/main" id="{A04CA29A-F483-A699-DD31-57CF4FBDF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6325" y="2132013"/>
              <a:ext cx="73025" cy="746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3" name="Freeform 67">
              <a:extLst>
                <a:ext uri="{FF2B5EF4-FFF2-40B4-BE49-F238E27FC236}">
                  <a16:creationId xmlns:a16="http://schemas.microsoft.com/office/drawing/2014/main" id="{17264035-279D-6714-4ABC-257504C71D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01075" y="2039938"/>
              <a:ext cx="260350" cy="204788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3" y="14"/>
                </a:cxn>
                <a:cxn ang="0">
                  <a:pos x="73" y="5"/>
                </a:cxn>
                <a:cxn ang="0">
                  <a:pos x="66" y="0"/>
                </a:cxn>
                <a:cxn ang="0">
                  <a:pos x="58" y="5"/>
                </a:cxn>
                <a:cxn ang="0">
                  <a:pos x="58" y="14"/>
                </a:cxn>
                <a:cxn ang="0">
                  <a:pos x="44" y="14"/>
                </a:cxn>
                <a:cxn ang="0">
                  <a:pos x="44" y="5"/>
                </a:cxn>
                <a:cxn ang="0">
                  <a:pos x="37" y="0"/>
                </a:cxn>
                <a:cxn ang="0">
                  <a:pos x="29" y="5"/>
                </a:cxn>
                <a:cxn ang="0">
                  <a:pos x="29" y="14"/>
                </a:cxn>
                <a:cxn ang="0">
                  <a:pos x="26" y="14"/>
                </a:cxn>
                <a:cxn ang="0">
                  <a:pos x="20" y="18"/>
                </a:cxn>
                <a:cxn ang="0">
                  <a:pos x="0" y="58"/>
                </a:cxn>
                <a:cxn ang="0">
                  <a:pos x="0" y="72"/>
                </a:cxn>
                <a:cxn ang="0">
                  <a:pos x="8" y="80"/>
                </a:cxn>
                <a:cxn ang="0">
                  <a:pos x="95" y="80"/>
                </a:cxn>
                <a:cxn ang="0">
                  <a:pos x="102" y="72"/>
                </a:cxn>
                <a:cxn ang="0">
                  <a:pos x="102" y="59"/>
                </a:cxn>
                <a:cxn ang="0">
                  <a:pos x="82" y="17"/>
                </a:cxn>
                <a:cxn ang="0">
                  <a:pos x="76" y="14"/>
                </a:cxn>
                <a:cxn ang="0">
                  <a:pos x="51" y="72"/>
                </a:cxn>
                <a:cxn ang="0">
                  <a:pos x="29" y="51"/>
                </a:cxn>
                <a:cxn ang="0">
                  <a:pos x="51" y="29"/>
                </a:cxn>
                <a:cxn ang="0">
                  <a:pos x="73" y="51"/>
                </a:cxn>
                <a:cxn ang="0">
                  <a:pos x="51" y="72"/>
                </a:cxn>
              </a:cxnLst>
              <a:rect l="0" t="0" r="r" b="b"/>
              <a:pathLst>
                <a:path w="102" h="80">
                  <a:moveTo>
                    <a:pt x="76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2"/>
                    <a:pt x="70" y="0"/>
                    <a:pt x="66" y="0"/>
                  </a:cubicBezTo>
                  <a:cubicBezTo>
                    <a:pt x="62" y="0"/>
                    <a:pt x="58" y="2"/>
                    <a:pt x="58" y="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1" y="0"/>
                    <a:pt x="37" y="0"/>
                  </a:cubicBezTo>
                  <a:cubicBezTo>
                    <a:pt x="33" y="0"/>
                    <a:pt x="29" y="2"/>
                    <a:pt x="29" y="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3" y="14"/>
                    <a:pt x="21" y="16"/>
                    <a:pt x="20" y="18"/>
                  </a:cubicBezTo>
                  <a:cubicBezTo>
                    <a:pt x="14" y="26"/>
                    <a:pt x="0" y="48"/>
                    <a:pt x="0" y="5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4" y="80"/>
                    <a:pt x="8" y="80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9" y="80"/>
                    <a:pt x="102" y="76"/>
                    <a:pt x="102" y="72"/>
                  </a:cubicBezTo>
                  <a:cubicBezTo>
                    <a:pt x="102" y="66"/>
                    <a:pt x="102" y="59"/>
                    <a:pt x="102" y="59"/>
                  </a:cubicBezTo>
                  <a:cubicBezTo>
                    <a:pt x="102" y="46"/>
                    <a:pt x="88" y="25"/>
                    <a:pt x="82" y="17"/>
                  </a:cubicBezTo>
                  <a:cubicBezTo>
                    <a:pt x="81" y="16"/>
                    <a:pt x="79" y="14"/>
                    <a:pt x="76" y="14"/>
                  </a:cubicBezTo>
                  <a:close/>
                  <a:moveTo>
                    <a:pt x="51" y="72"/>
                  </a:moveTo>
                  <a:cubicBezTo>
                    <a:pt x="39" y="72"/>
                    <a:pt x="29" y="63"/>
                    <a:pt x="29" y="51"/>
                  </a:cubicBezTo>
                  <a:cubicBezTo>
                    <a:pt x="29" y="39"/>
                    <a:pt x="39" y="29"/>
                    <a:pt x="51" y="29"/>
                  </a:cubicBezTo>
                  <a:cubicBezTo>
                    <a:pt x="63" y="29"/>
                    <a:pt x="73" y="39"/>
                    <a:pt x="73" y="51"/>
                  </a:cubicBezTo>
                  <a:cubicBezTo>
                    <a:pt x="73" y="63"/>
                    <a:pt x="63" y="72"/>
                    <a:pt x="51" y="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pSp>
        <p:nvGrpSpPr>
          <p:cNvPr id="34" name="Group 283">
            <a:extLst>
              <a:ext uri="{FF2B5EF4-FFF2-40B4-BE49-F238E27FC236}">
                <a16:creationId xmlns:a16="http://schemas.microsoft.com/office/drawing/2014/main" id="{5200D279-A3EC-2A3A-B757-A868D40B4E64}"/>
              </a:ext>
            </a:extLst>
          </p:cNvPr>
          <p:cNvGrpSpPr/>
          <p:nvPr/>
        </p:nvGrpSpPr>
        <p:grpSpPr>
          <a:xfrm>
            <a:off x="2050854" y="1427899"/>
            <a:ext cx="260963" cy="213515"/>
            <a:chOff x="6207125" y="2001838"/>
            <a:chExt cx="296863" cy="242887"/>
          </a:xfrm>
          <a:solidFill>
            <a:srgbClr val="0070C0"/>
          </a:solidFill>
        </p:grpSpPr>
        <p:sp>
          <p:nvSpPr>
            <p:cNvPr id="35" name="Rectangle 61">
              <a:extLst>
                <a:ext uri="{FF2B5EF4-FFF2-40B4-BE49-F238E27FC236}">
                  <a16:creationId xmlns:a16="http://schemas.microsoft.com/office/drawing/2014/main" id="{339B49D3-0A50-D3F6-70E1-CBC949614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6663" y="2001838"/>
              <a:ext cx="187325" cy="1301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6" name="Freeform 62">
              <a:extLst>
                <a:ext uri="{FF2B5EF4-FFF2-40B4-BE49-F238E27FC236}">
                  <a16:creationId xmlns:a16="http://schemas.microsoft.com/office/drawing/2014/main" id="{BA9EAF92-FCB2-E59E-4799-B90808B11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2688" y="2057400"/>
              <a:ext cx="184150" cy="13017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116" y="82"/>
                </a:cxn>
                <a:cxn ang="0">
                  <a:pos x="116" y="58"/>
                </a:cxn>
                <a:cxn ang="0">
                  <a:pos x="23" y="58"/>
                </a:cxn>
                <a:cxn ang="0">
                  <a:pos x="23" y="0"/>
                </a:cxn>
              </a:cxnLst>
              <a:rect l="0" t="0" r="r" b="b"/>
              <a:pathLst>
                <a:path w="116" h="82">
                  <a:moveTo>
                    <a:pt x="23" y="0"/>
                  </a:moveTo>
                  <a:lnTo>
                    <a:pt x="0" y="0"/>
                  </a:lnTo>
                  <a:lnTo>
                    <a:pt x="0" y="82"/>
                  </a:lnTo>
                  <a:lnTo>
                    <a:pt x="116" y="82"/>
                  </a:lnTo>
                  <a:lnTo>
                    <a:pt x="116" y="58"/>
                  </a:lnTo>
                  <a:lnTo>
                    <a:pt x="23" y="58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7" name="Freeform 63">
              <a:extLst>
                <a:ext uri="{FF2B5EF4-FFF2-40B4-BE49-F238E27FC236}">
                  <a16:creationId xmlns:a16="http://schemas.microsoft.com/office/drawing/2014/main" id="{1DAEA198-6E66-2896-1F81-F8C6CFCDA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7125" y="2114550"/>
              <a:ext cx="184150" cy="1301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116" y="82"/>
                </a:cxn>
                <a:cxn ang="0">
                  <a:pos x="116" y="58"/>
                </a:cxn>
                <a:cxn ang="0">
                  <a:pos x="22" y="58"/>
                </a:cxn>
                <a:cxn ang="0">
                  <a:pos x="22" y="0"/>
                </a:cxn>
              </a:cxnLst>
              <a:rect l="0" t="0" r="r" b="b"/>
              <a:pathLst>
                <a:path w="116" h="82">
                  <a:moveTo>
                    <a:pt x="22" y="0"/>
                  </a:moveTo>
                  <a:lnTo>
                    <a:pt x="0" y="0"/>
                  </a:lnTo>
                  <a:lnTo>
                    <a:pt x="0" y="82"/>
                  </a:lnTo>
                  <a:lnTo>
                    <a:pt x="116" y="82"/>
                  </a:lnTo>
                  <a:lnTo>
                    <a:pt x="116" y="58"/>
                  </a:lnTo>
                  <a:lnTo>
                    <a:pt x="22" y="58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38" name="Freeform 213">
            <a:extLst>
              <a:ext uri="{FF2B5EF4-FFF2-40B4-BE49-F238E27FC236}">
                <a16:creationId xmlns:a16="http://schemas.microsoft.com/office/drawing/2014/main" id="{D249BD27-35A1-099F-FECC-9516A9759FA7}"/>
              </a:ext>
            </a:extLst>
          </p:cNvPr>
          <p:cNvSpPr>
            <a:spLocks noEditPoints="1"/>
          </p:cNvSpPr>
          <p:nvPr/>
        </p:nvSpPr>
        <p:spPr bwMode="auto">
          <a:xfrm>
            <a:off x="3049992" y="1390770"/>
            <a:ext cx="259567" cy="245612"/>
          </a:xfrm>
          <a:custGeom>
            <a:avLst/>
            <a:gdLst>
              <a:gd name="T0" fmla="*/ 2147483646 w 186"/>
              <a:gd name="T1" fmla="*/ 2147483646 h 176"/>
              <a:gd name="T2" fmla="*/ 2147483646 w 186"/>
              <a:gd name="T3" fmla="*/ 0 h 176"/>
              <a:gd name="T4" fmla="*/ 0 w 186"/>
              <a:gd name="T5" fmla="*/ 0 h 176"/>
              <a:gd name="T6" fmla="*/ 0 w 186"/>
              <a:gd name="T7" fmla="*/ 2147483646 h 176"/>
              <a:gd name="T8" fmla="*/ 2147483646 w 186"/>
              <a:gd name="T9" fmla="*/ 2147483646 h 176"/>
              <a:gd name="T10" fmla="*/ 2147483646 w 186"/>
              <a:gd name="T11" fmla="*/ 2147483646 h 176"/>
              <a:gd name="T12" fmla="*/ 2147483646 w 186"/>
              <a:gd name="T13" fmla="*/ 2147483646 h 176"/>
              <a:gd name="T14" fmla="*/ 2147483646 w 186"/>
              <a:gd name="T15" fmla="*/ 2147483646 h 176"/>
              <a:gd name="T16" fmla="*/ 2147483646 w 186"/>
              <a:gd name="T17" fmla="*/ 2147483646 h 176"/>
              <a:gd name="T18" fmla="*/ 2147483646 w 186"/>
              <a:gd name="T19" fmla="*/ 2147483646 h 176"/>
              <a:gd name="T20" fmla="*/ 2147483646 w 186"/>
              <a:gd name="T21" fmla="*/ 2147483646 h 176"/>
              <a:gd name="T22" fmla="*/ 2147483646 w 186"/>
              <a:gd name="T23" fmla="*/ 2147483646 h 176"/>
              <a:gd name="T24" fmla="*/ 2147483646 w 186"/>
              <a:gd name="T25" fmla="*/ 2147483646 h 176"/>
              <a:gd name="T26" fmla="*/ 2147483646 w 186"/>
              <a:gd name="T27" fmla="*/ 2147483646 h 176"/>
              <a:gd name="T28" fmla="*/ 2147483646 w 186"/>
              <a:gd name="T29" fmla="*/ 2147483646 h 176"/>
              <a:gd name="T30" fmla="*/ 2147483646 w 186"/>
              <a:gd name="T31" fmla="*/ 2147483646 h 176"/>
              <a:gd name="T32" fmla="*/ 2147483646 w 186"/>
              <a:gd name="T33" fmla="*/ 2147483646 h 176"/>
              <a:gd name="T34" fmla="*/ 2147483646 w 186"/>
              <a:gd name="T35" fmla="*/ 2147483646 h 17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86" h="176">
                <a:moveTo>
                  <a:pt x="186" y="140"/>
                </a:moveTo>
                <a:lnTo>
                  <a:pt x="186" y="0"/>
                </a:lnTo>
                <a:lnTo>
                  <a:pt x="0" y="0"/>
                </a:lnTo>
                <a:lnTo>
                  <a:pt x="0" y="140"/>
                </a:lnTo>
                <a:lnTo>
                  <a:pt x="70" y="140"/>
                </a:lnTo>
                <a:lnTo>
                  <a:pt x="70" y="163"/>
                </a:lnTo>
                <a:lnTo>
                  <a:pt x="24" y="163"/>
                </a:lnTo>
                <a:lnTo>
                  <a:pt x="24" y="176"/>
                </a:lnTo>
                <a:lnTo>
                  <a:pt x="164" y="176"/>
                </a:lnTo>
                <a:lnTo>
                  <a:pt x="164" y="163"/>
                </a:lnTo>
                <a:lnTo>
                  <a:pt x="117" y="163"/>
                </a:lnTo>
                <a:lnTo>
                  <a:pt x="117" y="140"/>
                </a:lnTo>
                <a:lnTo>
                  <a:pt x="186" y="140"/>
                </a:lnTo>
                <a:close/>
                <a:moveTo>
                  <a:pt x="11" y="129"/>
                </a:moveTo>
                <a:lnTo>
                  <a:pt x="11" y="11"/>
                </a:lnTo>
                <a:lnTo>
                  <a:pt x="175" y="11"/>
                </a:lnTo>
                <a:lnTo>
                  <a:pt x="175" y="129"/>
                </a:lnTo>
                <a:lnTo>
                  <a:pt x="11" y="12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Freeform 31">
            <a:extLst>
              <a:ext uri="{FF2B5EF4-FFF2-40B4-BE49-F238E27FC236}">
                <a16:creationId xmlns:a16="http://schemas.microsoft.com/office/drawing/2014/main" id="{450F7509-8C2C-DC74-60D1-BBFEFCB440FB}"/>
              </a:ext>
            </a:extLst>
          </p:cNvPr>
          <p:cNvSpPr>
            <a:spLocks noEditPoints="1"/>
          </p:cNvSpPr>
          <p:nvPr/>
        </p:nvSpPr>
        <p:spPr bwMode="auto">
          <a:xfrm>
            <a:off x="5028554" y="1386033"/>
            <a:ext cx="290569" cy="245613"/>
          </a:xfrm>
          <a:custGeom>
            <a:avLst/>
            <a:gdLst>
              <a:gd name="T0" fmla="*/ 2147483646 w 256"/>
              <a:gd name="T1" fmla="*/ 2147483646 h 216"/>
              <a:gd name="T2" fmla="*/ 2147483646 w 256"/>
              <a:gd name="T3" fmla="*/ 2147483646 h 216"/>
              <a:gd name="T4" fmla="*/ 0 w 256"/>
              <a:gd name="T5" fmla="*/ 2147483646 h 216"/>
              <a:gd name="T6" fmla="*/ 0 w 256"/>
              <a:gd name="T7" fmla="*/ 2147483646 h 216"/>
              <a:gd name="T8" fmla="*/ 2147483646 w 256"/>
              <a:gd name="T9" fmla="*/ 2147483646 h 216"/>
              <a:gd name="T10" fmla="*/ 2147483646 w 256"/>
              <a:gd name="T11" fmla="*/ 2147483646 h 216"/>
              <a:gd name="T12" fmla="*/ 2147483646 w 256"/>
              <a:gd name="T13" fmla="*/ 2147483646 h 216"/>
              <a:gd name="T14" fmla="*/ 2147483646 w 256"/>
              <a:gd name="T15" fmla="*/ 2147483646 h 216"/>
              <a:gd name="T16" fmla="*/ 2147483646 w 256"/>
              <a:gd name="T17" fmla="*/ 2147483646 h 216"/>
              <a:gd name="T18" fmla="*/ 2147483646 w 256"/>
              <a:gd name="T19" fmla="*/ 2147483646 h 216"/>
              <a:gd name="T20" fmla="*/ 2147483646 w 256"/>
              <a:gd name="T21" fmla="*/ 2147483646 h 216"/>
              <a:gd name="T22" fmla="*/ 2147483646 w 256"/>
              <a:gd name="T23" fmla="*/ 2147483646 h 216"/>
              <a:gd name="T24" fmla="*/ 2147483646 w 256"/>
              <a:gd name="T25" fmla="*/ 2147483646 h 216"/>
              <a:gd name="T26" fmla="*/ 2147483646 w 256"/>
              <a:gd name="T27" fmla="*/ 0 h 216"/>
              <a:gd name="T28" fmla="*/ 2147483646 w 256"/>
              <a:gd name="T29" fmla="*/ 0 h 216"/>
              <a:gd name="T30" fmla="*/ 2147483646 w 256"/>
              <a:gd name="T31" fmla="*/ 2147483646 h 216"/>
              <a:gd name="T32" fmla="*/ 2147483646 w 256"/>
              <a:gd name="T33" fmla="*/ 2147483646 h 216"/>
              <a:gd name="T34" fmla="*/ 2147483646 w 256"/>
              <a:gd name="T35" fmla="*/ 2147483646 h 216"/>
              <a:gd name="T36" fmla="*/ 2147483646 w 256"/>
              <a:gd name="T37" fmla="*/ 2147483646 h 216"/>
              <a:gd name="T38" fmla="*/ 2147483646 w 256"/>
              <a:gd name="T39" fmla="*/ 2147483646 h 216"/>
              <a:gd name="T40" fmla="*/ 2147483646 w 256"/>
              <a:gd name="T41" fmla="*/ 2147483646 h 216"/>
              <a:gd name="T42" fmla="*/ 2147483646 w 256"/>
              <a:gd name="T43" fmla="*/ 2147483646 h 216"/>
              <a:gd name="T44" fmla="*/ 2147483646 w 256"/>
              <a:gd name="T45" fmla="*/ 2147483646 h 216"/>
              <a:gd name="T46" fmla="*/ 2147483646 w 256"/>
              <a:gd name="T47" fmla="*/ 2147483646 h 216"/>
              <a:gd name="T48" fmla="*/ 2147483646 w 256"/>
              <a:gd name="T49" fmla="*/ 2147483646 h 216"/>
              <a:gd name="T50" fmla="*/ 2147483646 w 256"/>
              <a:gd name="T51" fmla="*/ 2147483646 h 216"/>
              <a:gd name="T52" fmla="*/ 2147483646 w 256"/>
              <a:gd name="T53" fmla="*/ 2147483646 h 216"/>
              <a:gd name="T54" fmla="*/ 2147483646 w 256"/>
              <a:gd name="T55" fmla="*/ 2147483646 h 216"/>
              <a:gd name="T56" fmla="*/ 2147483646 w 256"/>
              <a:gd name="T57" fmla="*/ 2147483646 h 216"/>
              <a:gd name="T58" fmla="*/ 2147483646 w 256"/>
              <a:gd name="T59" fmla="*/ 2147483646 h 216"/>
              <a:gd name="T60" fmla="*/ 2147483646 w 256"/>
              <a:gd name="T61" fmla="*/ 2147483646 h 216"/>
              <a:gd name="T62" fmla="*/ 2147483646 w 256"/>
              <a:gd name="T63" fmla="*/ 2147483646 h 216"/>
              <a:gd name="T64" fmla="*/ 2147483646 w 256"/>
              <a:gd name="T65" fmla="*/ 2147483646 h 216"/>
              <a:gd name="T66" fmla="*/ 2147483646 w 256"/>
              <a:gd name="T67" fmla="*/ 2147483646 h 216"/>
              <a:gd name="T68" fmla="*/ 2147483646 w 256"/>
              <a:gd name="T69" fmla="*/ 2147483646 h 216"/>
              <a:gd name="T70" fmla="*/ 2147483646 w 256"/>
              <a:gd name="T71" fmla="*/ 2147483646 h 2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6" h="216">
                <a:moveTo>
                  <a:pt x="246" y="216"/>
                </a:moveTo>
                <a:cubicBezTo>
                  <a:pt x="10" y="216"/>
                  <a:pt x="10" y="216"/>
                  <a:pt x="10" y="216"/>
                </a:cubicBezTo>
                <a:cubicBezTo>
                  <a:pt x="4" y="216"/>
                  <a:pt x="0" y="212"/>
                  <a:pt x="0" y="206"/>
                </a:cubicBezTo>
                <a:cubicBezTo>
                  <a:pt x="0" y="202"/>
                  <a:pt x="0" y="202"/>
                  <a:pt x="0" y="202"/>
                </a:cubicBezTo>
                <a:cubicBezTo>
                  <a:pt x="0" y="196"/>
                  <a:pt x="4" y="192"/>
                  <a:pt x="10" y="192"/>
                </a:cubicBezTo>
                <a:cubicBezTo>
                  <a:pt x="246" y="192"/>
                  <a:pt x="246" y="192"/>
                  <a:pt x="246" y="192"/>
                </a:cubicBezTo>
                <a:cubicBezTo>
                  <a:pt x="252" y="192"/>
                  <a:pt x="256" y="196"/>
                  <a:pt x="256" y="202"/>
                </a:cubicBezTo>
                <a:cubicBezTo>
                  <a:pt x="256" y="206"/>
                  <a:pt x="256" y="206"/>
                  <a:pt x="256" y="206"/>
                </a:cubicBezTo>
                <a:cubicBezTo>
                  <a:pt x="256" y="212"/>
                  <a:pt x="252" y="216"/>
                  <a:pt x="246" y="216"/>
                </a:cubicBezTo>
                <a:moveTo>
                  <a:pt x="208" y="180"/>
                </a:moveTo>
                <a:cubicBezTo>
                  <a:pt x="184" y="180"/>
                  <a:pt x="184" y="180"/>
                  <a:pt x="184" y="180"/>
                </a:cubicBezTo>
                <a:cubicBezTo>
                  <a:pt x="177" y="180"/>
                  <a:pt x="172" y="175"/>
                  <a:pt x="172" y="168"/>
                </a:cubicBezTo>
                <a:cubicBezTo>
                  <a:pt x="172" y="12"/>
                  <a:pt x="172" y="12"/>
                  <a:pt x="172" y="12"/>
                </a:cubicBezTo>
                <a:cubicBezTo>
                  <a:pt x="172" y="5"/>
                  <a:pt x="177" y="0"/>
                  <a:pt x="184" y="0"/>
                </a:cubicBezTo>
                <a:cubicBezTo>
                  <a:pt x="208" y="0"/>
                  <a:pt x="208" y="0"/>
                  <a:pt x="208" y="0"/>
                </a:cubicBezTo>
                <a:cubicBezTo>
                  <a:pt x="215" y="0"/>
                  <a:pt x="220" y="5"/>
                  <a:pt x="220" y="12"/>
                </a:cubicBezTo>
                <a:cubicBezTo>
                  <a:pt x="220" y="168"/>
                  <a:pt x="220" y="168"/>
                  <a:pt x="220" y="168"/>
                </a:cubicBezTo>
                <a:cubicBezTo>
                  <a:pt x="220" y="175"/>
                  <a:pt x="215" y="180"/>
                  <a:pt x="208" y="180"/>
                </a:cubicBezTo>
                <a:moveTo>
                  <a:pt x="140" y="180"/>
                </a:moveTo>
                <a:cubicBezTo>
                  <a:pt x="116" y="180"/>
                  <a:pt x="116" y="180"/>
                  <a:pt x="116" y="180"/>
                </a:cubicBezTo>
                <a:cubicBezTo>
                  <a:pt x="109" y="180"/>
                  <a:pt x="104" y="175"/>
                  <a:pt x="104" y="168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61"/>
                  <a:pt x="109" y="56"/>
                  <a:pt x="116" y="5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47" y="56"/>
                  <a:pt x="152" y="61"/>
                  <a:pt x="152" y="68"/>
                </a:cubicBezTo>
                <a:cubicBezTo>
                  <a:pt x="152" y="168"/>
                  <a:pt x="152" y="168"/>
                  <a:pt x="152" y="168"/>
                </a:cubicBezTo>
                <a:cubicBezTo>
                  <a:pt x="152" y="175"/>
                  <a:pt x="147" y="180"/>
                  <a:pt x="140" y="180"/>
                </a:cubicBezTo>
                <a:moveTo>
                  <a:pt x="72" y="180"/>
                </a:moveTo>
                <a:cubicBezTo>
                  <a:pt x="48" y="180"/>
                  <a:pt x="48" y="180"/>
                  <a:pt x="48" y="180"/>
                </a:cubicBezTo>
                <a:cubicBezTo>
                  <a:pt x="41" y="180"/>
                  <a:pt x="36" y="175"/>
                  <a:pt x="36" y="168"/>
                </a:cubicBezTo>
                <a:cubicBezTo>
                  <a:pt x="36" y="124"/>
                  <a:pt x="36" y="124"/>
                  <a:pt x="36" y="124"/>
                </a:cubicBezTo>
                <a:cubicBezTo>
                  <a:pt x="36" y="117"/>
                  <a:pt x="41" y="112"/>
                  <a:pt x="48" y="112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9" y="112"/>
                  <a:pt x="84" y="117"/>
                  <a:pt x="84" y="124"/>
                </a:cubicBezTo>
                <a:cubicBezTo>
                  <a:pt x="84" y="168"/>
                  <a:pt x="84" y="168"/>
                  <a:pt x="84" y="168"/>
                </a:cubicBezTo>
                <a:cubicBezTo>
                  <a:pt x="84" y="175"/>
                  <a:pt x="79" y="180"/>
                  <a:pt x="72" y="180"/>
                </a:cubicBezTo>
              </a:path>
            </a:pathLst>
          </a:cu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7C3ED58B-3C1F-F9FE-7A25-756A4909BD0E}"/>
              </a:ext>
            </a:extLst>
          </p:cNvPr>
          <p:cNvSpPr/>
          <p:nvPr/>
        </p:nvSpPr>
        <p:spPr>
          <a:xfrm rot="5400000">
            <a:off x="5633517" y="2463672"/>
            <a:ext cx="2952518" cy="94603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algn="ctr" defTabSz="914080"/>
            <a:endParaRPr lang="zh-CN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BA37A48-DDD9-47B1-2846-E6563E2B749E}"/>
              </a:ext>
            </a:extLst>
          </p:cNvPr>
          <p:cNvSpPr txBox="1"/>
          <p:nvPr/>
        </p:nvSpPr>
        <p:spPr>
          <a:xfrm>
            <a:off x="1805640" y="2038554"/>
            <a:ext cx="757985" cy="43266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Inbound logistics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6783EA1-5E06-BF3B-17A8-7C135340C4F9}"/>
              </a:ext>
            </a:extLst>
          </p:cNvPr>
          <p:cNvSpPr txBox="1"/>
          <p:nvPr/>
        </p:nvSpPr>
        <p:spPr>
          <a:xfrm>
            <a:off x="2728847" y="2138673"/>
            <a:ext cx="900383" cy="23242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Operations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BA04304-D545-A34E-BAEB-576A2FBDC306}"/>
              </a:ext>
            </a:extLst>
          </p:cNvPr>
          <p:cNvSpPr txBox="1"/>
          <p:nvPr/>
        </p:nvSpPr>
        <p:spPr>
          <a:xfrm>
            <a:off x="3736595" y="2038554"/>
            <a:ext cx="868319" cy="43266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Outbound logistics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19EC0FE-8452-2425-9ACE-771B3BE9D7F5}"/>
              </a:ext>
            </a:extLst>
          </p:cNvPr>
          <p:cNvSpPr txBox="1"/>
          <p:nvPr/>
        </p:nvSpPr>
        <p:spPr>
          <a:xfrm>
            <a:off x="4742577" y="2038554"/>
            <a:ext cx="868319" cy="43266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Marketing and sales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8C8B6AA-B15A-EACE-E280-53D2DE723136}"/>
              </a:ext>
            </a:extLst>
          </p:cNvPr>
          <p:cNvSpPr txBox="1"/>
          <p:nvPr/>
        </p:nvSpPr>
        <p:spPr>
          <a:xfrm>
            <a:off x="5698499" y="2138673"/>
            <a:ext cx="868319" cy="232420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Lato" charset="0"/>
                <a:cs typeface="Lato" charset="0"/>
              </a:rPr>
              <a:t>Service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BFD71F6-E2F2-6BEC-35C4-6D9A8AA968F6}"/>
              </a:ext>
            </a:extLst>
          </p:cNvPr>
          <p:cNvGrpSpPr/>
          <p:nvPr/>
        </p:nvGrpSpPr>
        <p:grpSpPr>
          <a:xfrm>
            <a:off x="1711619" y="2935278"/>
            <a:ext cx="4920144" cy="1482949"/>
            <a:chOff x="1711619" y="1497382"/>
            <a:chExt cx="4920144" cy="1482949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3972CE0-E94C-CB16-90BA-9D4CD7EFE2D1}"/>
                </a:ext>
              </a:extLst>
            </p:cNvPr>
            <p:cNvSpPr/>
            <p:nvPr/>
          </p:nvSpPr>
          <p:spPr>
            <a:xfrm>
              <a:off x="1711619" y="1497382"/>
              <a:ext cx="4920144" cy="316351"/>
            </a:xfrm>
            <a:prstGeom prst="rect">
              <a:avLst/>
            </a:prstGeom>
            <a:solidFill>
              <a:srgbClr val="73BC44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zh-CN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542DFE5-9B5A-2A8D-1B4E-EA9C025CDA0B}"/>
                </a:ext>
              </a:extLst>
            </p:cNvPr>
            <p:cNvSpPr/>
            <p:nvPr/>
          </p:nvSpPr>
          <p:spPr>
            <a:xfrm>
              <a:off x="1711619" y="1886248"/>
              <a:ext cx="4920144" cy="316351"/>
            </a:xfrm>
            <a:prstGeom prst="rect">
              <a:avLst/>
            </a:prstGeom>
            <a:solidFill>
              <a:srgbClr val="4BAFC8"/>
            </a:solidFill>
            <a:ln>
              <a:noFill/>
            </a:ln>
            <a:effectLst/>
          </p:spPr>
          <p:txBody>
            <a:bodyPr wrap="square" lIns="34290" tIns="17145" rIns="34290" bIns="17145" anchor="ctr">
              <a:noAutofit/>
            </a:bodyPr>
            <a:lstStyle/>
            <a:p>
              <a:endParaRPr lang="zh-CN" altLang="en-US" sz="27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6231101-7FCA-BC28-D598-886912BD3552}"/>
                </a:ext>
              </a:extLst>
            </p:cNvPr>
            <p:cNvSpPr/>
            <p:nvPr/>
          </p:nvSpPr>
          <p:spPr>
            <a:xfrm>
              <a:off x="1711619" y="2275114"/>
              <a:ext cx="4920144" cy="31635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square" lIns="34290" tIns="17145" rIns="34290" bIns="17145" anchor="ctr">
              <a:noAutofit/>
            </a:bodyPr>
            <a:lstStyle/>
            <a:p>
              <a:endParaRPr lang="zh-CN" altLang="en-US" sz="27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4AC2B0E-BBE1-9703-3361-B4C18E148881}"/>
                </a:ext>
              </a:extLst>
            </p:cNvPr>
            <p:cNvSpPr/>
            <p:nvPr/>
          </p:nvSpPr>
          <p:spPr>
            <a:xfrm>
              <a:off x="1711619" y="2663980"/>
              <a:ext cx="4920144" cy="316351"/>
            </a:xfrm>
            <a:prstGeom prst="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82282" tIns="41141" rIns="82282" bIns="41141" rtlCol="0" anchor="ctr">
              <a:noAutofit/>
            </a:bodyPr>
            <a:lstStyle/>
            <a:p>
              <a:pPr algn="ctr" defTabSz="914080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7E403A7-3DA3-88C6-BD4E-46182CF0C54A}"/>
                </a:ext>
              </a:extLst>
            </p:cNvPr>
            <p:cNvSpPr txBox="1"/>
            <p:nvPr/>
          </p:nvSpPr>
          <p:spPr>
            <a:xfrm>
              <a:off x="3600240" y="1549591"/>
              <a:ext cx="966274" cy="232420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ea typeface="Lato" charset="0"/>
                  <a:cs typeface="Lato" charset="0"/>
                </a:rPr>
                <a:t>Procurement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4AF9F40-69D2-8919-FD86-081C6A2817FE}"/>
                </a:ext>
              </a:extLst>
            </p:cNvPr>
            <p:cNvSpPr txBox="1"/>
            <p:nvPr/>
          </p:nvSpPr>
          <p:spPr>
            <a:xfrm>
              <a:off x="3662099" y="1935242"/>
              <a:ext cx="842554" cy="232420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ea typeface="Lato" charset="0"/>
                  <a:cs typeface="Lato" charset="0"/>
                </a:rPr>
                <a:t>Technology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A388E7A-F4EB-D0FD-576D-F97248C72261}"/>
                </a:ext>
              </a:extLst>
            </p:cNvPr>
            <p:cNvSpPr txBox="1"/>
            <p:nvPr/>
          </p:nvSpPr>
          <p:spPr>
            <a:xfrm>
              <a:off x="2990017" y="2320894"/>
              <a:ext cx="2186720" cy="232420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ea typeface="Lato" charset="0"/>
                  <a:cs typeface="Lato" charset="0"/>
                </a:rPr>
                <a:t>Human Resource management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4AD6ACB-3422-6B36-A482-63980917FEB8}"/>
                </a:ext>
              </a:extLst>
            </p:cNvPr>
            <p:cNvSpPr txBox="1"/>
            <p:nvPr/>
          </p:nvSpPr>
          <p:spPr>
            <a:xfrm>
              <a:off x="3399049" y="2707853"/>
              <a:ext cx="1368660" cy="232420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ea typeface="Lato" charset="0"/>
                  <a:cs typeface="Lato" charset="0"/>
                </a:rPr>
                <a:t>Firm Infrastructure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C4F47E6C-D2F4-24D3-72A6-72DCC7823B95}"/>
              </a:ext>
            </a:extLst>
          </p:cNvPr>
          <p:cNvSpPr txBox="1"/>
          <p:nvPr/>
        </p:nvSpPr>
        <p:spPr>
          <a:xfrm>
            <a:off x="6631763" y="2750612"/>
            <a:ext cx="917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dirty="0">
                <a:solidFill>
                  <a:schemeClr val="bg1"/>
                </a:solidFill>
                <a:ea typeface="Lato" charset="0"/>
                <a:cs typeface="Lato" charset="0"/>
              </a:rPr>
              <a:t>Margin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D45FC7-4DB4-DA60-4C13-EEEEE6794FE5}"/>
              </a:ext>
            </a:extLst>
          </p:cNvPr>
          <p:cNvSpPr txBox="1"/>
          <p:nvPr/>
        </p:nvSpPr>
        <p:spPr>
          <a:xfrm>
            <a:off x="3168730" y="4593220"/>
            <a:ext cx="2105718" cy="311624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b="1" dirty="0">
                <a:ea typeface="Lato" charset="0"/>
                <a:cs typeface="Lato" charset="0"/>
              </a:rPr>
              <a:t>Support activities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E4583D2-4781-A3A3-365A-1ED9FF02DF10}"/>
              </a:ext>
            </a:extLst>
          </p:cNvPr>
          <p:cNvSpPr txBox="1"/>
          <p:nvPr/>
        </p:nvSpPr>
        <p:spPr>
          <a:xfrm>
            <a:off x="3344309" y="1015891"/>
            <a:ext cx="1750780" cy="289632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a typeface="Lato" charset="0"/>
                <a:cs typeface="Lato" charset="0"/>
              </a:rPr>
              <a:t>Primary activities</a:t>
            </a:r>
          </a:p>
        </p:txBody>
      </p:sp>
      <p:grpSp>
        <p:nvGrpSpPr>
          <p:cNvPr id="62" name="组合 79">
            <a:extLst>
              <a:ext uri="{FF2B5EF4-FFF2-40B4-BE49-F238E27FC236}">
                <a16:creationId xmlns:a16="http://schemas.microsoft.com/office/drawing/2014/main" id="{DD65DB74-F655-06A6-7360-8EA4CF34ABAE}"/>
              </a:ext>
            </a:extLst>
          </p:cNvPr>
          <p:cNvGrpSpPr/>
          <p:nvPr/>
        </p:nvGrpSpPr>
        <p:grpSpPr>
          <a:xfrm>
            <a:off x="1645420" y="2952054"/>
            <a:ext cx="4981345" cy="1589210"/>
            <a:chOff x="1763688" y="4005064"/>
            <a:chExt cx="4827959" cy="1570284"/>
          </a:xfrm>
        </p:grpSpPr>
        <p:cxnSp>
          <p:nvCxnSpPr>
            <p:cNvPr id="63" name="直接连接符 97">
              <a:extLst>
                <a:ext uri="{FF2B5EF4-FFF2-40B4-BE49-F238E27FC236}">
                  <a16:creationId xmlns:a16="http://schemas.microsoft.com/office/drawing/2014/main" id="{02DAC794-E884-44E4-60E5-1C397CC41419}"/>
                </a:ext>
              </a:extLst>
            </p:cNvPr>
            <p:cNvCxnSpPr/>
            <p:nvPr/>
          </p:nvCxnSpPr>
          <p:spPr>
            <a:xfrm>
              <a:off x="1763688" y="5575348"/>
              <a:ext cx="4827959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98">
              <a:extLst>
                <a:ext uri="{FF2B5EF4-FFF2-40B4-BE49-F238E27FC236}">
                  <a16:creationId xmlns:a16="http://schemas.microsoft.com/office/drawing/2014/main" id="{042D5CCA-F735-1422-1898-3262ABA9BD1A}"/>
                </a:ext>
              </a:extLst>
            </p:cNvPr>
            <p:cNvCxnSpPr/>
            <p:nvPr/>
          </p:nvCxnSpPr>
          <p:spPr>
            <a:xfrm>
              <a:off x="1763688" y="4005064"/>
              <a:ext cx="0" cy="157028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80">
            <a:extLst>
              <a:ext uri="{FF2B5EF4-FFF2-40B4-BE49-F238E27FC236}">
                <a16:creationId xmlns:a16="http://schemas.microsoft.com/office/drawing/2014/main" id="{68E0954C-2D07-89A4-246F-597FB7DCE90B}"/>
              </a:ext>
            </a:extLst>
          </p:cNvPr>
          <p:cNvGrpSpPr/>
          <p:nvPr/>
        </p:nvGrpSpPr>
        <p:grpSpPr>
          <a:xfrm flipV="1">
            <a:off x="1645420" y="1339984"/>
            <a:ext cx="4953239" cy="1555236"/>
            <a:chOff x="1763688" y="4005064"/>
            <a:chExt cx="4827959" cy="1570284"/>
          </a:xfrm>
        </p:grpSpPr>
        <p:cxnSp>
          <p:nvCxnSpPr>
            <p:cNvPr id="66" name="直接连接符 95">
              <a:extLst>
                <a:ext uri="{FF2B5EF4-FFF2-40B4-BE49-F238E27FC236}">
                  <a16:creationId xmlns:a16="http://schemas.microsoft.com/office/drawing/2014/main" id="{693847D6-22D3-08FB-707E-B9EFABA42048}"/>
                </a:ext>
              </a:extLst>
            </p:cNvPr>
            <p:cNvCxnSpPr/>
            <p:nvPr/>
          </p:nvCxnSpPr>
          <p:spPr>
            <a:xfrm>
              <a:off x="1763688" y="5575348"/>
              <a:ext cx="482795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96">
              <a:extLst>
                <a:ext uri="{FF2B5EF4-FFF2-40B4-BE49-F238E27FC236}">
                  <a16:creationId xmlns:a16="http://schemas.microsoft.com/office/drawing/2014/main" id="{72CAEC61-5680-8E3D-3F2E-7769ABFFD003}"/>
                </a:ext>
              </a:extLst>
            </p:cNvPr>
            <p:cNvCxnSpPr/>
            <p:nvPr/>
          </p:nvCxnSpPr>
          <p:spPr>
            <a:xfrm>
              <a:off x="1763688" y="4005064"/>
              <a:ext cx="0" cy="1570284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8181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Michael Porter's Diamond model (2)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2232908" y="1203598"/>
            <a:ext cx="4680520" cy="3384376"/>
            <a:chOff x="2232908" y="1203598"/>
            <a:chExt cx="4680520" cy="3384376"/>
          </a:xfrm>
        </p:grpSpPr>
        <p:grpSp>
          <p:nvGrpSpPr>
            <p:cNvPr id="11" name="组合 10"/>
            <p:cNvGrpSpPr/>
            <p:nvPr/>
          </p:nvGrpSpPr>
          <p:grpSpPr>
            <a:xfrm>
              <a:off x="3717909" y="1203598"/>
              <a:ext cx="1718780" cy="859390"/>
              <a:chOff x="3717909" y="1203598"/>
              <a:chExt cx="1718780" cy="859390"/>
            </a:xfrm>
          </p:grpSpPr>
          <p:sp>
            <p:nvSpPr>
              <p:cNvPr id="75" name="Rounded Rectangle 13"/>
              <p:cNvSpPr/>
              <p:nvPr/>
            </p:nvSpPr>
            <p:spPr>
              <a:xfrm>
                <a:off x="3717909" y="1203598"/>
                <a:ext cx="1718780" cy="859390"/>
              </a:xfrm>
              <a:prstGeom prst="roundRect">
                <a:avLst/>
              </a:prstGeom>
              <a:solidFill>
                <a:srgbClr val="1EA185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</p:sp>
          <p:sp>
            <p:nvSpPr>
              <p:cNvPr id="76" name="Rounded Rectangle 4"/>
              <p:cNvSpPr/>
              <p:nvPr/>
            </p:nvSpPr>
            <p:spPr>
              <a:xfrm>
                <a:off x="3797338" y="1458940"/>
                <a:ext cx="1566750" cy="463480"/>
              </a:xfrm>
              <a:prstGeom prst="rect">
                <a:avLst/>
              </a:prstGeom>
              <a:solidFill>
                <a:srgbClr val="1EA185"/>
              </a:solidFill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2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Factor Conditions</a:t>
                </a:r>
              </a:p>
            </p:txBody>
          </p:sp>
          <p:sp>
            <p:nvSpPr>
              <p:cNvPr id="81" name="Freeform 66"/>
              <p:cNvSpPr>
                <a:spLocks noEditPoints="1"/>
              </p:cNvSpPr>
              <p:nvPr/>
            </p:nvSpPr>
            <p:spPr bwMode="auto">
              <a:xfrm>
                <a:off x="4433828" y="1356847"/>
                <a:ext cx="188912" cy="220663"/>
              </a:xfrm>
              <a:custGeom>
                <a:avLst/>
                <a:gdLst>
                  <a:gd name="T0" fmla="*/ 2147483646 w 55"/>
                  <a:gd name="T1" fmla="*/ 2147483646 h 64"/>
                  <a:gd name="T2" fmla="*/ 2147483646 w 55"/>
                  <a:gd name="T3" fmla="*/ 2147483646 h 64"/>
                  <a:gd name="T4" fmla="*/ 2147483646 w 55"/>
                  <a:gd name="T5" fmla="*/ 2147483646 h 64"/>
                  <a:gd name="T6" fmla="*/ 0 w 55"/>
                  <a:gd name="T7" fmla="*/ 2147483646 h 64"/>
                  <a:gd name="T8" fmla="*/ 0 w 55"/>
                  <a:gd name="T9" fmla="*/ 2147483646 h 64"/>
                  <a:gd name="T10" fmla="*/ 2147483646 w 55"/>
                  <a:gd name="T11" fmla="*/ 0 h 64"/>
                  <a:gd name="T12" fmla="*/ 2147483646 w 55"/>
                  <a:gd name="T13" fmla="*/ 2147483646 h 64"/>
                  <a:gd name="T14" fmla="*/ 2147483646 w 55"/>
                  <a:gd name="T15" fmla="*/ 2147483646 h 64"/>
                  <a:gd name="T16" fmla="*/ 2147483646 w 55"/>
                  <a:gd name="T17" fmla="*/ 2147483646 h 64"/>
                  <a:gd name="T18" fmla="*/ 2147483646 w 55"/>
                  <a:gd name="T19" fmla="*/ 2147483646 h 64"/>
                  <a:gd name="T20" fmla="*/ 0 w 55"/>
                  <a:gd name="T21" fmla="*/ 2147483646 h 64"/>
                  <a:gd name="T22" fmla="*/ 0 w 55"/>
                  <a:gd name="T23" fmla="*/ 2147483646 h 64"/>
                  <a:gd name="T24" fmla="*/ 2147483646 w 55"/>
                  <a:gd name="T25" fmla="*/ 2147483646 h 64"/>
                  <a:gd name="T26" fmla="*/ 2147483646 w 55"/>
                  <a:gd name="T27" fmla="*/ 2147483646 h 64"/>
                  <a:gd name="T28" fmla="*/ 2147483646 w 55"/>
                  <a:gd name="T29" fmla="*/ 2147483646 h 64"/>
                  <a:gd name="T30" fmla="*/ 2147483646 w 55"/>
                  <a:gd name="T31" fmla="*/ 2147483646 h 64"/>
                  <a:gd name="T32" fmla="*/ 2147483646 w 55"/>
                  <a:gd name="T33" fmla="*/ 2147483646 h 64"/>
                  <a:gd name="T34" fmla="*/ 0 w 55"/>
                  <a:gd name="T35" fmla="*/ 2147483646 h 64"/>
                  <a:gd name="T36" fmla="*/ 0 w 55"/>
                  <a:gd name="T37" fmla="*/ 2147483646 h 64"/>
                  <a:gd name="T38" fmla="*/ 2147483646 w 55"/>
                  <a:gd name="T39" fmla="*/ 2147483646 h 64"/>
                  <a:gd name="T40" fmla="*/ 2147483646 w 55"/>
                  <a:gd name="T41" fmla="*/ 2147483646 h 64"/>
                  <a:gd name="T42" fmla="*/ 2147483646 w 55"/>
                  <a:gd name="T43" fmla="*/ 2147483646 h 64"/>
                  <a:gd name="T44" fmla="*/ 2147483646 w 55"/>
                  <a:gd name="T45" fmla="*/ 2147483646 h 64"/>
                  <a:gd name="T46" fmla="*/ 2147483646 w 55"/>
                  <a:gd name="T47" fmla="*/ 2147483646 h 64"/>
                  <a:gd name="T48" fmla="*/ 0 w 55"/>
                  <a:gd name="T49" fmla="*/ 2147483646 h 64"/>
                  <a:gd name="T50" fmla="*/ 0 w 55"/>
                  <a:gd name="T51" fmla="*/ 2147483646 h 64"/>
                  <a:gd name="T52" fmla="*/ 2147483646 w 55"/>
                  <a:gd name="T53" fmla="*/ 2147483646 h 64"/>
                  <a:gd name="T54" fmla="*/ 2147483646 w 55"/>
                  <a:gd name="T55" fmla="*/ 2147483646 h 6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55" h="64">
                    <a:moveTo>
                      <a:pt x="55" y="9"/>
                    </a:move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9"/>
                      <a:pt x="42" y="23"/>
                      <a:pt x="27" y="23"/>
                    </a:cubicBezTo>
                    <a:cubicBezTo>
                      <a:pt x="12" y="23"/>
                      <a:pt x="0" y="19"/>
                      <a:pt x="0" y="1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12" y="0"/>
                      <a:pt x="27" y="0"/>
                    </a:cubicBezTo>
                    <a:cubicBezTo>
                      <a:pt x="42" y="0"/>
                      <a:pt x="55" y="4"/>
                      <a:pt x="55" y="9"/>
                    </a:cubicBezTo>
                    <a:close/>
                    <a:moveTo>
                      <a:pt x="55" y="21"/>
                    </a:moveTo>
                    <a:cubicBezTo>
                      <a:pt x="55" y="27"/>
                      <a:pt x="55" y="27"/>
                      <a:pt x="55" y="27"/>
                    </a:cubicBezTo>
                    <a:cubicBezTo>
                      <a:pt x="55" y="32"/>
                      <a:pt x="42" y="37"/>
                      <a:pt x="27" y="37"/>
                    </a:cubicBezTo>
                    <a:cubicBezTo>
                      <a:pt x="12" y="37"/>
                      <a:pt x="0" y="32"/>
                      <a:pt x="0" y="2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6" y="25"/>
                      <a:pt x="16" y="27"/>
                      <a:pt x="27" y="27"/>
                    </a:cubicBezTo>
                    <a:cubicBezTo>
                      <a:pt x="38" y="27"/>
                      <a:pt x="49" y="25"/>
                      <a:pt x="55" y="21"/>
                    </a:cubicBezTo>
                    <a:close/>
                    <a:moveTo>
                      <a:pt x="55" y="35"/>
                    </a:moveTo>
                    <a:cubicBezTo>
                      <a:pt x="55" y="41"/>
                      <a:pt x="55" y="41"/>
                      <a:pt x="55" y="41"/>
                    </a:cubicBezTo>
                    <a:cubicBezTo>
                      <a:pt x="55" y="46"/>
                      <a:pt x="42" y="50"/>
                      <a:pt x="27" y="50"/>
                    </a:cubicBezTo>
                    <a:cubicBezTo>
                      <a:pt x="12" y="50"/>
                      <a:pt x="0" y="46"/>
                      <a:pt x="0" y="41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6" y="39"/>
                      <a:pt x="16" y="41"/>
                      <a:pt x="27" y="41"/>
                    </a:cubicBezTo>
                    <a:cubicBezTo>
                      <a:pt x="38" y="41"/>
                      <a:pt x="49" y="39"/>
                      <a:pt x="55" y="35"/>
                    </a:cubicBezTo>
                    <a:close/>
                    <a:moveTo>
                      <a:pt x="55" y="49"/>
                    </a:move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60"/>
                      <a:pt x="42" y="64"/>
                      <a:pt x="27" y="64"/>
                    </a:cubicBezTo>
                    <a:cubicBezTo>
                      <a:pt x="12" y="64"/>
                      <a:pt x="0" y="60"/>
                      <a:pt x="0" y="5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6" y="53"/>
                      <a:pt x="16" y="55"/>
                      <a:pt x="27" y="55"/>
                    </a:cubicBezTo>
                    <a:cubicBezTo>
                      <a:pt x="38" y="55"/>
                      <a:pt x="49" y="53"/>
                      <a:pt x="55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2232908" y="2474903"/>
              <a:ext cx="1718780" cy="859390"/>
              <a:chOff x="2232908" y="2474903"/>
              <a:chExt cx="1718780" cy="859390"/>
            </a:xfrm>
          </p:grpSpPr>
          <p:sp>
            <p:nvSpPr>
              <p:cNvPr id="71" name="Rounded Rectangle 8"/>
              <p:cNvSpPr/>
              <p:nvPr/>
            </p:nvSpPr>
            <p:spPr>
              <a:xfrm>
                <a:off x="2232908" y="2474903"/>
                <a:ext cx="1718780" cy="859390"/>
              </a:xfrm>
              <a:prstGeom prst="roundRect">
                <a:avLst/>
              </a:prstGeom>
              <a:solidFill>
                <a:srgbClr val="4BAFC8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</p:sp>
          <p:sp>
            <p:nvSpPr>
              <p:cNvPr id="72" name="Rounded Rectangle 4"/>
              <p:cNvSpPr/>
              <p:nvPr/>
            </p:nvSpPr>
            <p:spPr>
              <a:xfrm>
                <a:off x="2394084" y="2903126"/>
                <a:ext cx="1403254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2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Demand Conditions</a:t>
                </a:r>
              </a:p>
            </p:txBody>
          </p:sp>
          <p:sp>
            <p:nvSpPr>
              <p:cNvPr id="82" name="Freeform 76"/>
              <p:cNvSpPr>
                <a:spLocks noEditPoints="1"/>
              </p:cNvSpPr>
              <p:nvPr/>
            </p:nvSpPr>
            <p:spPr bwMode="auto">
              <a:xfrm>
                <a:off x="2915816" y="2690436"/>
                <a:ext cx="290525" cy="231754"/>
              </a:xfrm>
              <a:custGeom>
                <a:avLst/>
                <a:gdLst>
                  <a:gd name="T0" fmla="*/ 2147483646 w 256"/>
                  <a:gd name="T1" fmla="*/ 2147483646 h 204"/>
                  <a:gd name="T2" fmla="*/ 2147483646 w 256"/>
                  <a:gd name="T3" fmla="*/ 2147483646 h 204"/>
                  <a:gd name="T4" fmla="*/ 2147483646 w 256"/>
                  <a:gd name="T5" fmla="*/ 2147483646 h 204"/>
                  <a:gd name="T6" fmla="*/ 2147483646 w 256"/>
                  <a:gd name="T7" fmla="*/ 2147483646 h 204"/>
                  <a:gd name="T8" fmla="*/ 2147483646 w 256"/>
                  <a:gd name="T9" fmla="*/ 2147483646 h 204"/>
                  <a:gd name="T10" fmla="*/ 2147483646 w 256"/>
                  <a:gd name="T11" fmla="*/ 2147483646 h 204"/>
                  <a:gd name="T12" fmla="*/ 2147483646 w 256"/>
                  <a:gd name="T13" fmla="*/ 2147483646 h 204"/>
                  <a:gd name="T14" fmla="*/ 2147483646 w 256"/>
                  <a:gd name="T15" fmla="*/ 2147483646 h 204"/>
                  <a:gd name="T16" fmla="*/ 2147483646 w 256"/>
                  <a:gd name="T17" fmla="*/ 2147483646 h 204"/>
                  <a:gd name="T18" fmla="*/ 2147483646 w 256"/>
                  <a:gd name="T19" fmla="*/ 2147483646 h 204"/>
                  <a:gd name="T20" fmla="*/ 2147483646 w 256"/>
                  <a:gd name="T21" fmla="*/ 2147483646 h 204"/>
                  <a:gd name="T22" fmla="*/ 2147483646 w 256"/>
                  <a:gd name="T23" fmla="*/ 2147483646 h 204"/>
                  <a:gd name="T24" fmla="*/ 2147483646 w 256"/>
                  <a:gd name="T25" fmla="*/ 2147483646 h 204"/>
                  <a:gd name="T26" fmla="*/ 2147483646 w 256"/>
                  <a:gd name="T27" fmla="*/ 2147483646 h 204"/>
                  <a:gd name="T28" fmla="*/ 2147483646 w 256"/>
                  <a:gd name="T29" fmla="*/ 2147483646 h 204"/>
                  <a:gd name="T30" fmla="*/ 2147483646 w 256"/>
                  <a:gd name="T31" fmla="*/ 2147483646 h 204"/>
                  <a:gd name="T32" fmla="*/ 2147483646 w 256"/>
                  <a:gd name="T33" fmla="*/ 2147483646 h 204"/>
                  <a:gd name="T34" fmla="*/ 0 w 256"/>
                  <a:gd name="T35" fmla="*/ 2147483646 h 204"/>
                  <a:gd name="T36" fmla="*/ 2147483646 w 256"/>
                  <a:gd name="T37" fmla="*/ 0 h 204"/>
                  <a:gd name="T38" fmla="*/ 2147483646 w 256"/>
                  <a:gd name="T39" fmla="*/ 0 h 204"/>
                  <a:gd name="T40" fmla="*/ 2147483646 w 256"/>
                  <a:gd name="T41" fmla="*/ 2147483646 h 204"/>
                  <a:gd name="T42" fmla="*/ 2147483646 w 256"/>
                  <a:gd name="T43" fmla="*/ 2147483646 h 204"/>
                  <a:gd name="T44" fmla="*/ 2147483646 w 256"/>
                  <a:gd name="T45" fmla="*/ 2147483646 h 204"/>
                  <a:gd name="T46" fmla="*/ 2147483646 w 256"/>
                  <a:gd name="T47" fmla="*/ 2147483646 h 204"/>
                  <a:gd name="T48" fmla="*/ 2147483646 w 256"/>
                  <a:gd name="T49" fmla="*/ 2147483646 h 204"/>
                  <a:gd name="T50" fmla="*/ 2147483646 w 256"/>
                  <a:gd name="T51" fmla="*/ 2147483646 h 204"/>
                  <a:gd name="T52" fmla="*/ 2147483646 w 256"/>
                  <a:gd name="T53" fmla="*/ 2147483646 h 204"/>
                  <a:gd name="T54" fmla="*/ 2147483646 w 256"/>
                  <a:gd name="T55" fmla="*/ 2147483646 h 204"/>
                  <a:gd name="T56" fmla="*/ 2147483646 w 256"/>
                  <a:gd name="T57" fmla="*/ 2147483646 h 204"/>
                  <a:gd name="T58" fmla="*/ 2147483646 w 256"/>
                  <a:gd name="T59" fmla="*/ 2147483646 h 204"/>
                  <a:gd name="T60" fmla="*/ 2147483646 w 256"/>
                  <a:gd name="T61" fmla="*/ 2147483646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56" h="204">
                    <a:moveTo>
                      <a:pt x="255" y="45"/>
                    </a:moveTo>
                    <a:cubicBezTo>
                      <a:pt x="255" y="45"/>
                      <a:pt x="255" y="45"/>
                      <a:pt x="255" y="45"/>
                    </a:cubicBezTo>
                    <a:cubicBezTo>
                      <a:pt x="219" y="125"/>
                      <a:pt x="219" y="125"/>
                      <a:pt x="219" y="125"/>
                    </a:cubicBezTo>
                    <a:cubicBezTo>
                      <a:pt x="217" y="129"/>
                      <a:pt x="213" y="132"/>
                      <a:pt x="209" y="132"/>
                    </a:cubicBezTo>
                    <a:cubicBezTo>
                      <a:pt x="105" y="139"/>
                      <a:pt x="105" y="139"/>
                      <a:pt x="105" y="139"/>
                    </a:cubicBezTo>
                    <a:cubicBezTo>
                      <a:pt x="111" y="156"/>
                      <a:pt x="111" y="156"/>
                      <a:pt x="111" y="156"/>
                    </a:cubicBezTo>
                    <a:cubicBezTo>
                      <a:pt x="224" y="156"/>
                      <a:pt x="224" y="156"/>
                      <a:pt x="224" y="156"/>
                    </a:cubicBezTo>
                    <a:cubicBezTo>
                      <a:pt x="237" y="156"/>
                      <a:pt x="248" y="167"/>
                      <a:pt x="248" y="180"/>
                    </a:cubicBezTo>
                    <a:cubicBezTo>
                      <a:pt x="248" y="193"/>
                      <a:pt x="237" y="204"/>
                      <a:pt x="224" y="204"/>
                    </a:cubicBezTo>
                    <a:cubicBezTo>
                      <a:pt x="211" y="204"/>
                      <a:pt x="200" y="193"/>
                      <a:pt x="200" y="180"/>
                    </a:cubicBezTo>
                    <a:cubicBezTo>
                      <a:pt x="88" y="180"/>
                      <a:pt x="88" y="180"/>
                      <a:pt x="88" y="180"/>
                    </a:cubicBezTo>
                    <a:cubicBezTo>
                      <a:pt x="88" y="193"/>
                      <a:pt x="77" y="204"/>
                      <a:pt x="64" y="204"/>
                    </a:cubicBezTo>
                    <a:cubicBezTo>
                      <a:pt x="51" y="204"/>
                      <a:pt x="40" y="193"/>
                      <a:pt x="40" y="180"/>
                    </a:cubicBezTo>
                    <a:cubicBezTo>
                      <a:pt x="40" y="167"/>
                      <a:pt x="51" y="156"/>
                      <a:pt x="64" y="156"/>
                    </a:cubicBezTo>
                    <a:cubicBezTo>
                      <a:pt x="86" y="156"/>
                      <a:pt x="86" y="156"/>
                      <a:pt x="86" y="156"/>
                    </a:cubicBezTo>
                    <a:cubicBezTo>
                      <a:pt x="39" y="24"/>
                      <a:pt x="39" y="24"/>
                      <a:pt x="39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5" y="24"/>
                      <a:pt x="0" y="19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3" y="0"/>
                      <a:pt x="58" y="3"/>
                      <a:pt x="59" y="8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66" y="28"/>
                      <a:pt x="66" y="28"/>
                      <a:pt x="66" y="28"/>
                    </a:cubicBezTo>
                    <a:cubicBezTo>
                      <a:pt x="244" y="28"/>
                      <a:pt x="244" y="28"/>
                      <a:pt x="244" y="28"/>
                    </a:cubicBezTo>
                    <a:cubicBezTo>
                      <a:pt x="251" y="28"/>
                      <a:pt x="256" y="33"/>
                      <a:pt x="256" y="40"/>
                    </a:cubicBezTo>
                    <a:cubicBezTo>
                      <a:pt x="256" y="42"/>
                      <a:pt x="256" y="43"/>
                      <a:pt x="255" y="45"/>
                    </a:cubicBezTo>
                    <a:moveTo>
                      <a:pt x="75" y="52"/>
                    </a:moveTo>
                    <a:cubicBezTo>
                      <a:pt x="97" y="115"/>
                      <a:pt x="97" y="115"/>
                      <a:pt x="97" y="115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25" y="52"/>
                      <a:pt x="225" y="52"/>
                      <a:pt x="225" y="52"/>
                    </a:cubicBezTo>
                    <a:lnTo>
                      <a:pt x="75" y="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5194648" y="2473432"/>
              <a:ext cx="1718780" cy="859390"/>
              <a:chOff x="5194648" y="2473432"/>
              <a:chExt cx="1718780" cy="859390"/>
            </a:xfrm>
          </p:grpSpPr>
          <p:sp>
            <p:nvSpPr>
              <p:cNvPr id="73" name="Rounded Rectangle 10"/>
              <p:cNvSpPr/>
              <p:nvPr/>
            </p:nvSpPr>
            <p:spPr>
              <a:xfrm>
                <a:off x="5194648" y="2473432"/>
                <a:ext cx="1718780" cy="859390"/>
              </a:xfrm>
              <a:prstGeom prst="roundRect">
                <a:avLst/>
              </a:prstGeom>
              <a:solidFill>
                <a:srgbClr val="73BC44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</p:sp>
          <p:sp>
            <p:nvSpPr>
              <p:cNvPr id="74" name="Rounded Rectangle 4"/>
              <p:cNvSpPr/>
              <p:nvPr/>
            </p:nvSpPr>
            <p:spPr>
              <a:xfrm>
                <a:off x="5310656" y="2817813"/>
                <a:ext cx="1493592" cy="4634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2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Related and Supporting Industries</a:t>
                </a:r>
              </a:p>
            </p:txBody>
          </p:sp>
          <p:sp>
            <p:nvSpPr>
              <p:cNvPr id="83" name="Freeform 64"/>
              <p:cNvSpPr>
                <a:spLocks noEditPoints="1"/>
              </p:cNvSpPr>
              <p:nvPr/>
            </p:nvSpPr>
            <p:spPr bwMode="auto">
              <a:xfrm>
                <a:off x="5924896" y="2609915"/>
                <a:ext cx="265112" cy="220663"/>
              </a:xfrm>
              <a:custGeom>
                <a:avLst/>
                <a:gdLst>
                  <a:gd name="T0" fmla="*/ 2147483646 w 77"/>
                  <a:gd name="T1" fmla="*/ 2147483646 h 64"/>
                  <a:gd name="T2" fmla="*/ 2147483646 w 77"/>
                  <a:gd name="T3" fmla="*/ 2147483646 h 64"/>
                  <a:gd name="T4" fmla="*/ 2147483646 w 77"/>
                  <a:gd name="T5" fmla="*/ 2147483646 h 64"/>
                  <a:gd name="T6" fmla="*/ 2147483646 w 77"/>
                  <a:gd name="T7" fmla="*/ 2147483646 h 64"/>
                  <a:gd name="T8" fmla="*/ 2147483646 w 77"/>
                  <a:gd name="T9" fmla="*/ 2147483646 h 64"/>
                  <a:gd name="T10" fmla="*/ 2147483646 w 77"/>
                  <a:gd name="T11" fmla="*/ 2147483646 h 64"/>
                  <a:gd name="T12" fmla="*/ 2147483646 w 77"/>
                  <a:gd name="T13" fmla="*/ 2147483646 h 64"/>
                  <a:gd name="T14" fmla="*/ 2147483646 w 77"/>
                  <a:gd name="T15" fmla="*/ 2147483646 h 64"/>
                  <a:gd name="T16" fmla="*/ 2147483646 w 77"/>
                  <a:gd name="T17" fmla="*/ 2147483646 h 64"/>
                  <a:gd name="T18" fmla="*/ 2147483646 w 77"/>
                  <a:gd name="T19" fmla="*/ 2147483646 h 64"/>
                  <a:gd name="T20" fmla="*/ 2147483646 w 77"/>
                  <a:gd name="T21" fmla="*/ 2147483646 h 64"/>
                  <a:gd name="T22" fmla="*/ 2147483646 w 77"/>
                  <a:gd name="T23" fmla="*/ 2147483646 h 64"/>
                  <a:gd name="T24" fmla="*/ 0 w 77"/>
                  <a:gd name="T25" fmla="*/ 2147483646 h 64"/>
                  <a:gd name="T26" fmla="*/ 0 w 77"/>
                  <a:gd name="T27" fmla="*/ 2147483646 h 64"/>
                  <a:gd name="T28" fmla="*/ 2147483646 w 77"/>
                  <a:gd name="T29" fmla="*/ 2147483646 h 64"/>
                  <a:gd name="T30" fmla="*/ 2147483646 w 77"/>
                  <a:gd name="T31" fmla="*/ 2147483646 h 64"/>
                  <a:gd name="T32" fmla="*/ 2147483646 w 77"/>
                  <a:gd name="T33" fmla="*/ 2147483646 h 64"/>
                  <a:gd name="T34" fmla="*/ 2147483646 w 77"/>
                  <a:gd name="T35" fmla="*/ 2147483646 h 64"/>
                  <a:gd name="T36" fmla="*/ 2147483646 w 77"/>
                  <a:gd name="T37" fmla="*/ 0 h 64"/>
                  <a:gd name="T38" fmla="*/ 2147483646 w 77"/>
                  <a:gd name="T39" fmla="*/ 0 h 64"/>
                  <a:gd name="T40" fmla="*/ 2147483646 w 77"/>
                  <a:gd name="T41" fmla="*/ 0 h 64"/>
                  <a:gd name="T42" fmla="*/ 2147483646 w 77"/>
                  <a:gd name="T43" fmla="*/ 2147483646 h 64"/>
                  <a:gd name="T44" fmla="*/ 2147483646 w 77"/>
                  <a:gd name="T45" fmla="*/ 2147483646 h 64"/>
                  <a:gd name="T46" fmla="*/ 2147483646 w 77"/>
                  <a:gd name="T47" fmla="*/ 2147483646 h 64"/>
                  <a:gd name="T48" fmla="*/ 2147483646 w 77"/>
                  <a:gd name="T49" fmla="*/ 2147483646 h 64"/>
                  <a:gd name="T50" fmla="*/ 2147483646 w 77"/>
                  <a:gd name="T51" fmla="*/ 2147483646 h 64"/>
                  <a:gd name="T52" fmla="*/ 2147483646 w 77"/>
                  <a:gd name="T53" fmla="*/ 2147483646 h 64"/>
                  <a:gd name="T54" fmla="*/ 2147483646 w 77"/>
                  <a:gd name="T55" fmla="*/ 2147483646 h 64"/>
                  <a:gd name="T56" fmla="*/ 2147483646 w 77"/>
                  <a:gd name="T57" fmla="*/ 2147483646 h 64"/>
                  <a:gd name="T58" fmla="*/ 2147483646 w 77"/>
                  <a:gd name="T59" fmla="*/ 2147483646 h 64"/>
                  <a:gd name="T60" fmla="*/ 2147483646 w 77"/>
                  <a:gd name="T61" fmla="*/ 2147483646 h 64"/>
                  <a:gd name="T62" fmla="*/ 2147483646 w 77"/>
                  <a:gd name="T63" fmla="*/ 2147483646 h 64"/>
                  <a:gd name="T64" fmla="*/ 2147483646 w 77"/>
                  <a:gd name="T65" fmla="*/ 2147483646 h 64"/>
                  <a:gd name="T66" fmla="*/ 2147483646 w 77"/>
                  <a:gd name="T67" fmla="*/ 2147483646 h 64"/>
                  <a:gd name="T68" fmla="*/ 2147483646 w 77"/>
                  <a:gd name="T69" fmla="*/ 2147483646 h 64"/>
                  <a:gd name="T70" fmla="*/ 2147483646 w 77"/>
                  <a:gd name="T71" fmla="*/ 2147483646 h 64"/>
                  <a:gd name="T72" fmla="*/ 2147483646 w 77"/>
                  <a:gd name="T73" fmla="*/ 2147483646 h 64"/>
                  <a:gd name="T74" fmla="*/ 2147483646 w 77"/>
                  <a:gd name="T75" fmla="*/ 2147483646 h 64"/>
                  <a:gd name="T76" fmla="*/ 2147483646 w 77"/>
                  <a:gd name="T77" fmla="*/ 2147483646 h 64"/>
                  <a:gd name="T78" fmla="*/ 2147483646 w 77"/>
                  <a:gd name="T79" fmla="*/ 2147483646 h 64"/>
                  <a:gd name="T80" fmla="*/ 2147483646 w 77"/>
                  <a:gd name="T81" fmla="*/ 2147483646 h 64"/>
                  <a:gd name="T82" fmla="*/ 2147483646 w 77"/>
                  <a:gd name="T83" fmla="*/ 2147483646 h 64"/>
                  <a:gd name="T84" fmla="*/ 2147483646 w 77"/>
                  <a:gd name="T85" fmla="*/ 2147483646 h 64"/>
                  <a:gd name="T86" fmla="*/ 2147483646 w 77"/>
                  <a:gd name="T87" fmla="*/ 2147483646 h 64"/>
                  <a:gd name="T88" fmla="*/ 2147483646 w 77"/>
                  <a:gd name="T89" fmla="*/ 2147483646 h 64"/>
                  <a:gd name="T90" fmla="*/ 2147483646 w 77"/>
                  <a:gd name="T91" fmla="*/ 2147483646 h 64"/>
                  <a:gd name="T92" fmla="*/ 2147483646 w 77"/>
                  <a:gd name="T93" fmla="*/ 2147483646 h 64"/>
                  <a:gd name="T94" fmla="*/ 2147483646 w 77"/>
                  <a:gd name="T95" fmla="*/ 2147483646 h 64"/>
                  <a:gd name="T96" fmla="*/ 2147483646 w 77"/>
                  <a:gd name="T97" fmla="*/ 2147483646 h 64"/>
                  <a:gd name="T98" fmla="*/ 2147483646 w 77"/>
                  <a:gd name="T99" fmla="*/ 2147483646 h 64"/>
                  <a:gd name="T100" fmla="*/ 2147483646 w 77"/>
                  <a:gd name="T101" fmla="*/ 2147483646 h 64"/>
                  <a:gd name="T102" fmla="*/ 2147483646 w 77"/>
                  <a:gd name="T103" fmla="*/ 2147483646 h 64"/>
                  <a:gd name="T104" fmla="*/ 2147483646 w 77"/>
                  <a:gd name="T105" fmla="*/ 2147483646 h 64"/>
                  <a:gd name="T106" fmla="*/ 2147483646 w 77"/>
                  <a:gd name="T107" fmla="*/ 2147483646 h 64"/>
                  <a:gd name="T108" fmla="*/ 2147483646 w 77"/>
                  <a:gd name="T109" fmla="*/ 2147483646 h 64"/>
                  <a:gd name="T110" fmla="*/ 2147483646 w 77"/>
                  <a:gd name="T111" fmla="*/ 2147483646 h 64"/>
                  <a:gd name="T112" fmla="*/ 2147483646 w 77"/>
                  <a:gd name="T113" fmla="*/ 2147483646 h 6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77" h="64">
                    <a:moveTo>
                      <a:pt x="77" y="51"/>
                    </a:moveTo>
                    <a:cubicBezTo>
                      <a:pt x="77" y="53"/>
                      <a:pt x="76" y="55"/>
                      <a:pt x="75" y="55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8" y="64"/>
                      <a:pt x="58" y="64"/>
                      <a:pt x="57" y="64"/>
                    </a:cubicBezTo>
                    <a:cubicBezTo>
                      <a:pt x="56" y="64"/>
                      <a:pt x="55" y="64"/>
                      <a:pt x="55" y="63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55"/>
                      <a:pt x="38" y="55"/>
                      <a:pt x="38" y="55"/>
                    </a:cubicBezTo>
                    <a:cubicBezTo>
                      <a:pt x="22" y="63"/>
                      <a:pt x="22" y="63"/>
                      <a:pt x="22" y="63"/>
                    </a:cubicBezTo>
                    <a:cubicBezTo>
                      <a:pt x="22" y="64"/>
                      <a:pt x="21" y="64"/>
                      <a:pt x="20" y="64"/>
                    </a:cubicBezTo>
                    <a:cubicBezTo>
                      <a:pt x="20" y="64"/>
                      <a:pt x="19" y="64"/>
                      <a:pt x="18" y="63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5"/>
                      <a:pt x="1" y="33"/>
                      <a:pt x="3" y="32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0"/>
                      <a:pt x="19" y="8"/>
                      <a:pt x="21" y="7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8" y="0"/>
                      <a:pt x="39" y="0"/>
                    </a:cubicBezTo>
                    <a:cubicBezTo>
                      <a:pt x="39" y="0"/>
                      <a:pt x="40" y="0"/>
                      <a:pt x="40" y="0"/>
                    </a:cubicBezTo>
                    <a:cubicBezTo>
                      <a:pt x="56" y="7"/>
                      <a:pt x="56" y="7"/>
                      <a:pt x="56" y="7"/>
                    </a:cubicBezTo>
                    <a:cubicBezTo>
                      <a:pt x="58" y="8"/>
                      <a:pt x="59" y="10"/>
                      <a:pt x="59" y="11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75" y="32"/>
                      <a:pt x="75" y="32"/>
                      <a:pt x="75" y="32"/>
                    </a:cubicBezTo>
                    <a:cubicBezTo>
                      <a:pt x="76" y="33"/>
                      <a:pt x="77" y="35"/>
                      <a:pt x="77" y="37"/>
                    </a:cubicBezTo>
                    <a:lnTo>
                      <a:pt x="77" y="51"/>
                    </a:lnTo>
                    <a:close/>
                    <a:moveTo>
                      <a:pt x="35" y="36"/>
                    </a:moveTo>
                    <a:cubicBezTo>
                      <a:pt x="20" y="30"/>
                      <a:pt x="20" y="30"/>
                      <a:pt x="20" y="30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20" y="42"/>
                      <a:pt x="20" y="42"/>
                      <a:pt x="20" y="42"/>
                    </a:cubicBezTo>
                    <a:lnTo>
                      <a:pt x="35" y="36"/>
                    </a:lnTo>
                    <a:close/>
                    <a:moveTo>
                      <a:pt x="36" y="51"/>
                    </a:moveTo>
                    <a:cubicBezTo>
                      <a:pt x="36" y="40"/>
                      <a:pt x="36" y="40"/>
                      <a:pt x="36" y="40"/>
                    </a:cubicBezTo>
                    <a:cubicBezTo>
                      <a:pt x="23" y="46"/>
                      <a:pt x="23" y="46"/>
                      <a:pt x="23" y="46"/>
                    </a:cubicBezTo>
                    <a:cubicBezTo>
                      <a:pt x="23" y="58"/>
                      <a:pt x="23" y="58"/>
                      <a:pt x="23" y="58"/>
                    </a:cubicBezTo>
                    <a:lnTo>
                      <a:pt x="36" y="51"/>
                    </a:lnTo>
                    <a:close/>
                    <a:moveTo>
                      <a:pt x="54" y="11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39" y="18"/>
                      <a:pt x="39" y="18"/>
                      <a:pt x="39" y="18"/>
                    </a:cubicBezTo>
                    <a:lnTo>
                      <a:pt x="54" y="11"/>
                    </a:lnTo>
                    <a:close/>
                    <a:moveTo>
                      <a:pt x="55" y="26"/>
                    </a:moveTo>
                    <a:cubicBezTo>
                      <a:pt x="55" y="16"/>
                      <a:pt x="55" y="16"/>
                      <a:pt x="55" y="16"/>
                    </a:cubicBez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32"/>
                      <a:pt x="41" y="32"/>
                      <a:pt x="41" y="32"/>
                    </a:cubicBezTo>
                    <a:lnTo>
                      <a:pt x="55" y="26"/>
                    </a:lnTo>
                    <a:close/>
                    <a:moveTo>
                      <a:pt x="71" y="36"/>
                    </a:moveTo>
                    <a:cubicBezTo>
                      <a:pt x="57" y="30"/>
                      <a:pt x="57" y="30"/>
                      <a:pt x="57" y="30"/>
                    </a:cubicBezTo>
                    <a:cubicBezTo>
                      <a:pt x="42" y="36"/>
                      <a:pt x="42" y="36"/>
                      <a:pt x="42" y="36"/>
                    </a:cubicBezTo>
                    <a:cubicBezTo>
                      <a:pt x="57" y="42"/>
                      <a:pt x="57" y="42"/>
                      <a:pt x="57" y="42"/>
                    </a:cubicBezTo>
                    <a:lnTo>
                      <a:pt x="71" y="36"/>
                    </a:lnTo>
                    <a:close/>
                    <a:moveTo>
                      <a:pt x="73" y="51"/>
                    </a:moveTo>
                    <a:cubicBezTo>
                      <a:pt x="73" y="40"/>
                      <a:pt x="73" y="40"/>
                      <a:pt x="73" y="40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59" y="58"/>
                      <a:pt x="59" y="58"/>
                      <a:pt x="59" y="58"/>
                    </a:cubicBezTo>
                    <a:lnTo>
                      <a:pt x="73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706575" y="3728584"/>
              <a:ext cx="1718780" cy="859390"/>
              <a:chOff x="3706575" y="3728584"/>
              <a:chExt cx="1718780" cy="859390"/>
            </a:xfrm>
          </p:grpSpPr>
          <p:sp>
            <p:nvSpPr>
              <p:cNvPr id="69" name="Rounded Rectangle 6"/>
              <p:cNvSpPr/>
              <p:nvPr/>
            </p:nvSpPr>
            <p:spPr>
              <a:xfrm>
                <a:off x="3706575" y="3728584"/>
                <a:ext cx="1718780" cy="859390"/>
              </a:xfrm>
              <a:prstGeom prst="roundRect">
                <a:avLst/>
              </a:prstGeom>
              <a:solidFill>
                <a:schemeClr val="accent6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</p:sp>
          <p:sp>
            <p:nvSpPr>
              <p:cNvPr id="70" name="Rounded Rectangle 4"/>
              <p:cNvSpPr/>
              <p:nvPr/>
            </p:nvSpPr>
            <p:spPr>
              <a:xfrm>
                <a:off x="3828100" y="4124494"/>
                <a:ext cx="1482556" cy="4634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2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Strategy, Structure and Rivalry</a:t>
                </a:r>
              </a:p>
            </p:txBody>
          </p:sp>
          <p:sp>
            <p:nvSpPr>
              <p:cNvPr id="84" name="Freeform 145"/>
              <p:cNvSpPr>
                <a:spLocks/>
              </p:cNvSpPr>
              <p:nvPr/>
            </p:nvSpPr>
            <p:spPr bwMode="auto">
              <a:xfrm>
                <a:off x="4471175" y="3887218"/>
                <a:ext cx="219075" cy="188912"/>
              </a:xfrm>
              <a:custGeom>
                <a:avLst/>
                <a:gdLst>
                  <a:gd name="T0" fmla="*/ 2147483646 w 64"/>
                  <a:gd name="T1" fmla="*/ 2147483646 h 55"/>
                  <a:gd name="T2" fmla="*/ 2147483646 w 64"/>
                  <a:gd name="T3" fmla="*/ 2147483646 h 55"/>
                  <a:gd name="T4" fmla="*/ 2147483646 w 64"/>
                  <a:gd name="T5" fmla="*/ 2147483646 h 55"/>
                  <a:gd name="T6" fmla="*/ 2147483646 w 64"/>
                  <a:gd name="T7" fmla="*/ 2147483646 h 55"/>
                  <a:gd name="T8" fmla="*/ 2147483646 w 64"/>
                  <a:gd name="T9" fmla="*/ 2147483646 h 55"/>
                  <a:gd name="T10" fmla="*/ 2147483646 w 64"/>
                  <a:gd name="T11" fmla="*/ 2147483646 h 55"/>
                  <a:gd name="T12" fmla="*/ 2147483646 w 64"/>
                  <a:gd name="T13" fmla="*/ 2147483646 h 55"/>
                  <a:gd name="T14" fmla="*/ 2147483646 w 64"/>
                  <a:gd name="T15" fmla="*/ 2147483646 h 55"/>
                  <a:gd name="T16" fmla="*/ 2147483646 w 64"/>
                  <a:gd name="T17" fmla="*/ 2147483646 h 55"/>
                  <a:gd name="T18" fmla="*/ 2147483646 w 64"/>
                  <a:gd name="T19" fmla="*/ 2147483646 h 55"/>
                  <a:gd name="T20" fmla="*/ 2147483646 w 64"/>
                  <a:gd name="T21" fmla="*/ 2147483646 h 55"/>
                  <a:gd name="T22" fmla="*/ 2147483646 w 64"/>
                  <a:gd name="T23" fmla="*/ 2147483646 h 55"/>
                  <a:gd name="T24" fmla="*/ 2147483646 w 64"/>
                  <a:gd name="T25" fmla="*/ 2147483646 h 55"/>
                  <a:gd name="T26" fmla="*/ 2147483646 w 64"/>
                  <a:gd name="T27" fmla="*/ 2147483646 h 55"/>
                  <a:gd name="T28" fmla="*/ 2147483646 w 64"/>
                  <a:gd name="T29" fmla="*/ 2147483646 h 55"/>
                  <a:gd name="T30" fmla="*/ 2147483646 w 64"/>
                  <a:gd name="T31" fmla="*/ 2147483646 h 55"/>
                  <a:gd name="T32" fmla="*/ 2147483646 w 64"/>
                  <a:gd name="T33" fmla="*/ 2147483646 h 55"/>
                  <a:gd name="T34" fmla="*/ 2147483646 w 64"/>
                  <a:gd name="T35" fmla="*/ 2147483646 h 55"/>
                  <a:gd name="T36" fmla="*/ 2147483646 w 64"/>
                  <a:gd name="T37" fmla="*/ 2147483646 h 55"/>
                  <a:gd name="T38" fmla="*/ 2147483646 w 64"/>
                  <a:gd name="T39" fmla="*/ 2147483646 h 55"/>
                  <a:gd name="T40" fmla="*/ 2147483646 w 64"/>
                  <a:gd name="T41" fmla="*/ 2147483646 h 55"/>
                  <a:gd name="T42" fmla="*/ 2147483646 w 64"/>
                  <a:gd name="T43" fmla="*/ 2147483646 h 55"/>
                  <a:gd name="T44" fmla="*/ 2147483646 w 64"/>
                  <a:gd name="T45" fmla="*/ 2147483646 h 55"/>
                  <a:gd name="T46" fmla="*/ 2147483646 w 64"/>
                  <a:gd name="T47" fmla="*/ 2147483646 h 55"/>
                  <a:gd name="T48" fmla="*/ 2147483646 w 64"/>
                  <a:gd name="T49" fmla="*/ 2147483646 h 55"/>
                  <a:gd name="T50" fmla="*/ 2147483646 w 64"/>
                  <a:gd name="T51" fmla="*/ 2147483646 h 55"/>
                  <a:gd name="T52" fmla="*/ 2147483646 w 64"/>
                  <a:gd name="T53" fmla="*/ 2147483646 h 55"/>
                  <a:gd name="T54" fmla="*/ 0 w 64"/>
                  <a:gd name="T55" fmla="*/ 2147483646 h 55"/>
                  <a:gd name="T56" fmla="*/ 0 w 64"/>
                  <a:gd name="T57" fmla="*/ 2147483646 h 55"/>
                  <a:gd name="T58" fmla="*/ 2147483646 w 64"/>
                  <a:gd name="T59" fmla="*/ 2147483646 h 55"/>
                  <a:gd name="T60" fmla="*/ 2147483646 w 64"/>
                  <a:gd name="T61" fmla="*/ 2147483646 h 55"/>
                  <a:gd name="T62" fmla="*/ 2147483646 w 64"/>
                  <a:gd name="T63" fmla="*/ 2147483646 h 55"/>
                  <a:gd name="T64" fmla="*/ 2147483646 w 64"/>
                  <a:gd name="T65" fmla="*/ 2147483646 h 55"/>
                  <a:gd name="T66" fmla="*/ 2147483646 w 64"/>
                  <a:gd name="T67" fmla="*/ 2147483646 h 55"/>
                  <a:gd name="T68" fmla="*/ 2147483646 w 64"/>
                  <a:gd name="T69" fmla="*/ 2147483646 h 55"/>
                  <a:gd name="T70" fmla="*/ 2147483646 w 64"/>
                  <a:gd name="T71" fmla="*/ 2147483646 h 55"/>
                  <a:gd name="T72" fmla="*/ 2147483646 w 64"/>
                  <a:gd name="T73" fmla="*/ 2147483646 h 55"/>
                  <a:gd name="T74" fmla="*/ 2147483646 w 64"/>
                  <a:gd name="T75" fmla="*/ 2147483646 h 55"/>
                  <a:gd name="T76" fmla="*/ 2147483646 w 64"/>
                  <a:gd name="T77" fmla="*/ 0 h 55"/>
                  <a:gd name="T78" fmla="*/ 2147483646 w 64"/>
                  <a:gd name="T79" fmla="*/ 0 h 55"/>
                  <a:gd name="T80" fmla="*/ 2147483646 w 64"/>
                  <a:gd name="T81" fmla="*/ 2147483646 h 55"/>
                  <a:gd name="T82" fmla="*/ 2147483646 w 64"/>
                  <a:gd name="T83" fmla="*/ 2147483646 h 55"/>
                  <a:gd name="T84" fmla="*/ 2147483646 w 64"/>
                  <a:gd name="T85" fmla="*/ 2147483646 h 55"/>
                  <a:gd name="T86" fmla="*/ 2147483646 w 64"/>
                  <a:gd name="T87" fmla="*/ 2147483646 h 55"/>
                  <a:gd name="T88" fmla="*/ 2147483646 w 64"/>
                  <a:gd name="T89" fmla="*/ 2147483646 h 55"/>
                  <a:gd name="T90" fmla="*/ 2147483646 w 64"/>
                  <a:gd name="T91" fmla="*/ 2147483646 h 55"/>
                  <a:gd name="T92" fmla="*/ 2147483646 w 64"/>
                  <a:gd name="T93" fmla="*/ 2147483646 h 55"/>
                  <a:gd name="T94" fmla="*/ 2147483646 w 64"/>
                  <a:gd name="T95" fmla="*/ 2147483646 h 55"/>
                  <a:gd name="T96" fmla="*/ 2147483646 w 64"/>
                  <a:gd name="T97" fmla="*/ 2147483646 h 55"/>
                  <a:gd name="T98" fmla="*/ 2147483646 w 64"/>
                  <a:gd name="T99" fmla="*/ 2147483646 h 55"/>
                  <a:gd name="T100" fmla="*/ 2147483646 w 64"/>
                  <a:gd name="T101" fmla="*/ 2147483646 h 5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4" h="55">
                    <a:moveTo>
                      <a:pt x="64" y="51"/>
                    </a:moveTo>
                    <a:cubicBezTo>
                      <a:pt x="64" y="53"/>
                      <a:pt x="62" y="55"/>
                      <a:pt x="60" y="55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7" y="55"/>
                      <a:pt x="45" y="53"/>
                      <a:pt x="45" y="51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38"/>
                      <a:pt x="47" y="36"/>
                      <a:pt x="49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9" y="36"/>
                      <a:pt x="41" y="38"/>
                      <a:pt x="41" y="40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3"/>
                      <a:pt x="39" y="55"/>
                      <a:pt x="37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4" y="55"/>
                      <a:pt x="23" y="53"/>
                      <a:pt x="23" y="51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3" y="38"/>
                      <a:pt x="24" y="36"/>
                      <a:pt x="26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36"/>
                      <a:pt x="18" y="38"/>
                      <a:pt x="18" y="40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3"/>
                      <a:pt x="17" y="55"/>
                      <a:pt x="15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6"/>
                      <a:pt x="3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27"/>
                      <a:pt x="9" y="25"/>
                      <a:pt x="11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4" y="18"/>
                      <a:pt x="23" y="17"/>
                      <a:pt x="23" y="15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1"/>
                      <a:pt x="24" y="0"/>
                      <a:pt x="2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41" y="1"/>
                      <a:pt x="41" y="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7"/>
                      <a:pt x="39" y="18"/>
                      <a:pt x="37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5" y="25"/>
                      <a:pt x="57" y="27"/>
                      <a:pt x="57" y="30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36"/>
                      <a:pt x="64" y="38"/>
                      <a:pt x="64" y="40"/>
                    </a:cubicBezTo>
                    <a:lnTo>
                      <a:pt x="64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5" name="弧形 84"/>
            <p:cNvSpPr/>
            <p:nvPr/>
          </p:nvSpPr>
          <p:spPr>
            <a:xfrm rot="16200000">
              <a:off x="3061078" y="1814308"/>
              <a:ext cx="1167200" cy="1167200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弧形 85"/>
            <p:cNvSpPr/>
            <p:nvPr/>
          </p:nvSpPr>
          <p:spPr>
            <a:xfrm rot="5400000" flipH="1">
              <a:off x="4890252" y="1814308"/>
              <a:ext cx="1167200" cy="1167200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弧形 86"/>
            <p:cNvSpPr/>
            <p:nvPr/>
          </p:nvSpPr>
          <p:spPr>
            <a:xfrm rot="5400000" flipV="1">
              <a:off x="3061078" y="2830578"/>
              <a:ext cx="1167200" cy="1167200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弧形 87"/>
            <p:cNvSpPr/>
            <p:nvPr/>
          </p:nvSpPr>
          <p:spPr>
            <a:xfrm rot="16200000" flipH="1" flipV="1">
              <a:off x="4890252" y="2830578"/>
              <a:ext cx="1167200" cy="1167200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弧形 88"/>
            <p:cNvSpPr/>
            <p:nvPr/>
          </p:nvSpPr>
          <p:spPr>
            <a:xfrm rot="18825904">
              <a:off x="3800623" y="2738169"/>
              <a:ext cx="1644234" cy="1644234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弧形 89"/>
            <p:cNvSpPr/>
            <p:nvPr/>
          </p:nvSpPr>
          <p:spPr>
            <a:xfrm rot="2625904">
              <a:off x="2580253" y="1826503"/>
              <a:ext cx="2191373" cy="2191373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705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Michael Porter's Diamond model (3)</a:t>
            </a:r>
            <a:endParaRPr lang="zh-CN" alt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2677238" y="1074874"/>
            <a:ext cx="3789524" cy="3818751"/>
            <a:chOff x="2677238" y="1160599"/>
            <a:chExt cx="3789524" cy="3818751"/>
          </a:xfrm>
        </p:grpSpPr>
        <p:grpSp>
          <p:nvGrpSpPr>
            <p:cNvPr id="6" name="组合 5"/>
            <p:cNvGrpSpPr/>
            <p:nvPr/>
          </p:nvGrpSpPr>
          <p:grpSpPr>
            <a:xfrm>
              <a:off x="2677238" y="1160599"/>
              <a:ext cx="3789524" cy="3818751"/>
              <a:chOff x="1719143" y="1160599"/>
              <a:chExt cx="3789524" cy="3818751"/>
            </a:xfrm>
          </p:grpSpPr>
          <p:sp>
            <p:nvSpPr>
              <p:cNvPr id="40" name="AutoShape 5"/>
              <p:cNvSpPr>
                <a:spLocks/>
              </p:cNvSpPr>
              <p:nvPr/>
            </p:nvSpPr>
            <p:spPr bwMode="auto">
              <a:xfrm>
                <a:off x="2784500" y="1160599"/>
                <a:ext cx="1671511" cy="1671511"/>
              </a:xfrm>
              <a:prstGeom prst="diamond">
                <a:avLst/>
              </a:prstGeom>
              <a:solidFill>
                <a:srgbClr val="1EA185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es-ES" sz="1400" dirty="0">
                  <a:solidFill>
                    <a:srgbClr val="445469"/>
                  </a:solidFill>
                </a:endParaRPr>
              </a:p>
            </p:txBody>
          </p:sp>
          <p:sp>
            <p:nvSpPr>
              <p:cNvPr id="35" name="AutoShape 4"/>
              <p:cNvSpPr>
                <a:spLocks/>
              </p:cNvSpPr>
              <p:nvPr/>
            </p:nvSpPr>
            <p:spPr bwMode="auto">
              <a:xfrm>
                <a:off x="2771800" y="3307839"/>
                <a:ext cx="1671511" cy="1671511"/>
              </a:xfrm>
              <a:prstGeom prst="diamond">
                <a:avLst/>
              </a:prstGeom>
              <a:solidFill>
                <a:srgbClr val="4BAFC8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es-ES" sz="1400" dirty="0">
                  <a:solidFill>
                    <a:srgbClr val="445469"/>
                  </a:solidFill>
                </a:endParaRPr>
              </a:p>
            </p:txBody>
          </p:sp>
          <p:sp>
            <p:nvSpPr>
              <p:cNvPr id="42" name="AutoShape 5"/>
              <p:cNvSpPr>
                <a:spLocks/>
              </p:cNvSpPr>
              <p:nvPr/>
            </p:nvSpPr>
            <p:spPr bwMode="auto">
              <a:xfrm>
                <a:off x="1719143" y="2200555"/>
                <a:ext cx="1671511" cy="1671511"/>
              </a:xfrm>
              <a:prstGeom prst="diamond">
                <a:avLst/>
              </a:prstGeom>
              <a:solidFill>
                <a:srgbClr val="73BC44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es-ES" sz="1400" dirty="0">
                  <a:solidFill>
                    <a:srgbClr val="445469"/>
                  </a:solidFill>
                </a:endParaRPr>
              </a:p>
            </p:txBody>
          </p:sp>
          <p:sp>
            <p:nvSpPr>
              <p:cNvPr id="43" name="AutoShape 4"/>
              <p:cNvSpPr>
                <a:spLocks/>
              </p:cNvSpPr>
              <p:nvPr/>
            </p:nvSpPr>
            <p:spPr bwMode="auto">
              <a:xfrm>
                <a:off x="3837156" y="2225955"/>
                <a:ext cx="1671511" cy="1671511"/>
              </a:xfrm>
              <a:prstGeom prst="diamond">
                <a:avLst/>
              </a:prstGeom>
              <a:solidFill>
                <a:schemeClr val="accent6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es-ES" sz="1400" dirty="0">
                  <a:solidFill>
                    <a:srgbClr val="445469"/>
                  </a:solidFill>
                </a:endParaRPr>
              </a:p>
            </p:txBody>
          </p:sp>
        </p:grpSp>
        <p:sp>
          <p:nvSpPr>
            <p:cNvPr id="88" name="Rounded Rectangle 4"/>
            <p:cNvSpPr/>
            <p:nvPr/>
          </p:nvSpPr>
          <p:spPr>
            <a:xfrm>
              <a:off x="4047649" y="1968815"/>
              <a:ext cx="1061402" cy="4634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4265" tIns="34265" rIns="34265" bIns="34265" numCol="1" spcCol="952" anchor="ctr" anchorCtr="0">
              <a:noAutofit/>
            </a:bodyPr>
            <a:lstStyle/>
            <a:p>
              <a:pPr algn="ctr" defTabSz="457223">
                <a:defRPr/>
              </a:pPr>
              <a:r>
                <a:rPr lang="en-US" altLang="zh-CN" sz="12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Factor Conditions</a:t>
              </a:r>
            </a:p>
          </p:txBody>
        </p:sp>
        <p:sp>
          <p:nvSpPr>
            <p:cNvPr id="89" name="Freeform 66"/>
            <p:cNvSpPr>
              <a:spLocks noEditPoints="1"/>
            </p:cNvSpPr>
            <p:nvPr/>
          </p:nvSpPr>
          <p:spPr bwMode="auto">
            <a:xfrm>
              <a:off x="4471194" y="1511147"/>
              <a:ext cx="188912" cy="220663"/>
            </a:xfrm>
            <a:custGeom>
              <a:avLst/>
              <a:gdLst>
                <a:gd name="T0" fmla="*/ 2147483646 w 55"/>
                <a:gd name="T1" fmla="*/ 2147483646 h 64"/>
                <a:gd name="T2" fmla="*/ 2147483646 w 55"/>
                <a:gd name="T3" fmla="*/ 2147483646 h 64"/>
                <a:gd name="T4" fmla="*/ 2147483646 w 55"/>
                <a:gd name="T5" fmla="*/ 2147483646 h 64"/>
                <a:gd name="T6" fmla="*/ 0 w 55"/>
                <a:gd name="T7" fmla="*/ 2147483646 h 64"/>
                <a:gd name="T8" fmla="*/ 0 w 55"/>
                <a:gd name="T9" fmla="*/ 2147483646 h 64"/>
                <a:gd name="T10" fmla="*/ 2147483646 w 55"/>
                <a:gd name="T11" fmla="*/ 0 h 64"/>
                <a:gd name="T12" fmla="*/ 2147483646 w 55"/>
                <a:gd name="T13" fmla="*/ 2147483646 h 64"/>
                <a:gd name="T14" fmla="*/ 2147483646 w 55"/>
                <a:gd name="T15" fmla="*/ 2147483646 h 64"/>
                <a:gd name="T16" fmla="*/ 2147483646 w 55"/>
                <a:gd name="T17" fmla="*/ 2147483646 h 64"/>
                <a:gd name="T18" fmla="*/ 2147483646 w 55"/>
                <a:gd name="T19" fmla="*/ 2147483646 h 64"/>
                <a:gd name="T20" fmla="*/ 0 w 55"/>
                <a:gd name="T21" fmla="*/ 2147483646 h 64"/>
                <a:gd name="T22" fmla="*/ 0 w 55"/>
                <a:gd name="T23" fmla="*/ 2147483646 h 64"/>
                <a:gd name="T24" fmla="*/ 2147483646 w 55"/>
                <a:gd name="T25" fmla="*/ 2147483646 h 64"/>
                <a:gd name="T26" fmla="*/ 2147483646 w 55"/>
                <a:gd name="T27" fmla="*/ 2147483646 h 64"/>
                <a:gd name="T28" fmla="*/ 2147483646 w 55"/>
                <a:gd name="T29" fmla="*/ 2147483646 h 64"/>
                <a:gd name="T30" fmla="*/ 2147483646 w 55"/>
                <a:gd name="T31" fmla="*/ 2147483646 h 64"/>
                <a:gd name="T32" fmla="*/ 2147483646 w 55"/>
                <a:gd name="T33" fmla="*/ 2147483646 h 64"/>
                <a:gd name="T34" fmla="*/ 0 w 55"/>
                <a:gd name="T35" fmla="*/ 2147483646 h 64"/>
                <a:gd name="T36" fmla="*/ 0 w 55"/>
                <a:gd name="T37" fmla="*/ 2147483646 h 64"/>
                <a:gd name="T38" fmla="*/ 2147483646 w 55"/>
                <a:gd name="T39" fmla="*/ 2147483646 h 64"/>
                <a:gd name="T40" fmla="*/ 2147483646 w 55"/>
                <a:gd name="T41" fmla="*/ 2147483646 h 64"/>
                <a:gd name="T42" fmla="*/ 2147483646 w 55"/>
                <a:gd name="T43" fmla="*/ 2147483646 h 64"/>
                <a:gd name="T44" fmla="*/ 2147483646 w 55"/>
                <a:gd name="T45" fmla="*/ 2147483646 h 64"/>
                <a:gd name="T46" fmla="*/ 2147483646 w 55"/>
                <a:gd name="T47" fmla="*/ 2147483646 h 64"/>
                <a:gd name="T48" fmla="*/ 0 w 55"/>
                <a:gd name="T49" fmla="*/ 2147483646 h 64"/>
                <a:gd name="T50" fmla="*/ 0 w 55"/>
                <a:gd name="T51" fmla="*/ 2147483646 h 64"/>
                <a:gd name="T52" fmla="*/ 2147483646 w 55"/>
                <a:gd name="T53" fmla="*/ 2147483646 h 64"/>
                <a:gd name="T54" fmla="*/ 2147483646 w 55"/>
                <a:gd name="T55" fmla="*/ 2147483646 h 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Rounded Rectangle 4"/>
            <p:cNvSpPr/>
            <p:nvPr/>
          </p:nvSpPr>
          <p:spPr>
            <a:xfrm>
              <a:off x="3072331" y="3079375"/>
              <a:ext cx="881323" cy="325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4265" tIns="34265" rIns="34265" bIns="34265" numCol="1" spcCol="952" anchor="ctr" anchorCtr="0">
              <a:noAutofit/>
            </a:bodyPr>
            <a:lstStyle/>
            <a:p>
              <a:pPr algn="ctr" defTabSz="457223">
                <a:defRPr/>
              </a:pPr>
              <a:r>
                <a:rPr lang="en-US" altLang="zh-CN" sz="12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Demand Conditions</a:t>
              </a:r>
            </a:p>
          </p:txBody>
        </p:sp>
        <p:sp>
          <p:nvSpPr>
            <p:cNvPr id="86" name="Freeform 76"/>
            <p:cNvSpPr>
              <a:spLocks noEditPoints="1"/>
            </p:cNvSpPr>
            <p:nvPr/>
          </p:nvSpPr>
          <p:spPr bwMode="auto">
            <a:xfrm>
              <a:off x="3367730" y="2568290"/>
              <a:ext cx="290525" cy="231754"/>
            </a:xfrm>
            <a:custGeom>
              <a:avLst/>
              <a:gdLst>
                <a:gd name="T0" fmla="*/ 2147483646 w 256"/>
                <a:gd name="T1" fmla="*/ 2147483646 h 204"/>
                <a:gd name="T2" fmla="*/ 2147483646 w 256"/>
                <a:gd name="T3" fmla="*/ 2147483646 h 204"/>
                <a:gd name="T4" fmla="*/ 2147483646 w 256"/>
                <a:gd name="T5" fmla="*/ 2147483646 h 204"/>
                <a:gd name="T6" fmla="*/ 2147483646 w 256"/>
                <a:gd name="T7" fmla="*/ 2147483646 h 204"/>
                <a:gd name="T8" fmla="*/ 2147483646 w 256"/>
                <a:gd name="T9" fmla="*/ 2147483646 h 204"/>
                <a:gd name="T10" fmla="*/ 2147483646 w 256"/>
                <a:gd name="T11" fmla="*/ 2147483646 h 204"/>
                <a:gd name="T12" fmla="*/ 2147483646 w 256"/>
                <a:gd name="T13" fmla="*/ 2147483646 h 204"/>
                <a:gd name="T14" fmla="*/ 2147483646 w 256"/>
                <a:gd name="T15" fmla="*/ 2147483646 h 204"/>
                <a:gd name="T16" fmla="*/ 2147483646 w 256"/>
                <a:gd name="T17" fmla="*/ 2147483646 h 204"/>
                <a:gd name="T18" fmla="*/ 2147483646 w 256"/>
                <a:gd name="T19" fmla="*/ 2147483646 h 204"/>
                <a:gd name="T20" fmla="*/ 2147483646 w 256"/>
                <a:gd name="T21" fmla="*/ 2147483646 h 204"/>
                <a:gd name="T22" fmla="*/ 2147483646 w 256"/>
                <a:gd name="T23" fmla="*/ 2147483646 h 204"/>
                <a:gd name="T24" fmla="*/ 2147483646 w 256"/>
                <a:gd name="T25" fmla="*/ 2147483646 h 204"/>
                <a:gd name="T26" fmla="*/ 2147483646 w 256"/>
                <a:gd name="T27" fmla="*/ 2147483646 h 204"/>
                <a:gd name="T28" fmla="*/ 2147483646 w 256"/>
                <a:gd name="T29" fmla="*/ 2147483646 h 204"/>
                <a:gd name="T30" fmla="*/ 2147483646 w 256"/>
                <a:gd name="T31" fmla="*/ 2147483646 h 204"/>
                <a:gd name="T32" fmla="*/ 2147483646 w 256"/>
                <a:gd name="T33" fmla="*/ 2147483646 h 204"/>
                <a:gd name="T34" fmla="*/ 0 w 256"/>
                <a:gd name="T35" fmla="*/ 2147483646 h 204"/>
                <a:gd name="T36" fmla="*/ 2147483646 w 256"/>
                <a:gd name="T37" fmla="*/ 0 h 204"/>
                <a:gd name="T38" fmla="*/ 2147483646 w 256"/>
                <a:gd name="T39" fmla="*/ 0 h 204"/>
                <a:gd name="T40" fmla="*/ 2147483646 w 256"/>
                <a:gd name="T41" fmla="*/ 2147483646 h 204"/>
                <a:gd name="T42" fmla="*/ 2147483646 w 256"/>
                <a:gd name="T43" fmla="*/ 2147483646 h 204"/>
                <a:gd name="T44" fmla="*/ 2147483646 w 256"/>
                <a:gd name="T45" fmla="*/ 2147483646 h 204"/>
                <a:gd name="T46" fmla="*/ 2147483646 w 256"/>
                <a:gd name="T47" fmla="*/ 2147483646 h 204"/>
                <a:gd name="T48" fmla="*/ 2147483646 w 256"/>
                <a:gd name="T49" fmla="*/ 2147483646 h 204"/>
                <a:gd name="T50" fmla="*/ 2147483646 w 256"/>
                <a:gd name="T51" fmla="*/ 2147483646 h 204"/>
                <a:gd name="T52" fmla="*/ 2147483646 w 256"/>
                <a:gd name="T53" fmla="*/ 2147483646 h 204"/>
                <a:gd name="T54" fmla="*/ 2147483646 w 256"/>
                <a:gd name="T55" fmla="*/ 2147483646 h 204"/>
                <a:gd name="T56" fmla="*/ 2147483646 w 256"/>
                <a:gd name="T57" fmla="*/ 2147483646 h 204"/>
                <a:gd name="T58" fmla="*/ 2147483646 w 256"/>
                <a:gd name="T59" fmla="*/ 2147483646 h 204"/>
                <a:gd name="T60" fmla="*/ 2147483646 w 256"/>
                <a:gd name="T61" fmla="*/ 2147483646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4">
                  <a:moveTo>
                    <a:pt x="255" y="45"/>
                  </a:moveTo>
                  <a:cubicBezTo>
                    <a:pt x="255" y="45"/>
                    <a:pt x="255" y="45"/>
                    <a:pt x="255" y="45"/>
                  </a:cubicBezTo>
                  <a:cubicBezTo>
                    <a:pt x="219" y="125"/>
                    <a:pt x="219" y="125"/>
                    <a:pt x="219" y="125"/>
                  </a:cubicBezTo>
                  <a:cubicBezTo>
                    <a:pt x="217" y="129"/>
                    <a:pt x="213" y="132"/>
                    <a:pt x="209" y="132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11" y="156"/>
                    <a:pt x="111" y="156"/>
                    <a:pt x="111" y="156"/>
                  </a:cubicBezTo>
                  <a:cubicBezTo>
                    <a:pt x="224" y="156"/>
                    <a:pt x="224" y="156"/>
                    <a:pt x="224" y="156"/>
                  </a:cubicBezTo>
                  <a:cubicBezTo>
                    <a:pt x="237" y="156"/>
                    <a:pt x="248" y="167"/>
                    <a:pt x="248" y="180"/>
                  </a:cubicBezTo>
                  <a:cubicBezTo>
                    <a:pt x="248" y="193"/>
                    <a:pt x="237" y="204"/>
                    <a:pt x="224" y="204"/>
                  </a:cubicBezTo>
                  <a:cubicBezTo>
                    <a:pt x="211" y="204"/>
                    <a:pt x="200" y="193"/>
                    <a:pt x="200" y="180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8" y="193"/>
                    <a:pt x="77" y="204"/>
                    <a:pt x="64" y="204"/>
                  </a:cubicBezTo>
                  <a:cubicBezTo>
                    <a:pt x="51" y="204"/>
                    <a:pt x="40" y="193"/>
                    <a:pt x="40" y="180"/>
                  </a:cubicBezTo>
                  <a:cubicBezTo>
                    <a:pt x="40" y="167"/>
                    <a:pt x="51" y="156"/>
                    <a:pt x="64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3" y="0"/>
                    <a:pt x="58" y="3"/>
                    <a:pt x="59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51" y="28"/>
                    <a:pt x="256" y="33"/>
                    <a:pt x="256" y="40"/>
                  </a:cubicBezTo>
                  <a:cubicBezTo>
                    <a:pt x="256" y="42"/>
                    <a:pt x="256" y="43"/>
                    <a:pt x="255" y="45"/>
                  </a:cubicBezTo>
                  <a:moveTo>
                    <a:pt x="75" y="52"/>
                  </a:moveTo>
                  <a:cubicBezTo>
                    <a:pt x="97" y="115"/>
                    <a:pt x="97" y="115"/>
                    <a:pt x="97" y="115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25" y="52"/>
                    <a:pt x="225" y="52"/>
                    <a:pt x="225" y="52"/>
                  </a:cubicBezTo>
                  <a:lnTo>
                    <a:pt x="75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Rounded Rectangle 4"/>
            <p:cNvSpPr/>
            <p:nvPr/>
          </p:nvSpPr>
          <p:spPr>
            <a:xfrm>
              <a:off x="5038645" y="3010252"/>
              <a:ext cx="1206957" cy="4634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4265" tIns="34265" rIns="34265" bIns="34265" numCol="1" spcCol="952" anchor="ctr" anchorCtr="0">
              <a:noAutofit/>
            </a:bodyPr>
            <a:lstStyle/>
            <a:p>
              <a:pPr algn="ctr" defTabSz="457223">
                <a:defRPr/>
              </a:pPr>
              <a:r>
                <a:rPr lang="en-US" altLang="zh-CN" sz="12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Related and Supporting Industries</a:t>
              </a:r>
            </a:p>
          </p:txBody>
        </p:sp>
        <p:sp>
          <p:nvSpPr>
            <p:cNvPr id="83" name="Freeform 64"/>
            <p:cNvSpPr>
              <a:spLocks noEditPoints="1"/>
            </p:cNvSpPr>
            <p:nvPr/>
          </p:nvSpPr>
          <p:spPr bwMode="auto">
            <a:xfrm>
              <a:off x="5502911" y="2614769"/>
              <a:ext cx="265112" cy="220663"/>
            </a:xfrm>
            <a:custGeom>
              <a:avLst/>
              <a:gdLst>
                <a:gd name="T0" fmla="*/ 2147483646 w 77"/>
                <a:gd name="T1" fmla="*/ 2147483646 h 64"/>
                <a:gd name="T2" fmla="*/ 2147483646 w 77"/>
                <a:gd name="T3" fmla="*/ 2147483646 h 64"/>
                <a:gd name="T4" fmla="*/ 2147483646 w 77"/>
                <a:gd name="T5" fmla="*/ 2147483646 h 64"/>
                <a:gd name="T6" fmla="*/ 2147483646 w 77"/>
                <a:gd name="T7" fmla="*/ 2147483646 h 64"/>
                <a:gd name="T8" fmla="*/ 2147483646 w 77"/>
                <a:gd name="T9" fmla="*/ 2147483646 h 64"/>
                <a:gd name="T10" fmla="*/ 2147483646 w 77"/>
                <a:gd name="T11" fmla="*/ 2147483646 h 64"/>
                <a:gd name="T12" fmla="*/ 2147483646 w 77"/>
                <a:gd name="T13" fmla="*/ 2147483646 h 64"/>
                <a:gd name="T14" fmla="*/ 2147483646 w 77"/>
                <a:gd name="T15" fmla="*/ 2147483646 h 64"/>
                <a:gd name="T16" fmla="*/ 2147483646 w 77"/>
                <a:gd name="T17" fmla="*/ 2147483646 h 64"/>
                <a:gd name="T18" fmla="*/ 2147483646 w 77"/>
                <a:gd name="T19" fmla="*/ 2147483646 h 64"/>
                <a:gd name="T20" fmla="*/ 2147483646 w 77"/>
                <a:gd name="T21" fmla="*/ 2147483646 h 64"/>
                <a:gd name="T22" fmla="*/ 2147483646 w 77"/>
                <a:gd name="T23" fmla="*/ 2147483646 h 64"/>
                <a:gd name="T24" fmla="*/ 0 w 77"/>
                <a:gd name="T25" fmla="*/ 2147483646 h 64"/>
                <a:gd name="T26" fmla="*/ 0 w 77"/>
                <a:gd name="T27" fmla="*/ 2147483646 h 64"/>
                <a:gd name="T28" fmla="*/ 2147483646 w 77"/>
                <a:gd name="T29" fmla="*/ 2147483646 h 64"/>
                <a:gd name="T30" fmla="*/ 2147483646 w 77"/>
                <a:gd name="T31" fmla="*/ 2147483646 h 64"/>
                <a:gd name="T32" fmla="*/ 2147483646 w 77"/>
                <a:gd name="T33" fmla="*/ 2147483646 h 64"/>
                <a:gd name="T34" fmla="*/ 2147483646 w 77"/>
                <a:gd name="T35" fmla="*/ 2147483646 h 64"/>
                <a:gd name="T36" fmla="*/ 2147483646 w 77"/>
                <a:gd name="T37" fmla="*/ 0 h 64"/>
                <a:gd name="T38" fmla="*/ 2147483646 w 77"/>
                <a:gd name="T39" fmla="*/ 0 h 64"/>
                <a:gd name="T40" fmla="*/ 2147483646 w 77"/>
                <a:gd name="T41" fmla="*/ 0 h 64"/>
                <a:gd name="T42" fmla="*/ 2147483646 w 77"/>
                <a:gd name="T43" fmla="*/ 2147483646 h 64"/>
                <a:gd name="T44" fmla="*/ 2147483646 w 77"/>
                <a:gd name="T45" fmla="*/ 2147483646 h 64"/>
                <a:gd name="T46" fmla="*/ 2147483646 w 77"/>
                <a:gd name="T47" fmla="*/ 2147483646 h 64"/>
                <a:gd name="T48" fmla="*/ 2147483646 w 77"/>
                <a:gd name="T49" fmla="*/ 2147483646 h 64"/>
                <a:gd name="T50" fmla="*/ 2147483646 w 77"/>
                <a:gd name="T51" fmla="*/ 2147483646 h 64"/>
                <a:gd name="T52" fmla="*/ 2147483646 w 77"/>
                <a:gd name="T53" fmla="*/ 2147483646 h 64"/>
                <a:gd name="T54" fmla="*/ 2147483646 w 77"/>
                <a:gd name="T55" fmla="*/ 2147483646 h 64"/>
                <a:gd name="T56" fmla="*/ 2147483646 w 77"/>
                <a:gd name="T57" fmla="*/ 2147483646 h 64"/>
                <a:gd name="T58" fmla="*/ 2147483646 w 77"/>
                <a:gd name="T59" fmla="*/ 2147483646 h 64"/>
                <a:gd name="T60" fmla="*/ 2147483646 w 77"/>
                <a:gd name="T61" fmla="*/ 2147483646 h 64"/>
                <a:gd name="T62" fmla="*/ 2147483646 w 77"/>
                <a:gd name="T63" fmla="*/ 2147483646 h 64"/>
                <a:gd name="T64" fmla="*/ 2147483646 w 77"/>
                <a:gd name="T65" fmla="*/ 2147483646 h 64"/>
                <a:gd name="T66" fmla="*/ 2147483646 w 77"/>
                <a:gd name="T67" fmla="*/ 2147483646 h 64"/>
                <a:gd name="T68" fmla="*/ 2147483646 w 77"/>
                <a:gd name="T69" fmla="*/ 2147483646 h 64"/>
                <a:gd name="T70" fmla="*/ 2147483646 w 77"/>
                <a:gd name="T71" fmla="*/ 2147483646 h 64"/>
                <a:gd name="T72" fmla="*/ 2147483646 w 77"/>
                <a:gd name="T73" fmla="*/ 2147483646 h 64"/>
                <a:gd name="T74" fmla="*/ 2147483646 w 77"/>
                <a:gd name="T75" fmla="*/ 2147483646 h 64"/>
                <a:gd name="T76" fmla="*/ 2147483646 w 77"/>
                <a:gd name="T77" fmla="*/ 2147483646 h 64"/>
                <a:gd name="T78" fmla="*/ 2147483646 w 77"/>
                <a:gd name="T79" fmla="*/ 2147483646 h 64"/>
                <a:gd name="T80" fmla="*/ 2147483646 w 77"/>
                <a:gd name="T81" fmla="*/ 2147483646 h 64"/>
                <a:gd name="T82" fmla="*/ 2147483646 w 77"/>
                <a:gd name="T83" fmla="*/ 2147483646 h 64"/>
                <a:gd name="T84" fmla="*/ 2147483646 w 77"/>
                <a:gd name="T85" fmla="*/ 2147483646 h 64"/>
                <a:gd name="T86" fmla="*/ 2147483646 w 77"/>
                <a:gd name="T87" fmla="*/ 2147483646 h 64"/>
                <a:gd name="T88" fmla="*/ 2147483646 w 77"/>
                <a:gd name="T89" fmla="*/ 2147483646 h 64"/>
                <a:gd name="T90" fmla="*/ 2147483646 w 77"/>
                <a:gd name="T91" fmla="*/ 2147483646 h 64"/>
                <a:gd name="T92" fmla="*/ 2147483646 w 77"/>
                <a:gd name="T93" fmla="*/ 2147483646 h 64"/>
                <a:gd name="T94" fmla="*/ 2147483646 w 77"/>
                <a:gd name="T95" fmla="*/ 2147483646 h 64"/>
                <a:gd name="T96" fmla="*/ 2147483646 w 77"/>
                <a:gd name="T97" fmla="*/ 2147483646 h 64"/>
                <a:gd name="T98" fmla="*/ 2147483646 w 77"/>
                <a:gd name="T99" fmla="*/ 2147483646 h 64"/>
                <a:gd name="T100" fmla="*/ 2147483646 w 77"/>
                <a:gd name="T101" fmla="*/ 2147483646 h 64"/>
                <a:gd name="T102" fmla="*/ 2147483646 w 77"/>
                <a:gd name="T103" fmla="*/ 2147483646 h 64"/>
                <a:gd name="T104" fmla="*/ 2147483646 w 77"/>
                <a:gd name="T105" fmla="*/ 2147483646 h 64"/>
                <a:gd name="T106" fmla="*/ 2147483646 w 77"/>
                <a:gd name="T107" fmla="*/ 2147483646 h 64"/>
                <a:gd name="T108" fmla="*/ 2147483646 w 77"/>
                <a:gd name="T109" fmla="*/ 2147483646 h 64"/>
                <a:gd name="T110" fmla="*/ 2147483646 w 77"/>
                <a:gd name="T111" fmla="*/ 2147483646 h 64"/>
                <a:gd name="T112" fmla="*/ 2147483646 w 77"/>
                <a:gd name="T113" fmla="*/ 2147483646 h 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64">
                  <a:moveTo>
                    <a:pt x="77" y="51"/>
                  </a:moveTo>
                  <a:cubicBezTo>
                    <a:pt x="77" y="53"/>
                    <a:pt x="76" y="55"/>
                    <a:pt x="75" y="55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8" y="64"/>
                    <a:pt x="58" y="64"/>
                    <a:pt x="57" y="64"/>
                  </a:cubicBezTo>
                  <a:cubicBezTo>
                    <a:pt x="56" y="64"/>
                    <a:pt x="55" y="64"/>
                    <a:pt x="55" y="63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8" y="55"/>
                    <a:pt x="38" y="55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2" y="64"/>
                    <a:pt x="21" y="64"/>
                    <a:pt x="20" y="64"/>
                  </a:cubicBezTo>
                  <a:cubicBezTo>
                    <a:pt x="20" y="64"/>
                    <a:pt x="19" y="64"/>
                    <a:pt x="18" y="63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3"/>
                    <a:pt x="3" y="3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9" y="8"/>
                    <a:pt x="21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8" y="0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8" y="8"/>
                    <a:pt x="59" y="10"/>
                    <a:pt x="59" y="1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6" y="33"/>
                    <a:pt x="77" y="35"/>
                    <a:pt x="77" y="37"/>
                  </a:cubicBezTo>
                  <a:lnTo>
                    <a:pt x="77" y="51"/>
                  </a:lnTo>
                  <a:close/>
                  <a:moveTo>
                    <a:pt x="35" y="36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20" y="42"/>
                    <a:pt x="20" y="42"/>
                    <a:pt x="20" y="42"/>
                  </a:cubicBezTo>
                  <a:lnTo>
                    <a:pt x="35" y="36"/>
                  </a:lnTo>
                  <a:close/>
                  <a:moveTo>
                    <a:pt x="36" y="51"/>
                  </a:moveTo>
                  <a:cubicBezTo>
                    <a:pt x="36" y="40"/>
                    <a:pt x="36" y="40"/>
                    <a:pt x="36" y="40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58"/>
                    <a:pt x="23" y="58"/>
                    <a:pt x="23" y="58"/>
                  </a:cubicBezTo>
                  <a:lnTo>
                    <a:pt x="36" y="51"/>
                  </a:lnTo>
                  <a:close/>
                  <a:moveTo>
                    <a:pt x="54" y="11"/>
                  </a:moveTo>
                  <a:cubicBezTo>
                    <a:pt x="39" y="5"/>
                    <a:pt x="39" y="5"/>
                    <a:pt x="39" y="5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39" y="18"/>
                    <a:pt x="39" y="18"/>
                    <a:pt x="39" y="18"/>
                  </a:cubicBezTo>
                  <a:lnTo>
                    <a:pt x="54" y="11"/>
                  </a:lnTo>
                  <a:close/>
                  <a:moveTo>
                    <a:pt x="55" y="26"/>
                  </a:moveTo>
                  <a:cubicBezTo>
                    <a:pt x="55" y="16"/>
                    <a:pt x="55" y="16"/>
                    <a:pt x="55" y="16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32"/>
                    <a:pt x="41" y="32"/>
                    <a:pt x="41" y="32"/>
                  </a:cubicBezTo>
                  <a:lnTo>
                    <a:pt x="55" y="26"/>
                  </a:lnTo>
                  <a:close/>
                  <a:moveTo>
                    <a:pt x="71" y="36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57" y="42"/>
                    <a:pt x="57" y="42"/>
                    <a:pt x="57" y="42"/>
                  </a:cubicBezTo>
                  <a:lnTo>
                    <a:pt x="71" y="36"/>
                  </a:lnTo>
                  <a:close/>
                  <a:moveTo>
                    <a:pt x="73" y="5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9" y="58"/>
                    <a:pt x="59" y="58"/>
                    <a:pt x="59" y="58"/>
                  </a:cubicBezTo>
                  <a:lnTo>
                    <a:pt x="73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Rounded Rectangle 4"/>
            <p:cNvSpPr/>
            <p:nvPr/>
          </p:nvSpPr>
          <p:spPr>
            <a:xfrm>
              <a:off x="4058005" y="4117479"/>
              <a:ext cx="1047235" cy="4634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4265" tIns="34265" rIns="34265" bIns="34265" numCol="1" spcCol="952" anchor="ctr" anchorCtr="0">
              <a:noAutofit/>
            </a:bodyPr>
            <a:lstStyle/>
            <a:p>
              <a:pPr algn="ctr" defTabSz="457223">
                <a:defRPr/>
              </a:pPr>
              <a:r>
                <a:rPr lang="en-US" altLang="zh-CN" sz="12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Strategy, Structure and Rivalry</a:t>
              </a:r>
            </a:p>
          </p:txBody>
        </p:sp>
        <p:sp>
          <p:nvSpPr>
            <p:cNvPr id="80" name="Freeform 145"/>
            <p:cNvSpPr>
              <a:spLocks/>
            </p:cNvSpPr>
            <p:nvPr/>
          </p:nvSpPr>
          <p:spPr bwMode="auto">
            <a:xfrm>
              <a:off x="4471194" y="3611354"/>
              <a:ext cx="219075" cy="188912"/>
            </a:xfrm>
            <a:custGeom>
              <a:avLst/>
              <a:gdLst>
                <a:gd name="T0" fmla="*/ 2147483646 w 64"/>
                <a:gd name="T1" fmla="*/ 2147483646 h 55"/>
                <a:gd name="T2" fmla="*/ 2147483646 w 64"/>
                <a:gd name="T3" fmla="*/ 2147483646 h 55"/>
                <a:gd name="T4" fmla="*/ 2147483646 w 64"/>
                <a:gd name="T5" fmla="*/ 2147483646 h 55"/>
                <a:gd name="T6" fmla="*/ 2147483646 w 64"/>
                <a:gd name="T7" fmla="*/ 2147483646 h 55"/>
                <a:gd name="T8" fmla="*/ 2147483646 w 64"/>
                <a:gd name="T9" fmla="*/ 2147483646 h 55"/>
                <a:gd name="T10" fmla="*/ 2147483646 w 64"/>
                <a:gd name="T11" fmla="*/ 2147483646 h 55"/>
                <a:gd name="T12" fmla="*/ 2147483646 w 64"/>
                <a:gd name="T13" fmla="*/ 2147483646 h 55"/>
                <a:gd name="T14" fmla="*/ 2147483646 w 64"/>
                <a:gd name="T15" fmla="*/ 2147483646 h 55"/>
                <a:gd name="T16" fmla="*/ 2147483646 w 64"/>
                <a:gd name="T17" fmla="*/ 2147483646 h 55"/>
                <a:gd name="T18" fmla="*/ 2147483646 w 64"/>
                <a:gd name="T19" fmla="*/ 2147483646 h 55"/>
                <a:gd name="T20" fmla="*/ 2147483646 w 64"/>
                <a:gd name="T21" fmla="*/ 2147483646 h 55"/>
                <a:gd name="T22" fmla="*/ 2147483646 w 64"/>
                <a:gd name="T23" fmla="*/ 2147483646 h 55"/>
                <a:gd name="T24" fmla="*/ 2147483646 w 64"/>
                <a:gd name="T25" fmla="*/ 2147483646 h 55"/>
                <a:gd name="T26" fmla="*/ 2147483646 w 64"/>
                <a:gd name="T27" fmla="*/ 2147483646 h 55"/>
                <a:gd name="T28" fmla="*/ 2147483646 w 64"/>
                <a:gd name="T29" fmla="*/ 2147483646 h 55"/>
                <a:gd name="T30" fmla="*/ 2147483646 w 64"/>
                <a:gd name="T31" fmla="*/ 2147483646 h 55"/>
                <a:gd name="T32" fmla="*/ 2147483646 w 64"/>
                <a:gd name="T33" fmla="*/ 2147483646 h 55"/>
                <a:gd name="T34" fmla="*/ 2147483646 w 64"/>
                <a:gd name="T35" fmla="*/ 2147483646 h 55"/>
                <a:gd name="T36" fmla="*/ 2147483646 w 64"/>
                <a:gd name="T37" fmla="*/ 2147483646 h 55"/>
                <a:gd name="T38" fmla="*/ 2147483646 w 64"/>
                <a:gd name="T39" fmla="*/ 2147483646 h 55"/>
                <a:gd name="T40" fmla="*/ 2147483646 w 64"/>
                <a:gd name="T41" fmla="*/ 2147483646 h 55"/>
                <a:gd name="T42" fmla="*/ 2147483646 w 64"/>
                <a:gd name="T43" fmla="*/ 2147483646 h 55"/>
                <a:gd name="T44" fmla="*/ 2147483646 w 64"/>
                <a:gd name="T45" fmla="*/ 2147483646 h 55"/>
                <a:gd name="T46" fmla="*/ 2147483646 w 64"/>
                <a:gd name="T47" fmla="*/ 2147483646 h 55"/>
                <a:gd name="T48" fmla="*/ 2147483646 w 64"/>
                <a:gd name="T49" fmla="*/ 2147483646 h 55"/>
                <a:gd name="T50" fmla="*/ 2147483646 w 64"/>
                <a:gd name="T51" fmla="*/ 2147483646 h 55"/>
                <a:gd name="T52" fmla="*/ 2147483646 w 64"/>
                <a:gd name="T53" fmla="*/ 2147483646 h 55"/>
                <a:gd name="T54" fmla="*/ 0 w 64"/>
                <a:gd name="T55" fmla="*/ 2147483646 h 55"/>
                <a:gd name="T56" fmla="*/ 0 w 64"/>
                <a:gd name="T57" fmla="*/ 2147483646 h 55"/>
                <a:gd name="T58" fmla="*/ 2147483646 w 64"/>
                <a:gd name="T59" fmla="*/ 2147483646 h 55"/>
                <a:gd name="T60" fmla="*/ 2147483646 w 64"/>
                <a:gd name="T61" fmla="*/ 2147483646 h 55"/>
                <a:gd name="T62" fmla="*/ 2147483646 w 64"/>
                <a:gd name="T63" fmla="*/ 2147483646 h 55"/>
                <a:gd name="T64" fmla="*/ 2147483646 w 64"/>
                <a:gd name="T65" fmla="*/ 2147483646 h 55"/>
                <a:gd name="T66" fmla="*/ 2147483646 w 64"/>
                <a:gd name="T67" fmla="*/ 2147483646 h 55"/>
                <a:gd name="T68" fmla="*/ 2147483646 w 64"/>
                <a:gd name="T69" fmla="*/ 2147483646 h 55"/>
                <a:gd name="T70" fmla="*/ 2147483646 w 64"/>
                <a:gd name="T71" fmla="*/ 2147483646 h 55"/>
                <a:gd name="T72" fmla="*/ 2147483646 w 64"/>
                <a:gd name="T73" fmla="*/ 2147483646 h 55"/>
                <a:gd name="T74" fmla="*/ 2147483646 w 64"/>
                <a:gd name="T75" fmla="*/ 2147483646 h 55"/>
                <a:gd name="T76" fmla="*/ 2147483646 w 64"/>
                <a:gd name="T77" fmla="*/ 0 h 55"/>
                <a:gd name="T78" fmla="*/ 2147483646 w 64"/>
                <a:gd name="T79" fmla="*/ 0 h 55"/>
                <a:gd name="T80" fmla="*/ 2147483646 w 64"/>
                <a:gd name="T81" fmla="*/ 2147483646 h 55"/>
                <a:gd name="T82" fmla="*/ 2147483646 w 64"/>
                <a:gd name="T83" fmla="*/ 2147483646 h 55"/>
                <a:gd name="T84" fmla="*/ 2147483646 w 64"/>
                <a:gd name="T85" fmla="*/ 2147483646 h 55"/>
                <a:gd name="T86" fmla="*/ 2147483646 w 64"/>
                <a:gd name="T87" fmla="*/ 2147483646 h 55"/>
                <a:gd name="T88" fmla="*/ 2147483646 w 64"/>
                <a:gd name="T89" fmla="*/ 2147483646 h 55"/>
                <a:gd name="T90" fmla="*/ 2147483646 w 64"/>
                <a:gd name="T91" fmla="*/ 2147483646 h 55"/>
                <a:gd name="T92" fmla="*/ 2147483646 w 64"/>
                <a:gd name="T93" fmla="*/ 2147483646 h 55"/>
                <a:gd name="T94" fmla="*/ 2147483646 w 64"/>
                <a:gd name="T95" fmla="*/ 2147483646 h 55"/>
                <a:gd name="T96" fmla="*/ 2147483646 w 64"/>
                <a:gd name="T97" fmla="*/ 2147483646 h 55"/>
                <a:gd name="T98" fmla="*/ 2147483646 w 64"/>
                <a:gd name="T99" fmla="*/ 2147483646 h 55"/>
                <a:gd name="T100" fmla="*/ 2147483646 w 64"/>
                <a:gd name="T101" fmla="*/ 2147483646 h 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8" name="直接箭头连接符 7"/>
            <p:cNvCxnSpPr/>
            <p:nvPr/>
          </p:nvCxnSpPr>
          <p:spPr>
            <a:xfrm flipV="1">
              <a:off x="3953654" y="2430353"/>
              <a:ext cx="220661" cy="220663"/>
            </a:xfrm>
            <a:prstGeom prst="straightConnector1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箭头连接符 89"/>
            <p:cNvCxnSpPr/>
            <p:nvPr/>
          </p:nvCxnSpPr>
          <p:spPr>
            <a:xfrm flipV="1">
              <a:off x="4992958" y="3501022"/>
              <a:ext cx="220661" cy="220663"/>
            </a:xfrm>
            <a:prstGeom prst="straightConnector1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3939637" y="3458380"/>
              <a:ext cx="216024" cy="216024"/>
            </a:xfrm>
            <a:prstGeom prst="line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5011199" y="2396343"/>
              <a:ext cx="216024" cy="216024"/>
            </a:xfrm>
            <a:prstGeom prst="line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4365598" y="3037095"/>
              <a:ext cx="432048" cy="0"/>
            </a:xfrm>
            <a:prstGeom prst="line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 rot="5400000">
              <a:off x="4365598" y="3048134"/>
              <a:ext cx="432048" cy="0"/>
            </a:xfrm>
            <a:prstGeom prst="line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600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Porter's five forces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1580431" y="1094879"/>
            <a:ext cx="5957564" cy="3759157"/>
            <a:chOff x="382903" y="1691123"/>
            <a:chExt cx="7633884" cy="4816896"/>
          </a:xfrm>
        </p:grpSpPr>
        <p:grpSp>
          <p:nvGrpSpPr>
            <p:cNvPr id="35" name="组合 34"/>
            <p:cNvGrpSpPr/>
            <p:nvPr/>
          </p:nvGrpSpPr>
          <p:grpSpPr>
            <a:xfrm>
              <a:off x="2059223" y="1691123"/>
              <a:ext cx="4283735" cy="4073059"/>
              <a:chOff x="2137454" y="1682032"/>
              <a:chExt cx="4923885" cy="4681726"/>
            </a:xfrm>
          </p:grpSpPr>
          <p:grpSp>
            <p:nvGrpSpPr>
              <p:cNvPr id="59" name="组合 58"/>
              <p:cNvGrpSpPr/>
              <p:nvPr/>
            </p:nvGrpSpPr>
            <p:grpSpPr>
              <a:xfrm>
                <a:off x="2137454" y="1682032"/>
                <a:ext cx="4923885" cy="4681726"/>
                <a:chOff x="2672451" y="2060475"/>
                <a:chExt cx="3785950" cy="3599755"/>
              </a:xfrm>
            </p:grpSpPr>
            <p:grpSp>
              <p:nvGrpSpPr>
                <p:cNvPr id="61" name="组合 60"/>
                <p:cNvGrpSpPr/>
                <p:nvPr/>
              </p:nvGrpSpPr>
              <p:grpSpPr>
                <a:xfrm>
                  <a:off x="2672451" y="2060475"/>
                  <a:ext cx="3785950" cy="3599755"/>
                  <a:chOff x="2780280" y="1892299"/>
                  <a:chExt cx="3582988" cy="3406775"/>
                </a:xfrm>
              </p:grpSpPr>
              <p:sp>
                <p:nvSpPr>
                  <p:cNvPr id="63" name="Freeform 6"/>
                  <p:cNvSpPr>
                    <a:spLocks/>
                  </p:cNvSpPr>
                  <p:nvPr/>
                </p:nvSpPr>
                <p:spPr bwMode="auto">
                  <a:xfrm>
                    <a:off x="4599555" y="1892299"/>
                    <a:ext cx="1530350" cy="1400175"/>
                  </a:xfrm>
                  <a:custGeom>
                    <a:avLst/>
                    <a:gdLst>
                      <a:gd name="T0" fmla="*/ 8031 w 8031"/>
                      <a:gd name="T1" fmla="*/ 5834 h 7347"/>
                      <a:gd name="T2" fmla="*/ 0 w 8031"/>
                      <a:gd name="T3" fmla="*/ 0 h 7347"/>
                      <a:gd name="T4" fmla="*/ 0 w 8031"/>
                      <a:gd name="T5" fmla="*/ 4897 h 7347"/>
                      <a:gd name="T6" fmla="*/ 3373 w 8031"/>
                      <a:gd name="T7" fmla="*/ 7347 h 7347"/>
                      <a:gd name="T8" fmla="*/ 8031 w 8031"/>
                      <a:gd name="T9" fmla="*/ 5834 h 7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031" h="7347">
                        <a:moveTo>
                          <a:pt x="8031" y="5834"/>
                        </a:moveTo>
                        <a:cubicBezTo>
                          <a:pt x="6900" y="2355"/>
                          <a:pt x="3658" y="0"/>
                          <a:pt x="0" y="0"/>
                        </a:cubicBezTo>
                        <a:lnTo>
                          <a:pt x="0" y="4897"/>
                        </a:lnTo>
                        <a:cubicBezTo>
                          <a:pt x="1537" y="4897"/>
                          <a:pt x="2898" y="5886"/>
                          <a:pt x="3373" y="7347"/>
                        </a:cubicBezTo>
                        <a:lnTo>
                          <a:pt x="8031" y="5834"/>
                        </a:lnTo>
                        <a:close/>
                      </a:path>
                    </a:pathLst>
                  </a:custGeom>
                  <a:solidFill>
                    <a:srgbClr val="C3B996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6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4" name="Freeform 7"/>
                  <p:cNvSpPr>
                    <a:spLocks/>
                  </p:cNvSpPr>
                  <p:nvPr/>
                </p:nvSpPr>
                <p:spPr bwMode="auto">
                  <a:xfrm>
                    <a:off x="5015480" y="3057524"/>
                    <a:ext cx="1347788" cy="1798638"/>
                  </a:xfrm>
                  <a:custGeom>
                    <a:avLst/>
                    <a:gdLst>
                      <a:gd name="T0" fmla="*/ 2878 w 7076"/>
                      <a:gd name="T1" fmla="*/ 9441 h 9441"/>
                      <a:gd name="T2" fmla="*/ 5946 w 7076"/>
                      <a:gd name="T3" fmla="*/ 0 h 9441"/>
                      <a:gd name="T4" fmla="*/ 1288 w 7076"/>
                      <a:gd name="T5" fmla="*/ 1514 h 9441"/>
                      <a:gd name="T6" fmla="*/ 0 w 7076"/>
                      <a:gd name="T7" fmla="*/ 5479 h 9441"/>
                      <a:gd name="T8" fmla="*/ 2878 w 7076"/>
                      <a:gd name="T9" fmla="*/ 9441 h 94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76" h="9441">
                        <a:moveTo>
                          <a:pt x="2878" y="9441"/>
                        </a:moveTo>
                        <a:cubicBezTo>
                          <a:pt x="5838" y="7291"/>
                          <a:pt x="7076" y="3479"/>
                          <a:pt x="5946" y="0"/>
                        </a:cubicBezTo>
                        <a:lnTo>
                          <a:pt x="1288" y="1514"/>
                        </a:lnTo>
                        <a:cubicBezTo>
                          <a:pt x="1763" y="2975"/>
                          <a:pt x="1243" y="4576"/>
                          <a:pt x="0" y="5479"/>
                        </a:cubicBezTo>
                        <a:lnTo>
                          <a:pt x="2878" y="9441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6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5" name="Freeform 8"/>
                  <p:cNvSpPr>
                    <a:spLocks/>
                  </p:cNvSpPr>
                  <p:nvPr/>
                </p:nvSpPr>
                <p:spPr bwMode="auto">
                  <a:xfrm>
                    <a:off x="3626418" y="4133849"/>
                    <a:ext cx="1890713" cy="1165225"/>
                  </a:xfrm>
                  <a:custGeom>
                    <a:avLst/>
                    <a:gdLst>
                      <a:gd name="T0" fmla="*/ 0 w 9926"/>
                      <a:gd name="T1" fmla="*/ 3962 h 6112"/>
                      <a:gd name="T2" fmla="*/ 9926 w 9926"/>
                      <a:gd name="T3" fmla="*/ 3962 h 6112"/>
                      <a:gd name="T4" fmla="*/ 7048 w 9926"/>
                      <a:gd name="T5" fmla="*/ 0 h 6112"/>
                      <a:gd name="T6" fmla="*/ 2879 w 9926"/>
                      <a:gd name="T7" fmla="*/ 0 h 6112"/>
                      <a:gd name="T8" fmla="*/ 0 w 9926"/>
                      <a:gd name="T9" fmla="*/ 3962 h 6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926" h="6112">
                        <a:moveTo>
                          <a:pt x="0" y="3962"/>
                        </a:moveTo>
                        <a:cubicBezTo>
                          <a:pt x="2960" y="6112"/>
                          <a:pt x="6967" y="6112"/>
                          <a:pt x="9926" y="3962"/>
                        </a:cubicBezTo>
                        <a:lnTo>
                          <a:pt x="7048" y="0"/>
                        </a:lnTo>
                        <a:cubicBezTo>
                          <a:pt x="5805" y="903"/>
                          <a:pt x="4122" y="903"/>
                          <a:pt x="2879" y="0"/>
                        </a:cubicBezTo>
                        <a:lnTo>
                          <a:pt x="0" y="3962"/>
                        </a:lnTo>
                        <a:close/>
                      </a:path>
                    </a:pathLst>
                  </a:custGeom>
                  <a:solidFill>
                    <a:srgbClr val="73BC44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6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6" name="Freeform 9"/>
                  <p:cNvSpPr>
                    <a:spLocks/>
                  </p:cNvSpPr>
                  <p:nvPr/>
                </p:nvSpPr>
                <p:spPr bwMode="auto">
                  <a:xfrm>
                    <a:off x="2780280" y="3057524"/>
                    <a:ext cx="1347788" cy="1798638"/>
                  </a:xfrm>
                  <a:custGeom>
                    <a:avLst/>
                    <a:gdLst>
                      <a:gd name="T0" fmla="*/ 1131 w 7077"/>
                      <a:gd name="T1" fmla="*/ 0 h 9441"/>
                      <a:gd name="T2" fmla="*/ 4198 w 7077"/>
                      <a:gd name="T3" fmla="*/ 9441 h 9441"/>
                      <a:gd name="T4" fmla="*/ 7077 w 7077"/>
                      <a:gd name="T5" fmla="*/ 5479 h 9441"/>
                      <a:gd name="T6" fmla="*/ 5788 w 7077"/>
                      <a:gd name="T7" fmla="*/ 1514 h 9441"/>
                      <a:gd name="T8" fmla="*/ 1131 w 7077"/>
                      <a:gd name="T9" fmla="*/ 0 h 94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77" h="9441">
                        <a:moveTo>
                          <a:pt x="1131" y="0"/>
                        </a:moveTo>
                        <a:cubicBezTo>
                          <a:pt x="0" y="3479"/>
                          <a:pt x="1239" y="7291"/>
                          <a:pt x="4198" y="9441"/>
                        </a:cubicBezTo>
                        <a:lnTo>
                          <a:pt x="7077" y="5479"/>
                        </a:lnTo>
                        <a:cubicBezTo>
                          <a:pt x="5834" y="4576"/>
                          <a:pt x="5314" y="2975"/>
                          <a:pt x="5788" y="1514"/>
                        </a:cubicBezTo>
                        <a:lnTo>
                          <a:pt x="1131" y="0"/>
                        </a:lnTo>
                        <a:close/>
                      </a:path>
                    </a:pathLst>
                  </a:custGeom>
                  <a:solidFill>
                    <a:srgbClr val="F5B90F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6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7" name="Freeform 10"/>
                  <p:cNvSpPr>
                    <a:spLocks/>
                  </p:cNvSpPr>
                  <p:nvPr/>
                </p:nvSpPr>
                <p:spPr bwMode="auto">
                  <a:xfrm>
                    <a:off x="3013643" y="1892299"/>
                    <a:ext cx="1530350" cy="1400175"/>
                  </a:xfrm>
                  <a:custGeom>
                    <a:avLst/>
                    <a:gdLst>
                      <a:gd name="T0" fmla="*/ 16061 w 16061"/>
                      <a:gd name="T1" fmla="*/ 0 h 14695"/>
                      <a:gd name="T2" fmla="*/ 0 w 16061"/>
                      <a:gd name="T3" fmla="*/ 11669 h 14695"/>
                      <a:gd name="T4" fmla="*/ 9316 w 16061"/>
                      <a:gd name="T5" fmla="*/ 14695 h 14695"/>
                      <a:gd name="T6" fmla="*/ 16061 w 16061"/>
                      <a:gd name="T7" fmla="*/ 9794 h 14695"/>
                      <a:gd name="T8" fmla="*/ 16061 w 16061"/>
                      <a:gd name="T9" fmla="*/ 0 h 146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061" h="14695">
                        <a:moveTo>
                          <a:pt x="16061" y="0"/>
                        </a:moveTo>
                        <a:cubicBezTo>
                          <a:pt x="8745" y="0"/>
                          <a:pt x="2261" y="4711"/>
                          <a:pt x="0" y="11669"/>
                        </a:cubicBezTo>
                        <a:lnTo>
                          <a:pt x="9316" y="14695"/>
                        </a:lnTo>
                        <a:cubicBezTo>
                          <a:pt x="10265" y="11773"/>
                          <a:pt x="12988" y="9794"/>
                          <a:pt x="16061" y="9794"/>
                        </a:cubicBezTo>
                        <a:lnTo>
                          <a:pt x="16061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sz="16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sp>
              <p:nvSpPr>
                <p:cNvPr id="62" name="椭圆 61"/>
                <p:cNvSpPr/>
                <p:nvPr/>
              </p:nvSpPr>
              <p:spPr>
                <a:xfrm>
                  <a:off x="3887621" y="3095463"/>
                  <a:ext cx="1384639" cy="1384638"/>
                </a:xfrm>
                <a:prstGeom prst="ellipse">
                  <a:avLst/>
                </a:prstGeom>
                <a:solidFill>
                  <a:srgbClr val="0070C0"/>
                </a:solidFill>
                <a:ln w="41275" cmpd="sng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6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60" name="矩形 59"/>
              <p:cNvSpPr/>
              <p:nvPr/>
            </p:nvSpPr>
            <p:spPr>
              <a:xfrm>
                <a:off x="3695315" y="3620722"/>
                <a:ext cx="1870036" cy="861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b="1" dirty="0">
                    <a:solidFill>
                      <a:schemeClr val="bg1"/>
                    </a:solidFill>
                  </a:rPr>
                  <a:t>Porter's five forces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382903" y="1825468"/>
              <a:ext cx="2182426" cy="789419"/>
              <a:chOff x="374577" y="2102302"/>
              <a:chExt cx="2182426" cy="789419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549407" y="2142404"/>
                <a:ext cx="1820434" cy="749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b="1" dirty="0"/>
                  <a:t>Threat of </a:t>
                </a:r>
                <a:br>
                  <a:rPr lang="en-US" altLang="zh-CN" sz="1600" b="1" dirty="0"/>
                </a:br>
                <a:r>
                  <a:rPr lang="en-US" altLang="zh-CN" sz="1600" b="1" dirty="0">
                    <a:solidFill>
                      <a:srgbClr val="0070C0"/>
                    </a:solidFill>
                  </a:rPr>
                  <a:t>new entrants</a:t>
                </a:r>
              </a:p>
            </p:txBody>
          </p:sp>
          <p:sp>
            <p:nvSpPr>
              <p:cNvPr id="58" name="圆角矩形 57"/>
              <p:cNvSpPr/>
              <p:nvPr/>
            </p:nvSpPr>
            <p:spPr>
              <a:xfrm>
                <a:off x="374577" y="2102302"/>
                <a:ext cx="2182426" cy="757819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600" b="1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5834361" y="1825468"/>
              <a:ext cx="2182426" cy="779587"/>
              <a:chOff x="374577" y="2102302"/>
              <a:chExt cx="2182426" cy="779587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385622" y="2132572"/>
                <a:ext cx="2148002" cy="749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b="1" dirty="0"/>
                  <a:t>Bargaining power of </a:t>
                </a:r>
                <a:r>
                  <a:rPr lang="en-US" altLang="zh-CN" sz="1600" b="1" dirty="0">
                    <a:solidFill>
                      <a:srgbClr val="0070C0"/>
                    </a:solidFill>
                  </a:rPr>
                  <a:t>suppliers</a:t>
                </a:r>
              </a:p>
            </p:txBody>
          </p:sp>
          <p:sp>
            <p:nvSpPr>
              <p:cNvPr id="56" name="圆角矩形 55"/>
              <p:cNvSpPr/>
              <p:nvPr/>
            </p:nvSpPr>
            <p:spPr>
              <a:xfrm>
                <a:off x="374577" y="2102302"/>
                <a:ext cx="2182426" cy="757819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600" b="1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382903" y="4688713"/>
              <a:ext cx="2182426" cy="779587"/>
              <a:chOff x="374577" y="2102302"/>
              <a:chExt cx="2182426" cy="779587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549407" y="2132572"/>
                <a:ext cx="1820434" cy="749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b="1" dirty="0"/>
                  <a:t>Threat of </a:t>
                </a:r>
                <a:r>
                  <a:rPr lang="en-US" altLang="zh-CN" sz="1600" b="1" dirty="0">
                    <a:solidFill>
                      <a:srgbClr val="0070C0"/>
                    </a:solidFill>
                  </a:rPr>
                  <a:t>substitutes</a:t>
                </a:r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374577" y="2102302"/>
                <a:ext cx="2182426" cy="757819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600" b="1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5834361" y="4688714"/>
              <a:ext cx="2182426" cy="779587"/>
              <a:chOff x="374577" y="2102302"/>
              <a:chExt cx="2182426" cy="779587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385622" y="2132572"/>
                <a:ext cx="2148002" cy="749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b="1" dirty="0"/>
                  <a:t>Bargaining power of </a:t>
                </a:r>
                <a:r>
                  <a:rPr lang="en-US" altLang="zh-CN" sz="1600" b="1" dirty="0">
                    <a:solidFill>
                      <a:srgbClr val="0070C0"/>
                    </a:solidFill>
                  </a:rPr>
                  <a:t>customers</a:t>
                </a:r>
              </a:p>
            </p:txBody>
          </p:sp>
          <p:sp>
            <p:nvSpPr>
              <p:cNvPr id="52" name="圆角矩形 51"/>
              <p:cNvSpPr/>
              <p:nvPr/>
            </p:nvSpPr>
            <p:spPr>
              <a:xfrm>
                <a:off x="374577" y="2102302"/>
                <a:ext cx="2182426" cy="757819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600" b="1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258309" y="5738264"/>
              <a:ext cx="2182426" cy="769755"/>
              <a:chOff x="374577" y="2102302"/>
              <a:chExt cx="2182426" cy="769755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385622" y="2122740"/>
                <a:ext cx="2148002" cy="749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b="1" dirty="0"/>
                  <a:t>Competitive </a:t>
                </a:r>
                <a:r>
                  <a:rPr lang="en-US" altLang="zh-CN" sz="1600" b="1" dirty="0">
                    <a:solidFill>
                      <a:srgbClr val="0070C0"/>
                    </a:solidFill>
                  </a:rPr>
                  <a:t>rivalry</a:t>
                </a:r>
              </a:p>
            </p:txBody>
          </p:sp>
          <p:sp>
            <p:nvSpPr>
              <p:cNvPr id="50" name="圆角矩形 49"/>
              <p:cNvSpPr/>
              <p:nvPr/>
            </p:nvSpPr>
            <p:spPr>
              <a:xfrm>
                <a:off x="374577" y="2102302"/>
                <a:ext cx="2182426" cy="757819"/>
              </a:xfrm>
              <a:prstGeom prst="roundRect">
                <a:avLst>
                  <a:gd name="adj" fmla="val 47223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600" b="1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3" name="Freeform 137"/>
            <p:cNvSpPr>
              <a:spLocks noEditPoints="1"/>
            </p:cNvSpPr>
            <p:nvPr/>
          </p:nvSpPr>
          <p:spPr bwMode="auto">
            <a:xfrm>
              <a:off x="3070845" y="2300150"/>
              <a:ext cx="475908" cy="487332"/>
            </a:xfrm>
            <a:custGeom>
              <a:avLst/>
              <a:gdLst>
                <a:gd name="T0" fmla="*/ 2147483646 w 58"/>
                <a:gd name="T1" fmla="*/ 2147483646 h 59"/>
                <a:gd name="T2" fmla="*/ 2147483646 w 58"/>
                <a:gd name="T3" fmla="*/ 2147483646 h 59"/>
                <a:gd name="T4" fmla="*/ 2147483646 w 58"/>
                <a:gd name="T5" fmla="*/ 2147483646 h 59"/>
                <a:gd name="T6" fmla="*/ 2147483646 w 58"/>
                <a:gd name="T7" fmla="*/ 2147483646 h 59"/>
                <a:gd name="T8" fmla="*/ 2147483646 w 58"/>
                <a:gd name="T9" fmla="*/ 2147483646 h 59"/>
                <a:gd name="T10" fmla="*/ 2147483646 w 58"/>
                <a:gd name="T11" fmla="*/ 2147483646 h 59"/>
                <a:gd name="T12" fmla="*/ 2147483646 w 58"/>
                <a:gd name="T13" fmla="*/ 2147483646 h 59"/>
                <a:gd name="T14" fmla="*/ 2147483646 w 58"/>
                <a:gd name="T15" fmla="*/ 2147483646 h 59"/>
                <a:gd name="T16" fmla="*/ 2147483646 w 58"/>
                <a:gd name="T17" fmla="*/ 2147483646 h 59"/>
                <a:gd name="T18" fmla="*/ 2147483646 w 58"/>
                <a:gd name="T19" fmla="*/ 2147483646 h 59"/>
                <a:gd name="T20" fmla="*/ 2147483646 w 58"/>
                <a:gd name="T21" fmla="*/ 2147483646 h 59"/>
                <a:gd name="T22" fmla="*/ 2147483646 w 58"/>
                <a:gd name="T23" fmla="*/ 2147483646 h 59"/>
                <a:gd name="T24" fmla="*/ 2147483646 w 58"/>
                <a:gd name="T25" fmla="*/ 2147483646 h 59"/>
                <a:gd name="T26" fmla="*/ 2147483646 w 58"/>
                <a:gd name="T27" fmla="*/ 2147483646 h 59"/>
                <a:gd name="T28" fmla="*/ 0 w 58"/>
                <a:gd name="T29" fmla="*/ 2147483646 h 59"/>
                <a:gd name="T30" fmla="*/ 0 w 58"/>
                <a:gd name="T31" fmla="*/ 2147483646 h 59"/>
                <a:gd name="T32" fmla="*/ 2147483646 w 58"/>
                <a:gd name="T33" fmla="*/ 2147483646 h 59"/>
                <a:gd name="T34" fmla="*/ 2147483646 w 58"/>
                <a:gd name="T35" fmla="*/ 2147483646 h 59"/>
                <a:gd name="T36" fmla="*/ 2147483646 w 58"/>
                <a:gd name="T37" fmla="*/ 2147483646 h 59"/>
                <a:gd name="T38" fmla="*/ 2147483646 w 58"/>
                <a:gd name="T39" fmla="*/ 2147483646 h 59"/>
                <a:gd name="T40" fmla="*/ 2147483646 w 58"/>
                <a:gd name="T41" fmla="*/ 0 h 59"/>
                <a:gd name="T42" fmla="*/ 2147483646 w 58"/>
                <a:gd name="T43" fmla="*/ 2147483646 h 59"/>
                <a:gd name="T44" fmla="*/ 2147483646 w 58"/>
                <a:gd name="T45" fmla="*/ 2147483646 h 59"/>
                <a:gd name="T46" fmla="*/ 2147483646 w 58"/>
                <a:gd name="T47" fmla="*/ 2147483646 h 59"/>
                <a:gd name="T48" fmla="*/ 2147483646 w 58"/>
                <a:gd name="T49" fmla="*/ 2147483646 h 59"/>
                <a:gd name="T50" fmla="*/ 2147483646 w 58"/>
                <a:gd name="T51" fmla="*/ 2147483646 h 59"/>
                <a:gd name="T52" fmla="*/ 2147483646 w 58"/>
                <a:gd name="T53" fmla="*/ 2147483646 h 59"/>
                <a:gd name="T54" fmla="*/ 2147483646 w 58"/>
                <a:gd name="T55" fmla="*/ 2147483646 h 5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45" name="Freeform 239"/>
            <p:cNvSpPr>
              <a:spLocks noEditPoints="1"/>
            </p:cNvSpPr>
            <p:nvPr/>
          </p:nvSpPr>
          <p:spPr bwMode="auto">
            <a:xfrm>
              <a:off x="2629266" y="3927255"/>
              <a:ext cx="471295" cy="463873"/>
            </a:xfrm>
            <a:custGeom>
              <a:avLst/>
              <a:gdLst>
                <a:gd name="T0" fmla="*/ 2147483646 w 59"/>
                <a:gd name="T1" fmla="*/ 2147483646 h 58"/>
                <a:gd name="T2" fmla="*/ 2147483646 w 59"/>
                <a:gd name="T3" fmla="*/ 2147483646 h 58"/>
                <a:gd name="T4" fmla="*/ 2147483646 w 59"/>
                <a:gd name="T5" fmla="*/ 2147483646 h 58"/>
                <a:gd name="T6" fmla="*/ 2147483646 w 59"/>
                <a:gd name="T7" fmla="*/ 2147483646 h 58"/>
                <a:gd name="T8" fmla="*/ 2147483646 w 59"/>
                <a:gd name="T9" fmla="*/ 2147483646 h 58"/>
                <a:gd name="T10" fmla="*/ 0 w 59"/>
                <a:gd name="T11" fmla="*/ 2147483646 h 58"/>
                <a:gd name="T12" fmla="*/ 0 w 59"/>
                <a:gd name="T13" fmla="*/ 2147483646 h 58"/>
                <a:gd name="T14" fmla="*/ 2147483646 w 59"/>
                <a:gd name="T15" fmla="*/ 2147483646 h 58"/>
                <a:gd name="T16" fmla="*/ 2147483646 w 59"/>
                <a:gd name="T17" fmla="*/ 2147483646 h 58"/>
                <a:gd name="T18" fmla="*/ 2147483646 w 59"/>
                <a:gd name="T19" fmla="*/ 2147483646 h 58"/>
                <a:gd name="T20" fmla="*/ 2147483646 w 59"/>
                <a:gd name="T21" fmla="*/ 2147483646 h 58"/>
                <a:gd name="T22" fmla="*/ 2147483646 w 59"/>
                <a:gd name="T23" fmla="*/ 2147483646 h 58"/>
                <a:gd name="T24" fmla="*/ 2147483646 w 59"/>
                <a:gd name="T25" fmla="*/ 2147483646 h 58"/>
                <a:gd name="T26" fmla="*/ 2147483646 w 59"/>
                <a:gd name="T27" fmla="*/ 2147483646 h 58"/>
                <a:gd name="T28" fmla="*/ 2147483646 w 59"/>
                <a:gd name="T29" fmla="*/ 2147483646 h 58"/>
                <a:gd name="T30" fmla="*/ 2147483646 w 59"/>
                <a:gd name="T31" fmla="*/ 2147483646 h 58"/>
                <a:gd name="T32" fmla="*/ 2147483646 w 59"/>
                <a:gd name="T33" fmla="*/ 2147483646 h 58"/>
                <a:gd name="T34" fmla="*/ 2147483646 w 59"/>
                <a:gd name="T35" fmla="*/ 2147483646 h 58"/>
                <a:gd name="T36" fmla="*/ 2147483646 w 59"/>
                <a:gd name="T37" fmla="*/ 2147483646 h 58"/>
                <a:gd name="T38" fmla="*/ 2147483646 w 59"/>
                <a:gd name="T39" fmla="*/ 2147483646 h 58"/>
                <a:gd name="T40" fmla="*/ 2147483646 w 59"/>
                <a:gd name="T41" fmla="*/ 2147483646 h 58"/>
                <a:gd name="T42" fmla="*/ 2147483646 w 59"/>
                <a:gd name="T43" fmla="*/ 2147483646 h 58"/>
                <a:gd name="T44" fmla="*/ 2147483646 w 59"/>
                <a:gd name="T45" fmla="*/ 2147483646 h 58"/>
                <a:gd name="T46" fmla="*/ 2147483646 w 59"/>
                <a:gd name="T47" fmla="*/ 2147483646 h 58"/>
                <a:gd name="T48" fmla="*/ 2147483646 w 59"/>
                <a:gd name="T49" fmla="*/ 2147483646 h 58"/>
                <a:gd name="T50" fmla="*/ 2147483646 w 59"/>
                <a:gd name="T51" fmla="*/ 2147483646 h 58"/>
                <a:gd name="T52" fmla="*/ 2147483646 w 59"/>
                <a:gd name="T53" fmla="*/ 2147483646 h 58"/>
                <a:gd name="T54" fmla="*/ 2147483646 w 59"/>
                <a:gd name="T55" fmla="*/ 2147483646 h 58"/>
                <a:gd name="T56" fmla="*/ 2147483646 w 59"/>
                <a:gd name="T57" fmla="*/ 2147483646 h 58"/>
                <a:gd name="T58" fmla="*/ 2147483646 w 59"/>
                <a:gd name="T59" fmla="*/ 2147483646 h 58"/>
                <a:gd name="T60" fmla="*/ 2147483646 w 59"/>
                <a:gd name="T61" fmla="*/ 2147483646 h 58"/>
                <a:gd name="T62" fmla="*/ 2147483646 w 59"/>
                <a:gd name="T63" fmla="*/ 2147483646 h 58"/>
                <a:gd name="T64" fmla="*/ 2147483646 w 59"/>
                <a:gd name="T65" fmla="*/ 0 h 58"/>
                <a:gd name="T66" fmla="*/ 2147483646 w 59"/>
                <a:gd name="T67" fmla="*/ 2147483646 h 58"/>
                <a:gd name="T68" fmla="*/ 2147483646 w 59"/>
                <a:gd name="T69" fmla="*/ 2147483646 h 58"/>
                <a:gd name="T70" fmla="*/ 2147483646 w 59"/>
                <a:gd name="T71" fmla="*/ 2147483646 h 58"/>
                <a:gd name="T72" fmla="*/ 2147483646 w 59"/>
                <a:gd name="T73" fmla="*/ 2147483646 h 58"/>
                <a:gd name="T74" fmla="*/ 2147483646 w 59"/>
                <a:gd name="T75" fmla="*/ 2147483646 h 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9" h="58">
                  <a:moveTo>
                    <a:pt x="58" y="35"/>
                  </a:moveTo>
                  <a:cubicBezTo>
                    <a:pt x="55" y="48"/>
                    <a:pt x="43" y="58"/>
                    <a:pt x="29" y="58"/>
                  </a:cubicBezTo>
                  <a:cubicBezTo>
                    <a:pt x="22" y="58"/>
                    <a:pt x="15" y="55"/>
                    <a:pt x="9" y="50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2" y="55"/>
                    <a:pt x="0" y="54"/>
                    <a:pt x="0" y="5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5"/>
                    <a:pt x="2" y="34"/>
                    <a:pt x="3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1" y="34"/>
                    <a:pt x="22" y="35"/>
                    <a:pt x="22" y="36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20" y="46"/>
                    <a:pt x="25" y="48"/>
                    <a:pt x="30" y="48"/>
                  </a:cubicBezTo>
                  <a:cubicBezTo>
                    <a:pt x="36" y="48"/>
                    <a:pt x="43" y="45"/>
                    <a:pt x="46" y="39"/>
                  </a:cubicBezTo>
                  <a:cubicBezTo>
                    <a:pt x="47" y="37"/>
                    <a:pt x="48" y="36"/>
                    <a:pt x="48" y="34"/>
                  </a:cubicBezTo>
                  <a:cubicBezTo>
                    <a:pt x="48" y="34"/>
                    <a:pt x="49" y="34"/>
                    <a:pt x="49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9" y="21"/>
                  </a:moveTo>
                  <a:cubicBezTo>
                    <a:pt x="59" y="23"/>
                    <a:pt x="58" y="24"/>
                    <a:pt x="56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8" y="24"/>
                    <a:pt x="37" y="23"/>
                    <a:pt x="37" y="21"/>
                  </a:cubicBezTo>
                  <a:cubicBezTo>
                    <a:pt x="37" y="21"/>
                    <a:pt x="37" y="20"/>
                    <a:pt x="38" y="20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39" y="11"/>
                    <a:pt x="34" y="9"/>
                    <a:pt x="30" y="9"/>
                  </a:cubicBezTo>
                  <a:cubicBezTo>
                    <a:pt x="23" y="9"/>
                    <a:pt x="17" y="13"/>
                    <a:pt x="13" y="19"/>
                  </a:cubicBezTo>
                  <a:cubicBezTo>
                    <a:pt x="12" y="20"/>
                    <a:pt x="12" y="21"/>
                    <a:pt x="11" y="23"/>
                  </a:cubicBezTo>
                  <a:cubicBezTo>
                    <a:pt x="11" y="24"/>
                    <a:pt x="10" y="24"/>
                    <a:pt x="10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3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4" y="9"/>
                    <a:pt x="16" y="0"/>
                    <a:pt x="30" y="0"/>
                  </a:cubicBezTo>
                  <a:cubicBezTo>
                    <a:pt x="37" y="0"/>
                    <a:pt x="44" y="3"/>
                    <a:pt x="50" y="8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5" y="2"/>
                    <a:pt x="56" y="2"/>
                    <a:pt x="56" y="2"/>
                  </a:cubicBezTo>
                  <a:cubicBezTo>
                    <a:pt x="58" y="2"/>
                    <a:pt x="59" y="3"/>
                    <a:pt x="59" y="4"/>
                  </a:cubicBez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46" name="Freeform 66"/>
            <p:cNvSpPr>
              <a:spLocks noEditPoints="1"/>
            </p:cNvSpPr>
            <p:nvPr/>
          </p:nvSpPr>
          <p:spPr bwMode="auto">
            <a:xfrm>
              <a:off x="5283134" y="3907415"/>
              <a:ext cx="498346" cy="463652"/>
            </a:xfrm>
            <a:custGeom>
              <a:avLst/>
              <a:gdLst>
                <a:gd name="T0" fmla="*/ 2147483646 w 73"/>
                <a:gd name="T1" fmla="*/ 2147483646 h 68"/>
                <a:gd name="T2" fmla="*/ 2147483646 w 73"/>
                <a:gd name="T3" fmla="*/ 2147483646 h 68"/>
                <a:gd name="T4" fmla="*/ 0 w 73"/>
                <a:gd name="T5" fmla="*/ 2147483646 h 68"/>
                <a:gd name="T6" fmla="*/ 2147483646 w 73"/>
                <a:gd name="T7" fmla="*/ 2147483646 h 68"/>
                <a:gd name="T8" fmla="*/ 2147483646 w 73"/>
                <a:gd name="T9" fmla="*/ 2147483646 h 68"/>
                <a:gd name="T10" fmla="*/ 2147483646 w 73"/>
                <a:gd name="T11" fmla="*/ 2147483646 h 68"/>
                <a:gd name="T12" fmla="*/ 2147483646 w 73"/>
                <a:gd name="T13" fmla="*/ 2147483646 h 68"/>
                <a:gd name="T14" fmla="*/ 2147483646 w 73"/>
                <a:gd name="T15" fmla="*/ 2147483646 h 68"/>
                <a:gd name="T16" fmla="*/ 2147483646 w 73"/>
                <a:gd name="T17" fmla="*/ 2147483646 h 68"/>
                <a:gd name="T18" fmla="*/ 2147483646 w 73"/>
                <a:gd name="T19" fmla="*/ 2147483646 h 68"/>
                <a:gd name="T20" fmla="*/ 2147483646 w 73"/>
                <a:gd name="T21" fmla="*/ 2147483646 h 68"/>
                <a:gd name="T22" fmla="*/ 2147483646 w 73"/>
                <a:gd name="T23" fmla="*/ 0 h 68"/>
                <a:gd name="T24" fmla="*/ 2147483646 w 73"/>
                <a:gd name="T25" fmla="*/ 2147483646 h 68"/>
                <a:gd name="T26" fmla="*/ 2147483646 w 73"/>
                <a:gd name="T27" fmla="*/ 2147483646 h 68"/>
                <a:gd name="T28" fmla="*/ 2147483646 w 73"/>
                <a:gd name="T29" fmla="*/ 2147483646 h 68"/>
                <a:gd name="T30" fmla="*/ 2147483646 w 73"/>
                <a:gd name="T31" fmla="*/ 2147483646 h 68"/>
                <a:gd name="T32" fmla="*/ 2147483646 w 73"/>
                <a:gd name="T33" fmla="*/ 2147483646 h 68"/>
                <a:gd name="T34" fmla="*/ 2147483646 w 73"/>
                <a:gd name="T35" fmla="*/ 2147483646 h 68"/>
                <a:gd name="T36" fmla="*/ 2147483646 w 73"/>
                <a:gd name="T37" fmla="*/ 2147483646 h 68"/>
                <a:gd name="T38" fmla="*/ 2147483646 w 73"/>
                <a:gd name="T39" fmla="*/ 2147483646 h 68"/>
                <a:gd name="T40" fmla="*/ 2147483646 w 73"/>
                <a:gd name="T41" fmla="*/ 2147483646 h 68"/>
                <a:gd name="T42" fmla="*/ 2147483646 w 73"/>
                <a:gd name="T43" fmla="*/ 2147483646 h 68"/>
                <a:gd name="T44" fmla="*/ 2147483646 w 73"/>
                <a:gd name="T45" fmla="*/ 2147483646 h 68"/>
                <a:gd name="T46" fmla="*/ 2147483646 w 73"/>
                <a:gd name="T47" fmla="*/ 2147483646 h 68"/>
                <a:gd name="T48" fmla="*/ 2147483646 w 73"/>
                <a:gd name="T49" fmla="*/ 2147483646 h 68"/>
                <a:gd name="T50" fmla="*/ 2147483646 w 73"/>
                <a:gd name="T51" fmla="*/ 2147483646 h 68"/>
                <a:gd name="T52" fmla="*/ 2147483646 w 73"/>
                <a:gd name="T53" fmla="*/ 2147483646 h 68"/>
                <a:gd name="T54" fmla="*/ 2147483646 w 73"/>
                <a:gd name="T55" fmla="*/ 2147483646 h 68"/>
                <a:gd name="T56" fmla="*/ 2147483646 w 73"/>
                <a:gd name="T57" fmla="*/ 2147483646 h 68"/>
                <a:gd name="T58" fmla="*/ 2147483646 w 73"/>
                <a:gd name="T59" fmla="*/ 0 h 68"/>
                <a:gd name="T60" fmla="*/ 2147483646 w 73"/>
                <a:gd name="T61" fmla="*/ 2147483646 h 68"/>
                <a:gd name="T62" fmla="*/ 2147483646 w 73"/>
                <a:gd name="T63" fmla="*/ 2147483646 h 68"/>
                <a:gd name="T64" fmla="*/ 2147483646 w 73"/>
                <a:gd name="T65" fmla="*/ 2147483646 h 68"/>
                <a:gd name="T66" fmla="*/ 2147483646 w 73"/>
                <a:gd name="T67" fmla="*/ 2147483646 h 68"/>
                <a:gd name="T68" fmla="*/ 2147483646 w 73"/>
                <a:gd name="T69" fmla="*/ 2147483646 h 68"/>
                <a:gd name="T70" fmla="*/ 2147483646 w 73"/>
                <a:gd name="T71" fmla="*/ 2147483646 h 68"/>
                <a:gd name="T72" fmla="*/ 2147483646 w 73"/>
                <a:gd name="T73" fmla="*/ 2147483646 h 68"/>
                <a:gd name="T74" fmla="*/ 2147483646 w 73"/>
                <a:gd name="T75" fmla="*/ 2147483646 h 68"/>
                <a:gd name="T76" fmla="*/ 2147483646 w 73"/>
                <a:gd name="T77" fmla="*/ 2147483646 h 68"/>
                <a:gd name="T78" fmla="*/ 2147483646 w 73"/>
                <a:gd name="T79" fmla="*/ 2147483646 h 68"/>
                <a:gd name="T80" fmla="*/ 2147483646 w 73"/>
                <a:gd name="T81" fmla="*/ 2147483646 h 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47" name="Freeform 73"/>
            <p:cNvSpPr>
              <a:spLocks noEditPoints="1"/>
            </p:cNvSpPr>
            <p:nvPr/>
          </p:nvSpPr>
          <p:spPr bwMode="auto">
            <a:xfrm>
              <a:off x="4793780" y="2295808"/>
              <a:ext cx="520244" cy="464645"/>
            </a:xfrm>
            <a:custGeom>
              <a:avLst/>
              <a:gdLst>
                <a:gd name="T0" fmla="*/ 2147483646 w 256"/>
                <a:gd name="T1" fmla="*/ 2147483646 h 228"/>
                <a:gd name="T2" fmla="*/ 2147483646 w 256"/>
                <a:gd name="T3" fmla="*/ 2147483646 h 228"/>
                <a:gd name="T4" fmla="*/ 2147483646 w 256"/>
                <a:gd name="T5" fmla="*/ 0 h 228"/>
                <a:gd name="T6" fmla="*/ 2147483646 w 256"/>
                <a:gd name="T7" fmla="*/ 2147483646 h 228"/>
                <a:gd name="T8" fmla="*/ 2147483646 w 256"/>
                <a:gd name="T9" fmla="*/ 2147483646 h 228"/>
                <a:gd name="T10" fmla="*/ 2147483646 w 256"/>
                <a:gd name="T11" fmla="*/ 2147483646 h 228"/>
                <a:gd name="T12" fmla="*/ 2147483646 w 256"/>
                <a:gd name="T13" fmla="*/ 2147483646 h 228"/>
                <a:gd name="T14" fmla="*/ 2147483646 w 256"/>
                <a:gd name="T15" fmla="*/ 2147483646 h 228"/>
                <a:gd name="T16" fmla="*/ 2147483646 w 256"/>
                <a:gd name="T17" fmla="*/ 2147483646 h 228"/>
                <a:gd name="T18" fmla="*/ 2147483646 w 256"/>
                <a:gd name="T19" fmla="*/ 2147483646 h 228"/>
                <a:gd name="T20" fmla="*/ 2147483646 w 256"/>
                <a:gd name="T21" fmla="*/ 2147483646 h 228"/>
                <a:gd name="T22" fmla="*/ 2147483646 w 256"/>
                <a:gd name="T23" fmla="*/ 2147483646 h 228"/>
                <a:gd name="T24" fmla="*/ 2147483646 w 256"/>
                <a:gd name="T25" fmla="*/ 2147483646 h 228"/>
                <a:gd name="T26" fmla="*/ 2147483646 w 256"/>
                <a:gd name="T27" fmla="*/ 2147483646 h 228"/>
                <a:gd name="T28" fmla="*/ 2147483646 w 256"/>
                <a:gd name="T29" fmla="*/ 2147483646 h 228"/>
                <a:gd name="T30" fmla="*/ 2147483646 w 256"/>
                <a:gd name="T31" fmla="*/ 2147483646 h 228"/>
                <a:gd name="T32" fmla="*/ 2147483646 w 256"/>
                <a:gd name="T33" fmla="*/ 2147483646 h 228"/>
                <a:gd name="T34" fmla="*/ 2147483646 w 256"/>
                <a:gd name="T35" fmla="*/ 2147483646 h 228"/>
                <a:gd name="T36" fmla="*/ 2147483646 w 256"/>
                <a:gd name="T37" fmla="*/ 2147483646 h 228"/>
                <a:gd name="T38" fmla="*/ 2147483646 w 256"/>
                <a:gd name="T39" fmla="*/ 2147483646 h 228"/>
                <a:gd name="T40" fmla="*/ 2147483646 w 256"/>
                <a:gd name="T41" fmla="*/ 2147483646 h 228"/>
                <a:gd name="T42" fmla="*/ 2147483646 w 256"/>
                <a:gd name="T43" fmla="*/ 2147483646 h 228"/>
                <a:gd name="T44" fmla="*/ 2147483646 w 256"/>
                <a:gd name="T45" fmla="*/ 2147483646 h 228"/>
                <a:gd name="T46" fmla="*/ 2147483646 w 256"/>
                <a:gd name="T47" fmla="*/ 2147483646 h 228"/>
                <a:gd name="T48" fmla="*/ 2147483646 w 256"/>
                <a:gd name="T49" fmla="*/ 2147483646 h 228"/>
                <a:gd name="T50" fmla="*/ 2147483646 w 256"/>
                <a:gd name="T51" fmla="*/ 2147483646 h 228"/>
                <a:gd name="T52" fmla="*/ 2147483646 w 256"/>
                <a:gd name="T53" fmla="*/ 2147483646 h 228"/>
                <a:gd name="T54" fmla="*/ 2147483646 w 256"/>
                <a:gd name="T55" fmla="*/ 2147483646 h 228"/>
                <a:gd name="T56" fmla="*/ 2147483646 w 256"/>
                <a:gd name="T57" fmla="*/ 2147483646 h 228"/>
                <a:gd name="T58" fmla="*/ 2147483646 w 256"/>
                <a:gd name="T59" fmla="*/ 2147483646 h 228"/>
                <a:gd name="T60" fmla="*/ 2147483646 w 256"/>
                <a:gd name="T61" fmla="*/ 2147483646 h 228"/>
                <a:gd name="T62" fmla="*/ 2147483646 w 256"/>
                <a:gd name="T63" fmla="*/ 2147483646 h 228"/>
                <a:gd name="T64" fmla="*/ 2147483646 w 256"/>
                <a:gd name="T65" fmla="*/ 2147483646 h 228"/>
                <a:gd name="T66" fmla="*/ 2147483646 w 256"/>
                <a:gd name="T67" fmla="*/ 2147483646 h 228"/>
                <a:gd name="T68" fmla="*/ 2147483646 w 256"/>
                <a:gd name="T69" fmla="*/ 2147483646 h 228"/>
                <a:gd name="T70" fmla="*/ 2147483646 w 256"/>
                <a:gd name="T71" fmla="*/ 2147483646 h 228"/>
                <a:gd name="T72" fmla="*/ 2147483646 w 256"/>
                <a:gd name="T73" fmla="*/ 2147483646 h 228"/>
                <a:gd name="T74" fmla="*/ 2147483646 w 256"/>
                <a:gd name="T75" fmla="*/ 2147483646 h 228"/>
                <a:gd name="T76" fmla="*/ 0 w 256"/>
                <a:gd name="T77" fmla="*/ 2147483646 h 228"/>
                <a:gd name="T78" fmla="*/ 2147483646 w 256"/>
                <a:gd name="T79" fmla="*/ 2147483646 h 228"/>
                <a:gd name="T80" fmla="*/ 2147483646 w 256"/>
                <a:gd name="T81" fmla="*/ 2147483646 h 228"/>
                <a:gd name="T82" fmla="*/ 2147483646 w 256"/>
                <a:gd name="T83" fmla="*/ 2147483646 h 228"/>
                <a:gd name="T84" fmla="*/ 2147483646 w 256"/>
                <a:gd name="T85" fmla="*/ 2147483646 h 228"/>
                <a:gd name="T86" fmla="*/ 2147483646 w 256"/>
                <a:gd name="T87" fmla="*/ 2147483646 h 228"/>
                <a:gd name="T88" fmla="*/ 2147483646 w 256"/>
                <a:gd name="T89" fmla="*/ 2147483646 h 228"/>
                <a:gd name="T90" fmla="*/ 2147483646 w 256"/>
                <a:gd name="T91" fmla="*/ 2147483646 h 228"/>
                <a:gd name="T92" fmla="*/ 2147483646 w 256"/>
                <a:gd name="T93" fmla="*/ 2147483646 h 228"/>
                <a:gd name="T94" fmla="*/ 2147483646 w 256"/>
                <a:gd name="T95" fmla="*/ 2147483646 h 2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6" h="228">
                  <a:moveTo>
                    <a:pt x="204" y="104"/>
                  </a:moveTo>
                  <a:cubicBezTo>
                    <a:pt x="175" y="104"/>
                    <a:pt x="152" y="81"/>
                    <a:pt x="152" y="52"/>
                  </a:cubicBezTo>
                  <a:cubicBezTo>
                    <a:pt x="152" y="23"/>
                    <a:pt x="175" y="0"/>
                    <a:pt x="204" y="0"/>
                  </a:cubicBezTo>
                  <a:cubicBezTo>
                    <a:pt x="233" y="0"/>
                    <a:pt x="256" y="23"/>
                    <a:pt x="256" y="52"/>
                  </a:cubicBezTo>
                  <a:cubicBezTo>
                    <a:pt x="256" y="81"/>
                    <a:pt x="233" y="104"/>
                    <a:pt x="204" y="104"/>
                  </a:cubicBezTo>
                  <a:moveTo>
                    <a:pt x="228" y="28"/>
                  </a:moveTo>
                  <a:cubicBezTo>
                    <a:pt x="225" y="28"/>
                    <a:pt x="222" y="29"/>
                    <a:pt x="220" y="32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88" y="48"/>
                    <a:pt x="188" y="48"/>
                    <a:pt x="188" y="48"/>
                  </a:cubicBezTo>
                  <a:cubicBezTo>
                    <a:pt x="186" y="45"/>
                    <a:pt x="183" y="44"/>
                    <a:pt x="180" y="44"/>
                  </a:cubicBezTo>
                  <a:cubicBezTo>
                    <a:pt x="173" y="44"/>
                    <a:pt x="168" y="49"/>
                    <a:pt x="168" y="56"/>
                  </a:cubicBezTo>
                  <a:cubicBezTo>
                    <a:pt x="168" y="59"/>
                    <a:pt x="169" y="62"/>
                    <a:pt x="172" y="64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90" y="83"/>
                    <a:pt x="193" y="84"/>
                    <a:pt x="196" y="84"/>
                  </a:cubicBezTo>
                  <a:cubicBezTo>
                    <a:pt x="199" y="84"/>
                    <a:pt x="202" y="83"/>
                    <a:pt x="204" y="80"/>
                  </a:cubicBezTo>
                  <a:cubicBezTo>
                    <a:pt x="236" y="48"/>
                    <a:pt x="236" y="48"/>
                    <a:pt x="236" y="48"/>
                  </a:cubicBezTo>
                  <a:cubicBezTo>
                    <a:pt x="239" y="46"/>
                    <a:pt x="240" y="43"/>
                    <a:pt x="240" y="40"/>
                  </a:cubicBezTo>
                  <a:cubicBezTo>
                    <a:pt x="240" y="33"/>
                    <a:pt x="235" y="28"/>
                    <a:pt x="228" y="28"/>
                  </a:cubicBezTo>
                  <a:moveTo>
                    <a:pt x="97" y="139"/>
                  </a:moveTo>
                  <a:cubicBezTo>
                    <a:pt x="200" y="133"/>
                    <a:pt x="200" y="133"/>
                    <a:pt x="200" y="133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9" y="115"/>
                    <a:pt x="229" y="112"/>
                    <a:pt x="238" y="106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9" y="149"/>
                    <a:pt x="219" y="149"/>
                    <a:pt x="219" y="149"/>
                  </a:cubicBezTo>
                  <a:cubicBezTo>
                    <a:pt x="217" y="153"/>
                    <a:pt x="213" y="156"/>
                    <a:pt x="209" y="156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224" y="180"/>
                    <a:pt x="224" y="180"/>
                    <a:pt x="224" y="180"/>
                  </a:cubicBezTo>
                  <a:cubicBezTo>
                    <a:pt x="237" y="180"/>
                    <a:pt x="248" y="191"/>
                    <a:pt x="248" y="204"/>
                  </a:cubicBezTo>
                  <a:cubicBezTo>
                    <a:pt x="248" y="217"/>
                    <a:pt x="237" y="228"/>
                    <a:pt x="224" y="228"/>
                  </a:cubicBezTo>
                  <a:cubicBezTo>
                    <a:pt x="211" y="228"/>
                    <a:pt x="200" y="217"/>
                    <a:pt x="200" y="204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8" y="217"/>
                    <a:pt x="77" y="228"/>
                    <a:pt x="64" y="228"/>
                  </a:cubicBezTo>
                  <a:cubicBezTo>
                    <a:pt x="51" y="228"/>
                    <a:pt x="40" y="217"/>
                    <a:pt x="40" y="204"/>
                  </a:cubicBezTo>
                  <a:cubicBezTo>
                    <a:pt x="40" y="191"/>
                    <a:pt x="51" y="180"/>
                    <a:pt x="64" y="180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5" y="48"/>
                    <a:pt x="0" y="43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3" y="24"/>
                    <a:pt x="58" y="27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60"/>
                    <a:pt x="142" y="69"/>
                    <a:pt x="145" y="76"/>
                  </a:cubicBezTo>
                  <a:cubicBezTo>
                    <a:pt x="75" y="76"/>
                    <a:pt x="75" y="76"/>
                    <a:pt x="75" y="76"/>
                  </a:cubicBezTo>
                  <a:lnTo>
                    <a:pt x="97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48" name="Freeform 105"/>
            <p:cNvSpPr>
              <a:spLocks noEditPoints="1"/>
            </p:cNvSpPr>
            <p:nvPr/>
          </p:nvSpPr>
          <p:spPr bwMode="auto">
            <a:xfrm>
              <a:off x="4010328" y="4847486"/>
              <a:ext cx="489664" cy="492866"/>
            </a:xfrm>
            <a:custGeom>
              <a:avLst/>
              <a:gdLst>
                <a:gd name="T0" fmla="*/ 0 w 71"/>
                <a:gd name="T1" fmla="*/ 2147483646 h 71"/>
                <a:gd name="T2" fmla="*/ 2147483646 w 71"/>
                <a:gd name="T3" fmla="*/ 2147483646 h 71"/>
                <a:gd name="T4" fmla="*/ 2147483646 w 71"/>
                <a:gd name="T5" fmla="*/ 2147483646 h 71"/>
                <a:gd name="T6" fmla="*/ 2147483646 w 71"/>
                <a:gd name="T7" fmla="*/ 2147483646 h 71"/>
                <a:gd name="T8" fmla="*/ 2147483646 w 71"/>
                <a:gd name="T9" fmla="*/ 2147483646 h 71"/>
                <a:gd name="T10" fmla="*/ 2147483646 w 71"/>
                <a:gd name="T11" fmla="*/ 2147483646 h 71"/>
                <a:gd name="T12" fmla="*/ 2147483646 w 71"/>
                <a:gd name="T13" fmla="*/ 2147483646 h 71"/>
                <a:gd name="T14" fmla="*/ 0 w 71"/>
                <a:gd name="T15" fmla="*/ 2147483646 h 71"/>
                <a:gd name="T16" fmla="*/ 2147483646 w 71"/>
                <a:gd name="T17" fmla="*/ 2147483646 h 71"/>
                <a:gd name="T18" fmla="*/ 2147483646 w 71"/>
                <a:gd name="T19" fmla="*/ 2147483646 h 71"/>
                <a:gd name="T20" fmla="*/ 2147483646 w 71"/>
                <a:gd name="T21" fmla="*/ 2147483646 h 71"/>
                <a:gd name="T22" fmla="*/ 2147483646 w 71"/>
                <a:gd name="T23" fmla="*/ 2147483646 h 71"/>
                <a:gd name="T24" fmla="*/ 2147483646 w 71"/>
                <a:gd name="T25" fmla="*/ 2147483646 h 71"/>
                <a:gd name="T26" fmla="*/ 2147483646 w 71"/>
                <a:gd name="T27" fmla="*/ 2147483646 h 71"/>
                <a:gd name="T28" fmla="*/ 2147483646 w 71"/>
                <a:gd name="T29" fmla="*/ 2147483646 h 71"/>
                <a:gd name="T30" fmla="*/ 2147483646 w 71"/>
                <a:gd name="T31" fmla="*/ 2147483646 h 71"/>
                <a:gd name="T32" fmla="*/ 2147483646 w 71"/>
                <a:gd name="T33" fmla="*/ 2147483646 h 71"/>
                <a:gd name="T34" fmla="*/ 2147483646 w 71"/>
                <a:gd name="T35" fmla="*/ 2147483646 h 71"/>
                <a:gd name="T36" fmla="*/ 2147483646 w 71"/>
                <a:gd name="T37" fmla="*/ 2147483646 h 71"/>
                <a:gd name="T38" fmla="*/ 2147483646 w 71"/>
                <a:gd name="T39" fmla="*/ 2147483646 h 71"/>
                <a:gd name="T40" fmla="*/ 2147483646 w 71"/>
                <a:gd name="T41" fmla="*/ 0 h 71"/>
                <a:gd name="T42" fmla="*/ 2147483646 w 71"/>
                <a:gd name="T43" fmla="*/ 2147483646 h 71"/>
                <a:gd name="T44" fmla="*/ 2147483646 w 71"/>
                <a:gd name="T45" fmla="*/ 2147483646 h 71"/>
                <a:gd name="T46" fmla="*/ 2147483646 w 71"/>
                <a:gd name="T47" fmla="*/ 2147483646 h 71"/>
                <a:gd name="T48" fmla="*/ 2147483646 w 71"/>
                <a:gd name="T49" fmla="*/ 2147483646 h 71"/>
                <a:gd name="T50" fmla="*/ 2147483646 w 71"/>
                <a:gd name="T51" fmla="*/ 2147483646 h 71"/>
                <a:gd name="T52" fmla="*/ 2147483646 w 71"/>
                <a:gd name="T53" fmla="*/ 2147483646 h 71"/>
                <a:gd name="T54" fmla="*/ 2147483646 w 71"/>
                <a:gd name="T55" fmla="*/ 2147483646 h 71"/>
                <a:gd name="T56" fmla="*/ 2147483646 w 71"/>
                <a:gd name="T57" fmla="*/ 2147483646 h 71"/>
                <a:gd name="T58" fmla="*/ 2147483646 w 71"/>
                <a:gd name="T59" fmla="*/ 2147483646 h 71"/>
                <a:gd name="T60" fmla="*/ 2147483646 w 71"/>
                <a:gd name="T61" fmla="*/ 2147483646 h 71"/>
                <a:gd name="T62" fmla="*/ 2147483646 w 71"/>
                <a:gd name="T63" fmla="*/ 2147483646 h 71"/>
                <a:gd name="T64" fmla="*/ 2147483646 w 71"/>
                <a:gd name="T65" fmla="*/ 2147483646 h 71"/>
                <a:gd name="T66" fmla="*/ 2147483646 w 71"/>
                <a:gd name="T67" fmla="*/ 2147483646 h 71"/>
                <a:gd name="T68" fmla="*/ 2147483646 w 71"/>
                <a:gd name="T69" fmla="*/ 2147483646 h 71"/>
                <a:gd name="T70" fmla="*/ 2147483646 w 71"/>
                <a:gd name="T71" fmla="*/ 2147483646 h 7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1" h="71">
                  <a:moveTo>
                    <a:pt x="15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5"/>
                    <a:pt x="0" y="44"/>
                    <a:pt x="0" y="43"/>
                  </a:cubicBezTo>
                  <a:cubicBezTo>
                    <a:pt x="0" y="36"/>
                    <a:pt x="9" y="35"/>
                    <a:pt x="9" y="31"/>
                  </a:cubicBezTo>
                  <a:cubicBezTo>
                    <a:pt x="9" y="30"/>
                    <a:pt x="8" y="29"/>
                    <a:pt x="7" y="29"/>
                  </a:cubicBezTo>
                  <a:cubicBezTo>
                    <a:pt x="6" y="29"/>
                    <a:pt x="4" y="31"/>
                    <a:pt x="4" y="3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27"/>
                    <a:pt x="4" y="25"/>
                    <a:pt x="7" y="25"/>
                  </a:cubicBezTo>
                  <a:cubicBezTo>
                    <a:pt x="11" y="25"/>
                    <a:pt x="14" y="27"/>
                    <a:pt x="14" y="31"/>
                  </a:cubicBezTo>
                  <a:cubicBezTo>
                    <a:pt x="14" y="37"/>
                    <a:pt x="6" y="38"/>
                    <a:pt x="6" y="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5" y="39"/>
                    <a:pt x="15" y="39"/>
                    <a:pt x="15" y="39"/>
                  </a:cubicBezTo>
                  <a:lnTo>
                    <a:pt x="15" y="46"/>
                  </a:lnTo>
                  <a:close/>
                  <a:moveTo>
                    <a:pt x="7" y="71"/>
                  </a:moveTo>
                  <a:cubicBezTo>
                    <a:pt x="5" y="71"/>
                    <a:pt x="2" y="70"/>
                    <a:pt x="0" y="69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4" y="66"/>
                    <a:pt x="5" y="67"/>
                    <a:pt x="7" y="67"/>
                  </a:cubicBezTo>
                  <a:cubicBezTo>
                    <a:pt x="8" y="67"/>
                    <a:pt x="10" y="66"/>
                    <a:pt x="10" y="65"/>
                  </a:cubicBezTo>
                  <a:cubicBezTo>
                    <a:pt x="10" y="62"/>
                    <a:pt x="7" y="62"/>
                    <a:pt x="5" y="6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6" y="58"/>
                    <a:pt x="7" y="56"/>
                    <a:pt x="9" y="55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8" y="55"/>
                    <a:pt x="6" y="55"/>
                    <a:pt x="5" y="55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3" y="60"/>
                    <a:pt x="15" y="62"/>
                    <a:pt x="15" y="64"/>
                  </a:cubicBezTo>
                  <a:cubicBezTo>
                    <a:pt x="15" y="69"/>
                    <a:pt x="11" y="71"/>
                    <a:pt x="7" y="71"/>
                  </a:cubicBezTo>
                  <a:close/>
                  <a:moveTo>
                    <a:pt x="15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3"/>
                    <a:pt x="6" y="9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7"/>
                    <a:pt x="4" y="7"/>
                    <a:pt x="4" y="8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5" y="16"/>
                    <a:pt x="15" y="16"/>
                    <a:pt x="15" y="16"/>
                  </a:cubicBezTo>
                  <a:lnTo>
                    <a:pt x="15" y="20"/>
                  </a:lnTo>
                  <a:close/>
                  <a:moveTo>
                    <a:pt x="71" y="19"/>
                  </a:moveTo>
                  <a:cubicBezTo>
                    <a:pt x="71" y="19"/>
                    <a:pt x="71" y="20"/>
                    <a:pt x="70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0" y="19"/>
                    <a:pt x="20" y="19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21" y="10"/>
                    <a:pt x="21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1" y="10"/>
                    <a:pt x="71" y="10"/>
                    <a:pt x="71" y="11"/>
                  </a:cubicBezTo>
                  <a:lnTo>
                    <a:pt x="71" y="19"/>
                  </a:lnTo>
                  <a:close/>
                  <a:moveTo>
                    <a:pt x="71" y="39"/>
                  </a:moveTo>
                  <a:cubicBezTo>
                    <a:pt x="71" y="40"/>
                    <a:pt x="71" y="40"/>
                    <a:pt x="70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40"/>
                    <a:pt x="20" y="40"/>
                    <a:pt x="20" y="39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1" y="30"/>
                    <a:pt x="21" y="3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71" y="30"/>
                    <a:pt x="71" y="31"/>
                    <a:pt x="71" y="31"/>
                  </a:cubicBezTo>
                  <a:lnTo>
                    <a:pt x="71" y="39"/>
                  </a:lnTo>
                  <a:close/>
                  <a:moveTo>
                    <a:pt x="71" y="60"/>
                  </a:moveTo>
                  <a:cubicBezTo>
                    <a:pt x="71" y="60"/>
                    <a:pt x="71" y="61"/>
                    <a:pt x="70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1"/>
                    <a:pt x="20" y="60"/>
                    <a:pt x="20" y="60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51"/>
                    <a:pt x="21" y="51"/>
                    <a:pt x="21" y="51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71" y="51"/>
                    <a:pt x="71" y="51"/>
                    <a:pt x="71" y="52"/>
                  </a:cubicBezTo>
                  <a:lnTo>
                    <a:pt x="71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254239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Porter's five forces with explanation</a:t>
            </a:r>
            <a:endParaRPr lang="zh-CN" altLang="en-US" dirty="0"/>
          </a:p>
        </p:txBody>
      </p:sp>
      <p:sp>
        <p:nvSpPr>
          <p:cNvPr id="62" name="矩形 61"/>
          <p:cNvSpPr/>
          <p:nvPr/>
        </p:nvSpPr>
        <p:spPr>
          <a:xfrm>
            <a:off x="1292921" y="1901419"/>
            <a:ext cx="1457973" cy="468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/>
              <a:t>Threat of </a:t>
            </a:r>
            <a:br>
              <a:rPr lang="en-US" altLang="zh-CN" sz="1200" b="1" dirty="0"/>
            </a:br>
            <a:r>
              <a:rPr lang="en-US" altLang="zh-CN" sz="1200" b="1" dirty="0">
                <a:solidFill>
                  <a:srgbClr val="0070C0"/>
                </a:solidFill>
              </a:rPr>
              <a:t>new entrants</a:t>
            </a:r>
          </a:p>
        </p:txBody>
      </p:sp>
      <p:sp>
        <p:nvSpPr>
          <p:cNvPr id="63" name="矩形 62"/>
          <p:cNvSpPr/>
          <p:nvPr/>
        </p:nvSpPr>
        <p:spPr>
          <a:xfrm>
            <a:off x="2623224" y="1912337"/>
            <a:ext cx="1457973" cy="468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/>
              <a:t>Threat of </a:t>
            </a:r>
            <a:r>
              <a:rPr lang="en-US" altLang="zh-CN" sz="1200" b="1" dirty="0">
                <a:solidFill>
                  <a:srgbClr val="0070C0"/>
                </a:solidFill>
              </a:rPr>
              <a:t>substitutes</a:t>
            </a:r>
          </a:p>
        </p:txBody>
      </p:sp>
      <p:sp>
        <p:nvSpPr>
          <p:cNvPr id="64" name="矩形 63"/>
          <p:cNvSpPr/>
          <p:nvPr/>
        </p:nvSpPr>
        <p:spPr>
          <a:xfrm>
            <a:off x="3945774" y="1912337"/>
            <a:ext cx="1268756" cy="665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/>
              <a:t>Bargaining power of </a:t>
            </a:r>
            <a:r>
              <a:rPr lang="en-US" altLang="zh-CN" sz="1200" b="1" dirty="0">
                <a:solidFill>
                  <a:srgbClr val="0070C0"/>
                </a:solidFill>
              </a:rPr>
              <a:t>customers</a:t>
            </a:r>
          </a:p>
        </p:txBody>
      </p:sp>
      <p:sp>
        <p:nvSpPr>
          <p:cNvPr id="65" name="矩形 64"/>
          <p:cNvSpPr/>
          <p:nvPr/>
        </p:nvSpPr>
        <p:spPr>
          <a:xfrm>
            <a:off x="5191644" y="1912337"/>
            <a:ext cx="1268756" cy="665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/>
              <a:t>Bargaining power of </a:t>
            </a:r>
            <a:r>
              <a:rPr lang="en-US" altLang="zh-CN" sz="1200" b="1" dirty="0">
                <a:solidFill>
                  <a:srgbClr val="0070C0"/>
                </a:solidFill>
              </a:rPr>
              <a:t>suppliers</a:t>
            </a:r>
          </a:p>
        </p:txBody>
      </p:sp>
      <p:sp>
        <p:nvSpPr>
          <p:cNvPr id="66" name="矩形 65"/>
          <p:cNvSpPr/>
          <p:nvPr/>
        </p:nvSpPr>
        <p:spPr>
          <a:xfrm>
            <a:off x="6345058" y="1912337"/>
            <a:ext cx="1457973" cy="468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/>
              <a:t>Competitive </a:t>
            </a:r>
            <a:br>
              <a:rPr lang="en-US" altLang="zh-CN" sz="1200" b="1" dirty="0"/>
            </a:br>
            <a:r>
              <a:rPr lang="en-US" altLang="zh-CN" sz="1200" b="1" dirty="0">
                <a:solidFill>
                  <a:srgbClr val="0070C0"/>
                </a:solidFill>
              </a:rPr>
              <a:t>rivalry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1665343" y="989606"/>
            <a:ext cx="5824742" cy="922731"/>
            <a:chOff x="932552" y="1429036"/>
            <a:chExt cx="7272808" cy="1152128"/>
          </a:xfrm>
        </p:grpSpPr>
        <p:cxnSp>
          <p:nvCxnSpPr>
            <p:cNvPr id="80" name="直接连接符 79"/>
            <p:cNvCxnSpPr/>
            <p:nvPr/>
          </p:nvCxnSpPr>
          <p:spPr>
            <a:xfrm>
              <a:off x="1508616" y="2009578"/>
              <a:ext cx="6120680" cy="0"/>
            </a:xfrm>
            <a:prstGeom prst="line">
              <a:avLst/>
            </a:prstGeom>
            <a:ln w="127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椭圆 80"/>
            <p:cNvSpPr/>
            <p:nvPr/>
          </p:nvSpPr>
          <p:spPr>
            <a:xfrm>
              <a:off x="932552" y="1429036"/>
              <a:ext cx="1152128" cy="115212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2462722" y="1429036"/>
              <a:ext cx="1152128" cy="115212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3992892" y="1429036"/>
              <a:ext cx="1152128" cy="115212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5523062" y="1429036"/>
              <a:ext cx="1152128" cy="115212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7053232" y="1429036"/>
              <a:ext cx="1152128" cy="115212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椭圆 21"/>
            <p:cNvSpPr/>
            <p:nvPr/>
          </p:nvSpPr>
          <p:spPr>
            <a:xfrm>
              <a:off x="932553" y="1589312"/>
              <a:ext cx="1120645" cy="991852"/>
            </a:xfrm>
            <a:custGeom>
              <a:avLst/>
              <a:gdLst/>
              <a:ahLst/>
              <a:cxnLst/>
              <a:rect l="l" t="t" r="r" b="b"/>
              <a:pathLst>
                <a:path w="1120645" h="991852">
                  <a:moveTo>
                    <a:pt x="178967" y="0"/>
                  </a:moveTo>
                  <a:cubicBezTo>
                    <a:pt x="157631" y="55971"/>
                    <a:pt x="147484" y="116708"/>
                    <a:pt x="147484" y="179814"/>
                  </a:cubicBezTo>
                  <a:cubicBezTo>
                    <a:pt x="147484" y="497965"/>
                    <a:pt x="405397" y="755878"/>
                    <a:pt x="723548" y="755878"/>
                  </a:cubicBezTo>
                  <a:cubicBezTo>
                    <a:pt x="877860" y="755878"/>
                    <a:pt x="1018002" y="695203"/>
                    <a:pt x="1120645" y="595603"/>
                  </a:cubicBezTo>
                  <a:cubicBezTo>
                    <a:pt x="1047442" y="826108"/>
                    <a:pt x="831109" y="991852"/>
                    <a:pt x="576064" y="991852"/>
                  </a:cubicBezTo>
                  <a:cubicBezTo>
                    <a:pt x="257913" y="991852"/>
                    <a:pt x="0" y="733939"/>
                    <a:pt x="0" y="415788"/>
                  </a:cubicBezTo>
                  <a:cubicBezTo>
                    <a:pt x="0" y="251950"/>
                    <a:pt x="68397" y="104086"/>
                    <a:pt x="178967" y="0"/>
                  </a:cubicBez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椭圆 21"/>
            <p:cNvSpPr/>
            <p:nvPr/>
          </p:nvSpPr>
          <p:spPr>
            <a:xfrm>
              <a:off x="2462722" y="1589312"/>
              <a:ext cx="1120645" cy="991852"/>
            </a:xfrm>
            <a:custGeom>
              <a:avLst/>
              <a:gdLst/>
              <a:ahLst/>
              <a:cxnLst/>
              <a:rect l="l" t="t" r="r" b="b"/>
              <a:pathLst>
                <a:path w="1120645" h="991852">
                  <a:moveTo>
                    <a:pt x="178967" y="0"/>
                  </a:moveTo>
                  <a:cubicBezTo>
                    <a:pt x="157631" y="55971"/>
                    <a:pt x="147484" y="116708"/>
                    <a:pt x="147484" y="179814"/>
                  </a:cubicBezTo>
                  <a:cubicBezTo>
                    <a:pt x="147484" y="497965"/>
                    <a:pt x="405397" y="755878"/>
                    <a:pt x="723548" y="755878"/>
                  </a:cubicBezTo>
                  <a:cubicBezTo>
                    <a:pt x="877860" y="755878"/>
                    <a:pt x="1018002" y="695203"/>
                    <a:pt x="1120645" y="595603"/>
                  </a:cubicBezTo>
                  <a:cubicBezTo>
                    <a:pt x="1047442" y="826108"/>
                    <a:pt x="831109" y="991852"/>
                    <a:pt x="576064" y="991852"/>
                  </a:cubicBezTo>
                  <a:cubicBezTo>
                    <a:pt x="257913" y="991852"/>
                    <a:pt x="0" y="733939"/>
                    <a:pt x="0" y="415788"/>
                  </a:cubicBezTo>
                  <a:cubicBezTo>
                    <a:pt x="0" y="251950"/>
                    <a:pt x="68397" y="104086"/>
                    <a:pt x="178967" y="0"/>
                  </a:cubicBez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椭圆 21"/>
            <p:cNvSpPr/>
            <p:nvPr/>
          </p:nvSpPr>
          <p:spPr>
            <a:xfrm>
              <a:off x="3992892" y="1589312"/>
              <a:ext cx="1120645" cy="991852"/>
            </a:xfrm>
            <a:custGeom>
              <a:avLst/>
              <a:gdLst/>
              <a:ahLst/>
              <a:cxnLst/>
              <a:rect l="l" t="t" r="r" b="b"/>
              <a:pathLst>
                <a:path w="1120645" h="991852">
                  <a:moveTo>
                    <a:pt x="178967" y="0"/>
                  </a:moveTo>
                  <a:cubicBezTo>
                    <a:pt x="157631" y="55971"/>
                    <a:pt x="147484" y="116708"/>
                    <a:pt x="147484" y="179814"/>
                  </a:cubicBezTo>
                  <a:cubicBezTo>
                    <a:pt x="147484" y="497965"/>
                    <a:pt x="405397" y="755878"/>
                    <a:pt x="723548" y="755878"/>
                  </a:cubicBezTo>
                  <a:cubicBezTo>
                    <a:pt x="877860" y="755878"/>
                    <a:pt x="1018002" y="695203"/>
                    <a:pt x="1120645" y="595603"/>
                  </a:cubicBezTo>
                  <a:cubicBezTo>
                    <a:pt x="1047442" y="826108"/>
                    <a:pt x="831109" y="991852"/>
                    <a:pt x="576064" y="991852"/>
                  </a:cubicBezTo>
                  <a:cubicBezTo>
                    <a:pt x="257913" y="991852"/>
                    <a:pt x="0" y="733939"/>
                    <a:pt x="0" y="415788"/>
                  </a:cubicBezTo>
                  <a:cubicBezTo>
                    <a:pt x="0" y="251950"/>
                    <a:pt x="68397" y="104086"/>
                    <a:pt x="178967" y="0"/>
                  </a:cubicBezTo>
                  <a:close/>
                </a:path>
              </a:pathLst>
            </a:custGeom>
            <a:solidFill>
              <a:srgbClr val="73BC44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椭圆 21"/>
            <p:cNvSpPr/>
            <p:nvPr/>
          </p:nvSpPr>
          <p:spPr>
            <a:xfrm>
              <a:off x="5523062" y="1589312"/>
              <a:ext cx="1120645" cy="991852"/>
            </a:xfrm>
            <a:custGeom>
              <a:avLst/>
              <a:gdLst/>
              <a:ahLst/>
              <a:cxnLst/>
              <a:rect l="l" t="t" r="r" b="b"/>
              <a:pathLst>
                <a:path w="1120645" h="991852">
                  <a:moveTo>
                    <a:pt x="178967" y="0"/>
                  </a:moveTo>
                  <a:cubicBezTo>
                    <a:pt x="157631" y="55971"/>
                    <a:pt x="147484" y="116708"/>
                    <a:pt x="147484" y="179814"/>
                  </a:cubicBezTo>
                  <a:cubicBezTo>
                    <a:pt x="147484" y="497965"/>
                    <a:pt x="405397" y="755878"/>
                    <a:pt x="723548" y="755878"/>
                  </a:cubicBezTo>
                  <a:cubicBezTo>
                    <a:pt x="877860" y="755878"/>
                    <a:pt x="1018002" y="695203"/>
                    <a:pt x="1120645" y="595603"/>
                  </a:cubicBezTo>
                  <a:cubicBezTo>
                    <a:pt x="1047442" y="826108"/>
                    <a:pt x="831109" y="991852"/>
                    <a:pt x="576064" y="991852"/>
                  </a:cubicBezTo>
                  <a:cubicBezTo>
                    <a:pt x="257913" y="991852"/>
                    <a:pt x="0" y="733939"/>
                    <a:pt x="0" y="415788"/>
                  </a:cubicBezTo>
                  <a:cubicBezTo>
                    <a:pt x="0" y="251950"/>
                    <a:pt x="68397" y="104086"/>
                    <a:pt x="178967" y="0"/>
                  </a:cubicBez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椭圆 21"/>
            <p:cNvSpPr/>
            <p:nvPr/>
          </p:nvSpPr>
          <p:spPr>
            <a:xfrm>
              <a:off x="7053232" y="1589312"/>
              <a:ext cx="1120645" cy="991852"/>
            </a:xfrm>
            <a:custGeom>
              <a:avLst/>
              <a:gdLst/>
              <a:ahLst/>
              <a:cxnLst/>
              <a:rect l="l" t="t" r="r" b="b"/>
              <a:pathLst>
                <a:path w="1120645" h="991852">
                  <a:moveTo>
                    <a:pt x="178967" y="0"/>
                  </a:moveTo>
                  <a:cubicBezTo>
                    <a:pt x="157631" y="55971"/>
                    <a:pt x="147484" y="116708"/>
                    <a:pt x="147484" y="179814"/>
                  </a:cubicBezTo>
                  <a:cubicBezTo>
                    <a:pt x="147484" y="497965"/>
                    <a:pt x="405397" y="755878"/>
                    <a:pt x="723548" y="755878"/>
                  </a:cubicBezTo>
                  <a:cubicBezTo>
                    <a:pt x="877860" y="755878"/>
                    <a:pt x="1018002" y="695203"/>
                    <a:pt x="1120645" y="595603"/>
                  </a:cubicBezTo>
                  <a:cubicBezTo>
                    <a:pt x="1047442" y="826108"/>
                    <a:pt x="831109" y="991852"/>
                    <a:pt x="576064" y="991852"/>
                  </a:cubicBezTo>
                  <a:cubicBezTo>
                    <a:pt x="257913" y="991852"/>
                    <a:pt x="0" y="733939"/>
                    <a:pt x="0" y="415788"/>
                  </a:cubicBezTo>
                  <a:cubicBezTo>
                    <a:pt x="0" y="251950"/>
                    <a:pt x="68397" y="104086"/>
                    <a:pt x="178967" y="0"/>
                  </a:cubicBezTo>
                  <a:close/>
                </a:path>
              </a:pathLst>
            </a:custGeom>
            <a:solidFill>
              <a:srgbClr val="0070C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Shape 2617"/>
            <p:cNvSpPr/>
            <p:nvPr/>
          </p:nvSpPr>
          <p:spPr>
            <a:xfrm>
              <a:off x="4366321" y="1717068"/>
              <a:ext cx="449986" cy="36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57" y="20400"/>
                  </a:moveTo>
                  <a:cubicBezTo>
                    <a:pt x="4686" y="18711"/>
                    <a:pt x="5897" y="18036"/>
                    <a:pt x="7134" y="17493"/>
                  </a:cubicBezTo>
                  <a:lnTo>
                    <a:pt x="7173" y="17477"/>
                  </a:lnTo>
                  <a:cubicBezTo>
                    <a:pt x="8055" y="17190"/>
                    <a:pt x="9626" y="16039"/>
                    <a:pt x="9626" y="13569"/>
                  </a:cubicBezTo>
                  <a:cubicBezTo>
                    <a:pt x="9626" y="11474"/>
                    <a:pt x="8932" y="10452"/>
                    <a:pt x="8558" y="9902"/>
                  </a:cubicBezTo>
                  <a:cubicBezTo>
                    <a:pt x="8484" y="9791"/>
                    <a:pt x="8394" y="9649"/>
                    <a:pt x="8414" y="9680"/>
                  </a:cubicBezTo>
                  <a:cubicBezTo>
                    <a:pt x="8384" y="9599"/>
                    <a:pt x="8237" y="9129"/>
                    <a:pt x="8449" y="8035"/>
                  </a:cubicBezTo>
                  <a:cubicBezTo>
                    <a:pt x="8549" y="7522"/>
                    <a:pt x="8380" y="7241"/>
                    <a:pt x="8380" y="7241"/>
                  </a:cubicBezTo>
                  <a:cubicBezTo>
                    <a:pt x="8112" y="6505"/>
                    <a:pt x="7614" y="5133"/>
                    <a:pt x="7988" y="4025"/>
                  </a:cubicBezTo>
                  <a:cubicBezTo>
                    <a:pt x="8490" y="2492"/>
                    <a:pt x="8935" y="2190"/>
                    <a:pt x="9741" y="1747"/>
                  </a:cubicBezTo>
                  <a:cubicBezTo>
                    <a:pt x="9788" y="1721"/>
                    <a:pt x="9834" y="1691"/>
                    <a:pt x="9877" y="1657"/>
                  </a:cubicBezTo>
                  <a:cubicBezTo>
                    <a:pt x="10029" y="1535"/>
                    <a:pt x="10674" y="1200"/>
                    <a:pt x="11403" y="1200"/>
                  </a:cubicBezTo>
                  <a:cubicBezTo>
                    <a:pt x="11768" y="1200"/>
                    <a:pt x="12075" y="1285"/>
                    <a:pt x="12318" y="1454"/>
                  </a:cubicBezTo>
                  <a:cubicBezTo>
                    <a:pt x="12610" y="1655"/>
                    <a:pt x="12890" y="2039"/>
                    <a:pt x="13313" y="3271"/>
                  </a:cubicBezTo>
                  <a:cubicBezTo>
                    <a:pt x="14101" y="5469"/>
                    <a:pt x="13602" y="6698"/>
                    <a:pt x="13350" y="7124"/>
                  </a:cubicBezTo>
                  <a:cubicBezTo>
                    <a:pt x="13183" y="7407"/>
                    <a:pt x="13126" y="7764"/>
                    <a:pt x="13191" y="8102"/>
                  </a:cubicBezTo>
                  <a:cubicBezTo>
                    <a:pt x="13386" y="9109"/>
                    <a:pt x="13260" y="9534"/>
                    <a:pt x="13227" y="9619"/>
                  </a:cubicBezTo>
                  <a:cubicBezTo>
                    <a:pt x="13219" y="9631"/>
                    <a:pt x="13101" y="9814"/>
                    <a:pt x="13041" y="9902"/>
                  </a:cubicBezTo>
                  <a:cubicBezTo>
                    <a:pt x="12668" y="10452"/>
                    <a:pt x="11973" y="11474"/>
                    <a:pt x="11973" y="13569"/>
                  </a:cubicBezTo>
                  <a:cubicBezTo>
                    <a:pt x="11973" y="16039"/>
                    <a:pt x="13545" y="17190"/>
                    <a:pt x="14427" y="17477"/>
                  </a:cubicBezTo>
                  <a:lnTo>
                    <a:pt x="14466" y="17493"/>
                  </a:lnTo>
                  <a:cubicBezTo>
                    <a:pt x="15703" y="18036"/>
                    <a:pt x="16914" y="18711"/>
                    <a:pt x="17143" y="20400"/>
                  </a:cubicBezTo>
                  <a:cubicBezTo>
                    <a:pt x="17143" y="20400"/>
                    <a:pt x="4457" y="20400"/>
                    <a:pt x="4457" y="20400"/>
                  </a:cubicBezTo>
                  <a:close/>
                  <a:moveTo>
                    <a:pt x="14715" y="16328"/>
                  </a:moveTo>
                  <a:cubicBezTo>
                    <a:pt x="14715" y="16328"/>
                    <a:pt x="12955" y="15815"/>
                    <a:pt x="12955" y="13569"/>
                  </a:cubicBezTo>
                  <a:cubicBezTo>
                    <a:pt x="12955" y="11596"/>
                    <a:pt x="13678" y="10901"/>
                    <a:pt x="13957" y="10421"/>
                  </a:cubicBezTo>
                  <a:cubicBezTo>
                    <a:pt x="13957" y="10421"/>
                    <a:pt x="14531" y="9807"/>
                    <a:pt x="14146" y="7826"/>
                  </a:cubicBezTo>
                  <a:cubicBezTo>
                    <a:pt x="14787" y="6740"/>
                    <a:pt x="14995" y="4972"/>
                    <a:pt x="14211" y="2789"/>
                  </a:cubicBezTo>
                  <a:cubicBezTo>
                    <a:pt x="13774" y="1514"/>
                    <a:pt x="13389" y="815"/>
                    <a:pt x="12801" y="409"/>
                  </a:cubicBezTo>
                  <a:cubicBezTo>
                    <a:pt x="12370" y="110"/>
                    <a:pt x="11880" y="0"/>
                    <a:pt x="11403" y="0"/>
                  </a:cubicBezTo>
                  <a:cubicBezTo>
                    <a:pt x="10516" y="0"/>
                    <a:pt x="9675" y="384"/>
                    <a:pt x="9339" y="653"/>
                  </a:cubicBezTo>
                  <a:cubicBezTo>
                    <a:pt x="8357" y="1192"/>
                    <a:pt x="7697" y="1688"/>
                    <a:pt x="7077" y="3579"/>
                  </a:cubicBezTo>
                  <a:cubicBezTo>
                    <a:pt x="6540" y="5168"/>
                    <a:pt x="7179" y="6892"/>
                    <a:pt x="7494" y="7758"/>
                  </a:cubicBezTo>
                  <a:cubicBezTo>
                    <a:pt x="7110" y="9740"/>
                    <a:pt x="7642" y="10421"/>
                    <a:pt x="7642" y="10421"/>
                  </a:cubicBezTo>
                  <a:cubicBezTo>
                    <a:pt x="7922" y="10901"/>
                    <a:pt x="8644" y="11596"/>
                    <a:pt x="8644" y="13569"/>
                  </a:cubicBezTo>
                  <a:cubicBezTo>
                    <a:pt x="8644" y="15815"/>
                    <a:pt x="6885" y="16328"/>
                    <a:pt x="6885" y="16328"/>
                  </a:cubicBezTo>
                  <a:cubicBezTo>
                    <a:pt x="5768" y="16819"/>
                    <a:pt x="3436" y="17760"/>
                    <a:pt x="3436" y="21000"/>
                  </a:cubicBezTo>
                  <a:cubicBezTo>
                    <a:pt x="3436" y="21000"/>
                    <a:pt x="3436" y="21600"/>
                    <a:pt x="3927" y="21600"/>
                  </a:cubicBezTo>
                  <a:lnTo>
                    <a:pt x="17673" y="21600"/>
                  </a:lnTo>
                  <a:cubicBezTo>
                    <a:pt x="18164" y="21600"/>
                    <a:pt x="18164" y="21000"/>
                    <a:pt x="18164" y="21000"/>
                  </a:cubicBezTo>
                  <a:cubicBezTo>
                    <a:pt x="18164" y="17760"/>
                    <a:pt x="15832" y="16819"/>
                    <a:pt x="14715" y="16328"/>
                  </a:cubicBezTo>
                  <a:moveTo>
                    <a:pt x="19516" y="15006"/>
                  </a:moveTo>
                  <a:cubicBezTo>
                    <a:pt x="19516" y="15006"/>
                    <a:pt x="18416" y="14701"/>
                    <a:pt x="18416" y="12954"/>
                  </a:cubicBezTo>
                  <a:cubicBezTo>
                    <a:pt x="18416" y="11419"/>
                    <a:pt x="18794" y="10879"/>
                    <a:pt x="19017" y="10506"/>
                  </a:cubicBezTo>
                  <a:cubicBezTo>
                    <a:pt x="19017" y="10506"/>
                    <a:pt x="19443" y="9975"/>
                    <a:pt x="19136" y="8435"/>
                  </a:cubicBezTo>
                  <a:cubicBezTo>
                    <a:pt x="19388" y="7760"/>
                    <a:pt x="19900" y="6419"/>
                    <a:pt x="19470" y="5184"/>
                  </a:cubicBezTo>
                  <a:cubicBezTo>
                    <a:pt x="18974" y="3714"/>
                    <a:pt x="18645" y="3327"/>
                    <a:pt x="17860" y="2908"/>
                  </a:cubicBezTo>
                  <a:cubicBezTo>
                    <a:pt x="17591" y="2699"/>
                    <a:pt x="16918" y="2400"/>
                    <a:pt x="16208" y="2400"/>
                  </a:cubicBezTo>
                  <a:cubicBezTo>
                    <a:pt x="15873" y="2400"/>
                    <a:pt x="15531" y="2473"/>
                    <a:pt x="15218" y="2647"/>
                  </a:cubicBezTo>
                  <a:cubicBezTo>
                    <a:pt x="15343" y="3035"/>
                    <a:pt x="15449" y="3420"/>
                    <a:pt x="15525" y="3799"/>
                  </a:cubicBezTo>
                  <a:cubicBezTo>
                    <a:pt x="15537" y="3790"/>
                    <a:pt x="15550" y="3779"/>
                    <a:pt x="15563" y="3770"/>
                  </a:cubicBezTo>
                  <a:cubicBezTo>
                    <a:pt x="15730" y="3657"/>
                    <a:pt x="15948" y="3600"/>
                    <a:pt x="16208" y="3600"/>
                  </a:cubicBezTo>
                  <a:cubicBezTo>
                    <a:pt x="16716" y="3600"/>
                    <a:pt x="17211" y="3825"/>
                    <a:pt x="17332" y="3919"/>
                  </a:cubicBezTo>
                  <a:cubicBezTo>
                    <a:pt x="17375" y="3953"/>
                    <a:pt x="17421" y="3983"/>
                    <a:pt x="17467" y="4008"/>
                  </a:cubicBezTo>
                  <a:cubicBezTo>
                    <a:pt x="17950" y="4265"/>
                    <a:pt x="18131" y="4362"/>
                    <a:pt x="18562" y="5641"/>
                  </a:cubicBezTo>
                  <a:cubicBezTo>
                    <a:pt x="18822" y="6387"/>
                    <a:pt x="18452" y="7378"/>
                    <a:pt x="18253" y="7911"/>
                  </a:cubicBezTo>
                  <a:cubicBezTo>
                    <a:pt x="18161" y="8156"/>
                    <a:pt x="18130" y="8457"/>
                    <a:pt x="18182" y="8718"/>
                  </a:cubicBezTo>
                  <a:cubicBezTo>
                    <a:pt x="18316" y="9392"/>
                    <a:pt x="18254" y="9706"/>
                    <a:pt x="18232" y="9784"/>
                  </a:cubicBezTo>
                  <a:cubicBezTo>
                    <a:pt x="18230" y="9788"/>
                    <a:pt x="18227" y="9793"/>
                    <a:pt x="18224" y="9798"/>
                  </a:cubicBezTo>
                  <a:lnTo>
                    <a:pt x="18191" y="9853"/>
                  </a:lnTo>
                  <a:cubicBezTo>
                    <a:pt x="17926" y="10290"/>
                    <a:pt x="17434" y="11106"/>
                    <a:pt x="17434" y="12954"/>
                  </a:cubicBezTo>
                  <a:cubicBezTo>
                    <a:pt x="17434" y="15019"/>
                    <a:pt x="18570" y="15933"/>
                    <a:pt x="19229" y="16155"/>
                  </a:cubicBezTo>
                  <a:cubicBezTo>
                    <a:pt x="19856" y="16429"/>
                    <a:pt x="20435" y="16859"/>
                    <a:pt x="20582" y="17999"/>
                  </a:cubicBezTo>
                  <a:lnTo>
                    <a:pt x="18459" y="18000"/>
                  </a:lnTo>
                  <a:cubicBezTo>
                    <a:pt x="18647" y="18353"/>
                    <a:pt x="18802" y="18755"/>
                    <a:pt x="18920" y="19200"/>
                  </a:cubicBezTo>
                  <a:lnTo>
                    <a:pt x="21109" y="19199"/>
                  </a:lnTo>
                  <a:cubicBezTo>
                    <a:pt x="21600" y="19199"/>
                    <a:pt x="21600" y="18599"/>
                    <a:pt x="21600" y="18599"/>
                  </a:cubicBezTo>
                  <a:cubicBezTo>
                    <a:pt x="21600" y="16199"/>
                    <a:pt x="20410" y="15388"/>
                    <a:pt x="19516" y="15006"/>
                  </a:cubicBezTo>
                  <a:moveTo>
                    <a:pt x="2371" y="16155"/>
                  </a:moveTo>
                  <a:cubicBezTo>
                    <a:pt x="3030" y="15933"/>
                    <a:pt x="4166" y="15019"/>
                    <a:pt x="4166" y="12954"/>
                  </a:cubicBezTo>
                  <a:cubicBezTo>
                    <a:pt x="4166" y="11106"/>
                    <a:pt x="3673" y="10290"/>
                    <a:pt x="3409" y="9853"/>
                  </a:cubicBezTo>
                  <a:lnTo>
                    <a:pt x="3376" y="9798"/>
                  </a:lnTo>
                  <a:cubicBezTo>
                    <a:pt x="3373" y="9793"/>
                    <a:pt x="3370" y="9788"/>
                    <a:pt x="3367" y="9784"/>
                  </a:cubicBezTo>
                  <a:cubicBezTo>
                    <a:pt x="3346" y="9706"/>
                    <a:pt x="3283" y="9392"/>
                    <a:pt x="3418" y="8718"/>
                  </a:cubicBezTo>
                  <a:cubicBezTo>
                    <a:pt x="3470" y="8457"/>
                    <a:pt x="3439" y="8156"/>
                    <a:pt x="3347" y="7911"/>
                  </a:cubicBezTo>
                  <a:cubicBezTo>
                    <a:pt x="3148" y="7378"/>
                    <a:pt x="2778" y="6387"/>
                    <a:pt x="3038" y="5641"/>
                  </a:cubicBezTo>
                  <a:cubicBezTo>
                    <a:pt x="3469" y="4362"/>
                    <a:pt x="3649" y="4265"/>
                    <a:pt x="4133" y="4008"/>
                  </a:cubicBezTo>
                  <a:cubicBezTo>
                    <a:pt x="4180" y="3983"/>
                    <a:pt x="4225" y="3953"/>
                    <a:pt x="4268" y="3919"/>
                  </a:cubicBezTo>
                  <a:cubicBezTo>
                    <a:pt x="4389" y="3825"/>
                    <a:pt x="4884" y="3600"/>
                    <a:pt x="5392" y="3600"/>
                  </a:cubicBezTo>
                  <a:cubicBezTo>
                    <a:pt x="5636" y="3600"/>
                    <a:pt x="5839" y="3655"/>
                    <a:pt x="6002" y="3755"/>
                  </a:cubicBezTo>
                  <a:cubicBezTo>
                    <a:pt x="6045" y="3548"/>
                    <a:pt x="6096" y="3341"/>
                    <a:pt x="6165" y="3134"/>
                  </a:cubicBezTo>
                  <a:cubicBezTo>
                    <a:pt x="6225" y="2950"/>
                    <a:pt x="6289" y="2793"/>
                    <a:pt x="6351" y="2630"/>
                  </a:cubicBezTo>
                  <a:cubicBezTo>
                    <a:pt x="6046" y="2468"/>
                    <a:pt x="5716" y="2400"/>
                    <a:pt x="5392" y="2400"/>
                  </a:cubicBezTo>
                  <a:cubicBezTo>
                    <a:pt x="4682" y="2400"/>
                    <a:pt x="4009" y="2699"/>
                    <a:pt x="3740" y="2908"/>
                  </a:cubicBezTo>
                  <a:cubicBezTo>
                    <a:pt x="2955" y="3327"/>
                    <a:pt x="2625" y="3714"/>
                    <a:pt x="2130" y="5184"/>
                  </a:cubicBezTo>
                  <a:cubicBezTo>
                    <a:pt x="1700" y="6419"/>
                    <a:pt x="2212" y="7760"/>
                    <a:pt x="2464" y="8435"/>
                  </a:cubicBezTo>
                  <a:cubicBezTo>
                    <a:pt x="2156" y="9975"/>
                    <a:pt x="2583" y="10506"/>
                    <a:pt x="2583" y="10506"/>
                  </a:cubicBezTo>
                  <a:cubicBezTo>
                    <a:pt x="2806" y="10879"/>
                    <a:pt x="3185" y="11419"/>
                    <a:pt x="3185" y="12954"/>
                  </a:cubicBezTo>
                  <a:cubicBezTo>
                    <a:pt x="3185" y="14701"/>
                    <a:pt x="2084" y="15006"/>
                    <a:pt x="2084" y="15006"/>
                  </a:cubicBezTo>
                  <a:cubicBezTo>
                    <a:pt x="1191" y="15388"/>
                    <a:pt x="0" y="16199"/>
                    <a:pt x="0" y="18599"/>
                  </a:cubicBezTo>
                  <a:cubicBezTo>
                    <a:pt x="0" y="18599"/>
                    <a:pt x="0" y="19199"/>
                    <a:pt x="491" y="19199"/>
                  </a:cubicBezTo>
                  <a:lnTo>
                    <a:pt x="2680" y="19200"/>
                  </a:lnTo>
                  <a:cubicBezTo>
                    <a:pt x="2798" y="18755"/>
                    <a:pt x="2952" y="18353"/>
                    <a:pt x="3141" y="18000"/>
                  </a:cubicBezTo>
                  <a:lnTo>
                    <a:pt x="1018" y="17999"/>
                  </a:lnTo>
                  <a:cubicBezTo>
                    <a:pt x="1165" y="16859"/>
                    <a:pt x="1744" y="16429"/>
                    <a:pt x="2371" y="16155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FFFFFF"/>
              </a:solidFill>
              <a:miter lim="400000"/>
            </a:ln>
          </p:spPr>
          <p:txBody>
            <a:bodyPr lIns="14284" tIns="14284" rIns="14284" bIns="14284" anchor="ctr"/>
            <a:lstStyle/>
            <a:p>
              <a:pPr defTabSz="171399" eaLnBrk="1" hangingPunct="1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25">
                <a:solidFill>
                  <a:srgbClr val="0070C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Calibri" charset="0"/>
                <a:cs typeface="Calibri" charset="0"/>
                <a:sym typeface="Gill Sans"/>
              </a:endParaRPr>
            </a:p>
          </p:txBody>
        </p:sp>
        <p:sp>
          <p:nvSpPr>
            <p:cNvPr id="92" name="Shape 2855"/>
            <p:cNvSpPr/>
            <p:nvPr/>
          </p:nvSpPr>
          <p:spPr>
            <a:xfrm>
              <a:off x="2927793" y="1741976"/>
              <a:ext cx="340185" cy="37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7" y="20616"/>
                  </a:moveTo>
                  <a:cubicBezTo>
                    <a:pt x="18012" y="20616"/>
                    <a:pt x="17287" y="19956"/>
                    <a:pt x="17287" y="19143"/>
                  </a:cubicBezTo>
                  <a:cubicBezTo>
                    <a:pt x="17287" y="18329"/>
                    <a:pt x="18012" y="17669"/>
                    <a:pt x="18907" y="17669"/>
                  </a:cubicBezTo>
                  <a:cubicBezTo>
                    <a:pt x="19802" y="17669"/>
                    <a:pt x="20527" y="18329"/>
                    <a:pt x="20527" y="19143"/>
                  </a:cubicBezTo>
                  <a:cubicBezTo>
                    <a:pt x="20527" y="19956"/>
                    <a:pt x="19802" y="20616"/>
                    <a:pt x="18907" y="20616"/>
                  </a:cubicBezTo>
                  <a:moveTo>
                    <a:pt x="2703" y="12269"/>
                  </a:moveTo>
                  <a:cubicBezTo>
                    <a:pt x="1808" y="12269"/>
                    <a:pt x="1082" y="11609"/>
                    <a:pt x="1082" y="10795"/>
                  </a:cubicBezTo>
                  <a:cubicBezTo>
                    <a:pt x="1082" y="9981"/>
                    <a:pt x="1808" y="9322"/>
                    <a:pt x="2703" y="9322"/>
                  </a:cubicBezTo>
                  <a:cubicBezTo>
                    <a:pt x="3598" y="9322"/>
                    <a:pt x="4323" y="9981"/>
                    <a:pt x="4323" y="10795"/>
                  </a:cubicBezTo>
                  <a:cubicBezTo>
                    <a:pt x="4323" y="11609"/>
                    <a:pt x="3598" y="12269"/>
                    <a:pt x="2703" y="12269"/>
                  </a:cubicBezTo>
                  <a:moveTo>
                    <a:pt x="18907" y="975"/>
                  </a:moveTo>
                  <a:cubicBezTo>
                    <a:pt x="19802" y="975"/>
                    <a:pt x="20527" y="1634"/>
                    <a:pt x="20527" y="2448"/>
                  </a:cubicBezTo>
                  <a:cubicBezTo>
                    <a:pt x="20527" y="3262"/>
                    <a:pt x="19802" y="3921"/>
                    <a:pt x="18907" y="3921"/>
                  </a:cubicBezTo>
                  <a:cubicBezTo>
                    <a:pt x="18012" y="3921"/>
                    <a:pt x="17287" y="3262"/>
                    <a:pt x="17287" y="2448"/>
                  </a:cubicBezTo>
                  <a:cubicBezTo>
                    <a:pt x="17287" y="1634"/>
                    <a:pt x="18012" y="975"/>
                    <a:pt x="18907" y="975"/>
                  </a:cubicBezTo>
                  <a:moveTo>
                    <a:pt x="18902" y="16695"/>
                  </a:moveTo>
                  <a:cubicBezTo>
                    <a:pt x="18092" y="16695"/>
                    <a:pt x="17374" y="17026"/>
                    <a:pt x="16879" y="17540"/>
                  </a:cubicBezTo>
                  <a:lnTo>
                    <a:pt x="5253" y="11551"/>
                  </a:lnTo>
                  <a:cubicBezTo>
                    <a:pt x="5338" y="11314"/>
                    <a:pt x="5396" y="11064"/>
                    <a:pt x="5396" y="10800"/>
                  </a:cubicBezTo>
                  <a:cubicBezTo>
                    <a:pt x="5396" y="10536"/>
                    <a:pt x="5338" y="10286"/>
                    <a:pt x="5253" y="10048"/>
                  </a:cubicBezTo>
                  <a:lnTo>
                    <a:pt x="16879" y="4059"/>
                  </a:lnTo>
                  <a:cubicBezTo>
                    <a:pt x="17373" y="4574"/>
                    <a:pt x="18092" y="4905"/>
                    <a:pt x="18902" y="4905"/>
                  </a:cubicBezTo>
                  <a:cubicBezTo>
                    <a:pt x="20392" y="4905"/>
                    <a:pt x="21600" y="3807"/>
                    <a:pt x="21600" y="2452"/>
                  </a:cubicBezTo>
                  <a:cubicBezTo>
                    <a:pt x="21600" y="1098"/>
                    <a:pt x="20392" y="0"/>
                    <a:pt x="18902" y="0"/>
                  </a:cubicBezTo>
                  <a:cubicBezTo>
                    <a:pt x="17412" y="0"/>
                    <a:pt x="16204" y="1098"/>
                    <a:pt x="16204" y="2452"/>
                  </a:cubicBezTo>
                  <a:cubicBezTo>
                    <a:pt x="16204" y="2716"/>
                    <a:pt x="16262" y="2966"/>
                    <a:pt x="16347" y="3204"/>
                  </a:cubicBezTo>
                  <a:lnTo>
                    <a:pt x="4722" y="9193"/>
                  </a:lnTo>
                  <a:cubicBezTo>
                    <a:pt x="4227" y="8679"/>
                    <a:pt x="3509" y="8347"/>
                    <a:pt x="2698" y="8347"/>
                  </a:cubicBezTo>
                  <a:cubicBezTo>
                    <a:pt x="1208" y="8347"/>
                    <a:pt x="0" y="9445"/>
                    <a:pt x="0" y="10800"/>
                  </a:cubicBezTo>
                  <a:cubicBezTo>
                    <a:pt x="0" y="12155"/>
                    <a:pt x="1208" y="13253"/>
                    <a:pt x="2698" y="13253"/>
                  </a:cubicBezTo>
                  <a:cubicBezTo>
                    <a:pt x="3509" y="13253"/>
                    <a:pt x="4227" y="12921"/>
                    <a:pt x="4722" y="12406"/>
                  </a:cubicBezTo>
                  <a:lnTo>
                    <a:pt x="16347" y="18395"/>
                  </a:lnTo>
                  <a:cubicBezTo>
                    <a:pt x="16262" y="18633"/>
                    <a:pt x="16204" y="18883"/>
                    <a:pt x="16204" y="19147"/>
                  </a:cubicBezTo>
                  <a:cubicBezTo>
                    <a:pt x="16204" y="20502"/>
                    <a:pt x="17412" y="21600"/>
                    <a:pt x="18902" y="21600"/>
                  </a:cubicBezTo>
                  <a:cubicBezTo>
                    <a:pt x="20392" y="21600"/>
                    <a:pt x="21600" y="20502"/>
                    <a:pt x="21600" y="19147"/>
                  </a:cubicBezTo>
                  <a:cubicBezTo>
                    <a:pt x="21600" y="17792"/>
                    <a:pt x="20392" y="16695"/>
                    <a:pt x="18902" y="16695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FFFFFF"/>
              </a:solidFill>
              <a:miter lim="400000"/>
            </a:ln>
          </p:spPr>
          <p:txBody>
            <a:bodyPr lIns="14284" tIns="14284" rIns="14284" bIns="14284" anchor="ctr"/>
            <a:lstStyle/>
            <a:p>
              <a:pPr defTabSz="171399"/>
              <a:endParaRPr sz="1125">
                <a:solidFill>
                  <a:srgbClr val="0070C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Calibri" charset="0"/>
                <a:cs typeface="Calibri" charset="0"/>
                <a:sym typeface="Gill Sans"/>
              </a:endParaRPr>
            </a:p>
          </p:txBody>
        </p:sp>
        <p:sp>
          <p:nvSpPr>
            <p:cNvPr id="93" name="Freeform 182"/>
            <p:cNvSpPr>
              <a:spLocks noChangeArrowheads="1"/>
            </p:cNvSpPr>
            <p:nvPr/>
          </p:nvSpPr>
          <p:spPr bwMode="auto">
            <a:xfrm>
              <a:off x="1377761" y="1746410"/>
              <a:ext cx="382587" cy="382587"/>
            </a:xfrm>
            <a:custGeom>
              <a:avLst/>
              <a:gdLst>
                <a:gd name="T0" fmla="*/ 603 w 634"/>
                <a:gd name="T1" fmla="*/ 14 h 633"/>
                <a:gd name="T2" fmla="*/ 603 w 634"/>
                <a:gd name="T3" fmla="*/ 14 h 633"/>
                <a:gd name="T4" fmla="*/ 0 w 634"/>
                <a:gd name="T5" fmla="*/ 309 h 633"/>
                <a:gd name="T6" fmla="*/ 191 w 634"/>
                <a:gd name="T7" fmla="*/ 427 h 633"/>
                <a:gd name="T8" fmla="*/ 309 w 634"/>
                <a:gd name="T9" fmla="*/ 632 h 633"/>
                <a:gd name="T10" fmla="*/ 618 w 634"/>
                <a:gd name="T11" fmla="*/ 29 h 633"/>
                <a:gd name="T12" fmla="*/ 603 w 634"/>
                <a:gd name="T13" fmla="*/ 14 h 633"/>
                <a:gd name="T14" fmla="*/ 74 w 634"/>
                <a:gd name="T15" fmla="*/ 309 h 633"/>
                <a:gd name="T16" fmla="*/ 74 w 634"/>
                <a:gd name="T17" fmla="*/ 309 h 633"/>
                <a:gd name="T18" fmla="*/ 530 w 634"/>
                <a:gd name="T19" fmla="*/ 88 h 633"/>
                <a:gd name="T20" fmla="*/ 206 w 634"/>
                <a:gd name="T21" fmla="*/ 382 h 633"/>
                <a:gd name="T22" fmla="*/ 74 w 634"/>
                <a:gd name="T23" fmla="*/ 309 h 633"/>
                <a:gd name="T24" fmla="*/ 309 w 634"/>
                <a:gd name="T25" fmla="*/ 559 h 633"/>
                <a:gd name="T26" fmla="*/ 309 w 634"/>
                <a:gd name="T27" fmla="*/ 559 h 633"/>
                <a:gd name="T28" fmla="*/ 236 w 634"/>
                <a:gd name="T29" fmla="*/ 397 h 633"/>
                <a:gd name="T30" fmla="*/ 545 w 634"/>
                <a:gd name="T31" fmla="*/ 102 h 633"/>
                <a:gd name="T32" fmla="*/ 309 w 634"/>
                <a:gd name="T33" fmla="*/ 559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4" h="633">
                  <a:moveTo>
                    <a:pt x="603" y="14"/>
                  </a:moveTo>
                  <a:lnTo>
                    <a:pt x="603" y="14"/>
                  </a:lnTo>
                  <a:cubicBezTo>
                    <a:pt x="574" y="14"/>
                    <a:pt x="0" y="309"/>
                    <a:pt x="0" y="309"/>
                  </a:cubicBezTo>
                  <a:lnTo>
                    <a:pt x="191" y="427"/>
                  </a:lnTo>
                  <a:lnTo>
                    <a:pt x="309" y="632"/>
                  </a:lnTo>
                  <a:cubicBezTo>
                    <a:pt x="309" y="632"/>
                    <a:pt x="618" y="44"/>
                    <a:pt x="618" y="29"/>
                  </a:cubicBezTo>
                  <a:cubicBezTo>
                    <a:pt x="633" y="14"/>
                    <a:pt x="618" y="0"/>
                    <a:pt x="603" y="14"/>
                  </a:cubicBezTo>
                  <a:close/>
                  <a:moveTo>
                    <a:pt x="74" y="309"/>
                  </a:moveTo>
                  <a:lnTo>
                    <a:pt x="74" y="309"/>
                  </a:lnTo>
                  <a:cubicBezTo>
                    <a:pt x="530" y="88"/>
                    <a:pt x="530" y="88"/>
                    <a:pt x="530" y="88"/>
                  </a:cubicBezTo>
                  <a:cubicBezTo>
                    <a:pt x="206" y="382"/>
                    <a:pt x="206" y="382"/>
                    <a:pt x="206" y="382"/>
                  </a:cubicBezTo>
                  <a:lnTo>
                    <a:pt x="74" y="309"/>
                  </a:lnTo>
                  <a:close/>
                  <a:moveTo>
                    <a:pt x="309" y="559"/>
                  </a:moveTo>
                  <a:lnTo>
                    <a:pt x="309" y="559"/>
                  </a:lnTo>
                  <a:cubicBezTo>
                    <a:pt x="309" y="559"/>
                    <a:pt x="250" y="441"/>
                    <a:pt x="236" y="397"/>
                  </a:cubicBezTo>
                  <a:cubicBezTo>
                    <a:pt x="545" y="102"/>
                    <a:pt x="545" y="102"/>
                    <a:pt x="545" y="102"/>
                  </a:cubicBezTo>
                  <a:lnTo>
                    <a:pt x="309" y="5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lIns="91431" tIns="45716" rIns="91431" bIns="45716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94" name="Group 173"/>
            <p:cNvGrpSpPr/>
            <p:nvPr/>
          </p:nvGrpSpPr>
          <p:grpSpPr>
            <a:xfrm>
              <a:off x="6012160" y="1746748"/>
              <a:ext cx="399697" cy="327186"/>
              <a:chOff x="4856163" y="3600451"/>
              <a:chExt cx="358775" cy="293688"/>
            </a:xfrm>
            <a:solidFill>
              <a:srgbClr val="FFFFFF"/>
            </a:solidFill>
          </p:grpSpPr>
          <p:sp>
            <p:nvSpPr>
              <p:cNvPr id="101" name="Freeform 148"/>
              <p:cNvSpPr>
                <a:spLocks noEditPoints="1"/>
              </p:cNvSpPr>
              <p:nvPr/>
            </p:nvSpPr>
            <p:spPr bwMode="auto">
              <a:xfrm>
                <a:off x="5103813" y="3692526"/>
                <a:ext cx="68263" cy="90488"/>
              </a:xfrm>
              <a:custGeom>
                <a:avLst/>
                <a:gdLst/>
                <a:ahLst/>
                <a:cxnLst>
                  <a:cxn ang="0">
                    <a:pos x="11" y="2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7"/>
                  </a:cxn>
                  <a:cxn ang="0">
                    <a:pos x="4" y="31"/>
                  </a:cxn>
                  <a:cxn ang="0">
                    <a:pos x="19" y="31"/>
                  </a:cxn>
                  <a:cxn ang="0">
                    <a:pos x="23" y="27"/>
                  </a:cxn>
                  <a:cxn ang="0">
                    <a:pos x="23" y="21"/>
                  </a:cxn>
                  <a:cxn ang="0">
                    <a:pos x="22" y="19"/>
                  </a:cxn>
                  <a:cxn ang="0">
                    <a:pos x="11" y="2"/>
                  </a:cxn>
                  <a:cxn ang="0">
                    <a:pos x="19" y="27"/>
                  </a:cxn>
                  <a:cxn ang="0">
                    <a:pos x="4" y="27"/>
                  </a:cxn>
                  <a:cxn ang="0">
                    <a:pos x="4" y="4"/>
                  </a:cxn>
                  <a:cxn ang="0">
                    <a:pos x="7" y="4"/>
                  </a:cxn>
                  <a:cxn ang="0">
                    <a:pos x="19" y="21"/>
                  </a:cxn>
                  <a:cxn ang="0">
                    <a:pos x="19" y="27"/>
                  </a:cxn>
                  <a:cxn ang="0">
                    <a:pos x="19" y="27"/>
                  </a:cxn>
                  <a:cxn ang="0">
                    <a:pos x="19" y="27"/>
                  </a:cxn>
                </a:cxnLst>
                <a:rect l="0" t="0" r="r" b="b"/>
                <a:pathLst>
                  <a:path w="23" h="31">
                    <a:moveTo>
                      <a:pt x="11" y="2"/>
                    </a:moveTo>
                    <a:cubicBezTo>
                      <a:pt x="10" y="1"/>
                      <a:pt x="9" y="0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1" y="31"/>
                      <a:pt x="4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21" y="31"/>
                      <a:pt x="23" y="29"/>
                      <a:pt x="23" y="27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0"/>
                      <a:pt x="23" y="20"/>
                      <a:pt x="22" y="19"/>
                    </a:cubicBezTo>
                    <a:lnTo>
                      <a:pt x="11" y="2"/>
                    </a:lnTo>
                    <a:close/>
                    <a:moveTo>
                      <a:pt x="19" y="27"/>
                    </a:moveTo>
                    <a:cubicBezTo>
                      <a:pt x="4" y="27"/>
                      <a:pt x="4" y="27"/>
                      <a:pt x="4" y="27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19" y="21"/>
                      <a:pt x="19" y="21"/>
                      <a:pt x="19" y="21"/>
                    </a:cubicBezTo>
                    <a:lnTo>
                      <a:pt x="19" y="27"/>
                    </a:lnTo>
                    <a:close/>
                    <a:moveTo>
                      <a:pt x="19" y="27"/>
                    </a:moveTo>
                    <a:cubicBezTo>
                      <a:pt x="19" y="27"/>
                      <a:pt x="19" y="27"/>
                      <a:pt x="19" y="2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2" name="Freeform 149"/>
              <p:cNvSpPr>
                <a:spLocks noEditPoints="1"/>
              </p:cNvSpPr>
              <p:nvPr/>
            </p:nvSpPr>
            <p:spPr bwMode="auto">
              <a:xfrm>
                <a:off x="4856163" y="3600451"/>
                <a:ext cx="358775" cy="293688"/>
              </a:xfrm>
              <a:custGeom>
                <a:avLst/>
                <a:gdLst/>
                <a:ahLst/>
                <a:cxnLst>
                  <a:cxn ang="0">
                    <a:pos x="121" y="48"/>
                  </a:cxn>
                  <a:cxn ang="0">
                    <a:pos x="106" y="25"/>
                  </a:cxn>
                  <a:cxn ang="0">
                    <a:pos x="96" y="20"/>
                  </a:cxn>
                  <a:cxn ang="0">
                    <a:pos x="81" y="20"/>
                  </a:cxn>
                  <a:cxn ang="0">
                    <a:pos x="81" y="12"/>
                  </a:cxn>
                  <a:cxn ang="0">
                    <a:pos x="69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54"/>
                  </a:cxn>
                  <a:cxn ang="0">
                    <a:pos x="12" y="66"/>
                  </a:cxn>
                  <a:cxn ang="0">
                    <a:pos x="12" y="77"/>
                  </a:cxn>
                  <a:cxn ang="0">
                    <a:pos x="23" y="89"/>
                  </a:cxn>
                  <a:cxn ang="0">
                    <a:pos x="28" y="89"/>
                  </a:cxn>
                  <a:cxn ang="0">
                    <a:pos x="43" y="100"/>
                  </a:cxn>
                  <a:cxn ang="0">
                    <a:pos x="57" y="89"/>
                  </a:cxn>
                  <a:cxn ang="0">
                    <a:pos x="78" y="89"/>
                  </a:cxn>
                  <a:cxn ang="0">
                    <a:pos x="92" y="100"/>
                  </a:cxn>
                  <a:cxn ang="0">
                    <a:pos x="107" y="89"/>
                  </a:cxn>
                  <a:cxn ang="0">
                    <a:pos x="112" y="89"/>
                  </a:cxn>
                  <a:cxn ang="0">
                    <a:pos x="123" y="77"/>
                  </a:cxn>
                  <a:cxn ang="0">
                    <a:pos x="123" y="54"/>
                  </a:cxn>
                  <a:cxn ang="0">
                    <a:pos x="121" y="48"/>
                  </a:cxn>
                  <a:cxn ang="0">
                    <a:pos x="12" y="58"/>
                  </a:cxn>
                  <a:cxn ang="0">
                    <a:pos x="8" y="54"/>
                  </a:cxn>
                  <a:cxn ang="0">
                    <a:pos x="8" y="12"/>
                  </a:cxn>
                  <a:cxn ang="0">
                    <a:pos x="12" y="8"/>
                  </a:cxn>
                  <a:cxn ang="0">
                    <a:pos x="69" y="8"/>
                  </a:cxn>
                  <a:cxn ang="0">
                    <a:pos x="73" y="12"/>
                  </a:cxn>
                  <a:cxn ang="0">
                    <a:pos x="73" y="54"/>
                  </a:cxn>
                  <a:cxn ang="0">
                    <a:pos x="69" y="58"/>
                  </a:cxn>
                  <a:cxn ang="0">
                    <a:pos x="12" y="58"/>
                  </a:cxn>
                  <a:cxn ang="0">
                    <a:pos x="43" y="93"/>
                  </a:cxn>
                  <a:cxn ang="0">
                    <a:pos x="35" y="85"/>
                  </a:cxn>
                  <a:cxn ang="0">
                    <a:pos x="43" y="77"/>
                  </a:cxn>
                  <a:cxn ang="0">
                    <a:pos x="50" y="85"/>
                  </a:cxn>
                  <a:cxn ang="0">
                    <a:pos x="43" y="93"/>
                  </a:cxn>
                  <a:cxn ang="0">
                    <a:pos x="92" y="93"/>
                  </a:cxn>
                  <a:cxn ang="0">
                    <a:pos x="85" y="85"/>
                  </a:cxn>
                  <a:cxn ang="0">
                    <a:pos x="92" y="77"/>
                  </a:cxn>
                  <a:cxn ang="0">
                    <a:pos x="100" y="85"/>
                  </a:cxn>
                  <a:cxn ang="0">
                    <a:pos x="92" y="93"/>
                  </a:cxn>
                  <a:cxn ang="0">
                    <a:pos x="115" y="77"/>
                  </a:cxn>
                  <a:cxn ang="0">
                    <a:pos x="112" y="81"/>
                  </a:cxn>
                  <a:cxn ang="0">
                    <a:pos x="107" y="81"/>
                  </a:cxn>
                  <a:cxn ang="0">
                    <a:pos x="92" y="70"/>
                  </a:cxn>
                  <a:cxn ang="0">
                    <a:pos x="78" y="81"/>
                  </a:cxn>
                  <a:cxn ang="0">
                    <a:pos x="57" y="81"/>
                  </a:cxn>
                  <a:cxn ang="0">
                    <a:pos x="43" y="70"/>
                  </a:cxn>
                  <a:cxn ang="0">
                    <a:pos x="28" y="81"/>
                  </a:cxn>
                  <a:cxn ang="0">
                    <a:pos x="23" y="81"/>
                  </a:cxn>
                  <a:cxn ang="0">
                    <a:pos x="20" y="77"/>
                  </a:cxn>
                  <a:cxn ang="0">
                    <a:pos x="20" y="66"/>
                  </a:cxn>
                  <a:cxn ang="0">
                    <a:pos x="69" y="66"/>
                  </a:cxn>
                  <a:cxn ang="0">
                    <a:pos x="81" y="54"/>
                  </a:cxn>
                  <a:cxn ang="0">
                    <a:pos x="81" y="27"/>
                  </a:cxn>
                  <a:cxn ang="0">
                    <a:pos x="96" y="27"/>
                  </a:cxn>
                  <a:cxn ang="0">
                    <a:pos x="99" y="29"/>
                  </a:cxn>
                  <a:cxn ang="0">
                    <a:pos x="115" y="52"/>
                  </a:cxn>
                  <a:cxn ang="0">
                    <a:pos x="115" y="54"/>
                  </a:cxn>
                  <a:cxn ang="0">
                    <a:pos x="115" y="77"/>
                  </a:cxn>
                  <a:cxn ang="0">
                    <a:pos x="115" y="77"/>
                  </a:cxn>
                  <a:cxn ang="0">
                    <a:pos x="115" y="77"/>
                  </a:cxn>
                </a:cxnLst>
                <a:rect l="0" t="0" r="r" b="b"/>
                <a:pathLst>
                  <a:path w="123" h="100">
                    <a:moveTo>
                      <a:pt x="121" y="48"/>
                    </a:moveTo>
                    <a:cubicBezTo>
                      <a:pt x="106" y="25"/>
                      <a:pt x="106" y="25"/>
                      <a:pt x="106" y="25"/>
                    </a:cubicBezTo>
                    <a:cubicBezTo>
                      <a:pt x="104" y="22"/>
                      <a:pt x="100" y="20"/>
                      <a:pt x="96" y="20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6"/>
                      <a:pt x="76" y="0"/>
                      <a:pt x="6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6"/>
                      <a:pt x="0" y="12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61"/>
                      <a:pt x="6" y="66"/>
                      <a:pt x="12" y="66"/>
                    </a:cubicBezTo>
                    <a:cubicBezTo>
                      <a:pt x="12" y="77"/>
                      <a:pt x="12" y="77"/>
                      <a:pt x="12" y="77"/>
                    </a:cubicBezTo>
                    <a:cubicBezTo>
                      <a:pt x="12" y="84"/>
                      <a:pt x="17" y="89"/>
                      <a:pt x="23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30" y="95"/>
                      <a:pt x="35" y="100"/>
                      <a:pt x="43" y="100"/>
                    </a:cubicBezTo>
                    <a:cubicBezTo>
                      <a:pt x="50" y="100"/>
                      <a:pt x="56" y="95"/>
                      <a:pt x="57" y="89"/>
                    </a:cubicBezTo>
                    <a:cubicBezTo>
                      <a:pt x="78" y="89"/>
                      <a:pt x="78" y="89"/>
                      <a:pt x="78" y="89"/>
                    </a:cubicBezTo>
                    <a:cubicBezTo>
                      <a:pt x="79" y="95"/>
                      <a:pt x="85" y="100"/>
                      <a:pt x="92" y="100"/>
                    </a:cubicBezTo>
                    <a:cubicBezTo>
                      <a:pt x="100" y="100"/>
                      <a:pt x="106" y="95"/>
                      <a:pt x="107" y="89"/>
                    </a:cubicBezTo>
                    <a:cubicBezTo>
                      <a:pt x="112" y="89"/>
                      <a:pt x="112" y="89"/>
                      <a:pt x="112" y="89"/>
                    </a:cubicBezTo>
                    <a:cubicBezTo>
                      <a:pt x="118" y="89"/>
                      <a:pt x="123" y="84"/>
                      <a:pt x="123" y="77"/>
                    </a:cubicBezTo>
                    <a:cubicBezTo>
                      <a:pt x="123" y="54"/>
                      <a:pt x="123" y="54"/>
                      <a:pt x="123" y="54"/>
                    </a:cubicBezTo>
                    <a:cubicBezTo>
                      <a:pt x="123" y="52"/>
                      <a:pt x="122" y="50"/>
                      <a:pt x="121" y="48"/>
                    </a:cubicBezTo>
                    <a:close/>
                    <a:moveTo>
                      <a:pt x="12" y="58"/>
                    </a:moveTo>
                    <a:cubicBezTo>
                      <a:pt x="10" y="58"/>
                      <a:pt x="8" y="56"/>
                      <a:pt x="8" y="54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0"/>
                      <a:pt x="10" y="8"/>
                      <a:pt x="12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72" y="8"/>
                      <a:pt x="73" y="10"/>
                      <a:pt x="73" y="12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6"/>
                      <a:pt x="72" y="58"/>
                      <a:pt x="69" y="58"/>
                    </a:cubicBezTo>
                    <a:lnTo>
                      <a:pt x="12" y="58"/>
                    </a:lnTo>
                    <a:close/>
                    <a:moveTo>
                      <a:pt x="43" y="93"/>
                    </a:moveTo>
                    <a:cubicBezTo>
                      <a:pt x="38" y="93"/>
                      <a:pt x="35" y="89"/>
                      <a:pt x="35" y="85"/>
                    </a:cubicBezTo>
                    <a:cubicBezTo>
                      <a:pt x="35" y="81"/>
                      <a:pt x="38" y="77"/>
                      <a:pt x="43" y="77"/>
                    </a:cubicBezTo>
                    <a:cubicBezTo>
                      <a:pt x="47" y="77"/>
                      <a:pt x="50" y="81"/>
                      <a:pt x="50" y="85"/>
                    </a:cubicBezTo>
                    <a:cubicBezTo>
                      <a:pt x="50" y="89"/>
                      <a:pt x="47" y="93"/>
                      <a:pt x="43" y="93"/>
                    </a:cubicBezTo>
                    <a:close/>
                    <a:moveTo>
                      <a:pt x="92" y="93"/>
                    </a:moveTo>
                    <a:cubicBezTo>
                      <a:pt x="88" y="93"/>
                      <a:pt x="85" y="89"/>
                      <a:pt x="85" y="85"/>
                    </a:cubicBezTo>
                    <a:cubicBezTo>
                      <a:pt x="85" y="81"/>
                      <a:pt x="88" y="77"/>
                      <a:pt x="92" y="77"/>
                    </a:cubicBezTo>
                    <a:cubicBezTo>
                      <a:pt x="97" y="77"/>
                      <a:pt x="100" y="81"/>
                      <a:pt x="100" y="85"/>
                    </a:cubicBezTo>
                    <a:cubicBezTo>
                      <a:pt x="100" y="89"/>
                      <a:pt x="97" y="93"/>
                      <a:pt x="92" y="93"/>
                    </a:cubicBezTo>
                    <a:close/>
                    <a:moveTo>
                      <a:pt x="115" y="77"/>
                    </a:moveTo>
                    <a:cubicBezTo>
                      <a:pt x="115" y="79"/>
                      <a:pt x="114" y="81"/>
                      <a:pt x="112" y="81"/>
                    </a:cubicBezTo>
                    <a:cubicBezTo>
                      <a:pt x="107" y="81"/>
                      <a:pt x="107" y="81"/>
                      <a:pt x="107" y="81"/>
                    </a:cubicBezTo>
                    <a:cubicBezTo>
                      <a:pt x="106" y="74"/>
                      <a:pt x="100" y="70"/>
                      <a:pt x="92" y="70"/>
                    </a:cubicBezTo>
                    <a:cubicBezTo>
                      <a:pt x="85" y="70"/>
                      <a:pt x="79" y="74"/>
                      <a:pt x="78" y="81"/>
                    </a:cubicBezTo>
                    <a:cubicBezTo>
                      <a:pt x="57" y="81"/>
                      <a:pt x="57" y="81"/>
                      <a:pt x="57" y="81"/>
                    </a:cubicBezTo>
                    <a:cubicBezTo>
                      <a:pt x="56" y="74"/>
                      <a:pt x="50" y="70"/>
                      <a:pt x="43" y="70"/>
                    </a:cubicBezTo>
                    <a:cubicBezTo>
                      <a:pt x="35" y="70"/>
                      <a:pt x="30" y="74"/>
                      <a:pt x="28" y="81"/>
                    </a:cubicBezTo>
                    <a:cubicBezTo>
                      <a:pt x="23" y="81"/>
                      <a:pt x="23" y="81"/>
                      <a:pt x="23" y="81"/>
                    </a:cubicBezTo>
                    <a:cubicBezTo>
                      <a:pt x="21" y="81"/>
                      <a:pt x="20" y="79"/>
                      <a:pt x="20" y="7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76" y="66"/>
                      <a:pt x="81" y="61"/>
                      <a:pt x="81" y="54"/>
                    </a:cubicBezTo>
                    <a:cubicBezTo>
                      <a:pt x="81" y="27"/>
                      <a:pt x="81" y="27"/>
                      <a:pt x="81" y="27"/>
                    </a:cubicBezTo>
                    <a:cubicBezTo>
                      <a:pt x="96" y="27"/>
                      <a:pt x="96" y="27"/>
                      <a:pt x="96" y="27"/>
                    </a:cubicBezTo>
                    <a:cubicBezTo>
                      <a:pt x="98" y="27"/>
                      <a:pt x="99" y="28"/>
                      <a:pt x="99" y="29"/>
                    </a:cubicBezTo>
                    <a:cubicBezTo>
                      <a:pt x="115" y="52"/>
                      <a:pt x="115" y="52"/>
                      <a:pt x="115" y="52"/>
                    </a:cubicBezTo>
                    <a:cubicBezTo>
                      <a:pt x="115" y="53"/>
                      <a:pt x="115" y="53"/>
                      <a:pt x="115" y="54"/>
                    </a:cubicBezTo>
                    <a:lnTo>
                      <a:pt x="115" y="77"/>
                    </a:lnTo>
                    <a:close/>
                    <a:moveTo>
                      <a:pt x="115" y="77"/>
                    </a:moveTo>
                    <a:cubicBezTo>
                      <a:pt x="115" y="77"/>
                      <a:pt x="115" y="77"/>
                      <a:pt x="115" y="7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95" name="Group 301"/>
            <p:cNvGrpSpPr/>
            <p:nvPr/>
          </p:nvGrpSpPr>
          <p:grpSpPr>
            <a:xfrm>
              <a:off x="7537458" y="1779019"/>
              <a:ext cx="296863" cy="271463"/>
              <a:chOff x="2046288" y="3759200"/>
              <a:chExt cx="296863" cy="271463"/>
            </a:xfrm>
            <a:solidFill>
              <a:srgbClr val="FFFFFF"/>
            </a:solidFill>
          </p:grpSpPr>
          <p:sp>
            <p:nvSpPr>
              <p:cNvPr id="96" name="Rectangle 160"/>
              <p:cNvSpPr>
                <a:spLocks noChangeArrowheads="1"/>
              </p:cNvSpPr>
              <p:nvPr/>
            </p:nvSpPr>
            <p:spPr bwMode="auto">
              <a:xfrm>
                <a:off x="2065338" y="3973513"/>
                <a:ext cx="55563" cy="571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7" name="Rectangle 161"/>
              <p:cNvSpPr>
                <a:spLocks noChangeArrowheads="1"/>
              </p:cNvSpPr>
              <p:nvPr/>
            </p:nvSpPr>
            <p:spPr bwMode="auto">
              <a:xfrm>
                <a:off x="2139950" y="3935413"/>
                <a:ext cx="55563" cy="952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8" name="Rectangle 162"/>
              <p:cNvSpPr>
                <a:spLocks noChangeArrowheads="1"/>
              </p:cNvSpPr>
              <p:nvPr/>
            </p:nvSpPr>
            <p:spPr bwMode="auto">
              <a:xfrm>
                <a:off x="2212975" y="3898900"/>
                <a:ext cx="57150" cy="1317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9" name="Rectangle 163"/>
              <p:cNvSpPr>
                <a:spLocks noChangeArrowheads="1"/>
              </p:cNvSpPr>
              <p:nvPr/>
            </p:nvSpPr>
            <p:spPr bwMode="auto">
              <a:xfrm>
                <a:off x="2287588" y="3860800"/>
                <a:ext cx="55563" cy="1698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0" name="Freeform 164"/>
              <p:cNvSpPr>
                <a:spLocks/>
              </p:cNvSpPr>
              <p:nvPr/>
            </p:nvSpPr>
            <p:spPr bwMode="auto">
              <a:xfrm>
                <a:off x="2046288" y="3759200"/>
                <a:ext cx="296863" cy="176213"/>
              </a:xfrm>
              <a:custGeom>
                <a:avLst/>
                <a:gdLst/>
                <a:ahLst/>
                <a:cxnLst>
                  <a:cxn ang="0">
                    <a:pos x="162" y="25"/>
                  </a:cxn>
                  <a:cxn ang="0">
                    <a:pos x="126" y="25"/>
                  </a:cxn>
                  <a:cxn ang="0">
                    <a:pos x="81" y="59"/>
                  </a:cxn>
                  <a:cxn ang="0">
                    <a:pos x="59" y="48"/>
                  </a:cxn>
                  <a:cxn ang="0">
                    <a:pos x="0" y="96"/>
                  </a:cxn>
                  <a:cxn ang="0">
                    <a:pos x="0" y="111"/>
                  </a:cxn>
                  <a:cxn ang="0">
                    <a:pos x="60" y="62"/>
                  </a:cxn>
                  <a:cxn ang="0">
                    <a:pos x="83" y="74"/>
                  </a:cxn>
                  <a:cxn ang="0">
                    <a:pos x="131" y="37"/>
                  </a:cxn>
                  <a:cxn ang="0">
                    <a:pos x="166" y="37"/>
                  </a:cxn>
                  <a:cxn ang="0">
                    <a:pos x="187" y="16"/>
                  </a:cxn>
                  <a:cxn ang="0">
                    <a:pos x="187" y="0"/>
                  </a:cxn>
                  <a:cxn ang="0">
                    <a:pos x="162" y="25"/>
                  </a:cxn>
                </a:cxnLst>
                <a:rect l="0" t="0" r="r" b="b"/>
                <a:pathLst>
                  <a:path w="187" h="111">
                    <a:moveTo>
                      <a:pt x="162" y="25"/>
                    </a:moveTo>
                    <a:lnTo>
                      <a:pt x="126" y="25"/>
                    </a:lnTo>
                    <a:lnTo>
                      <a:pt x="81" y="59"/>
                    </a:lnTo>
                    <a:lnTo>
                      <a:pt x="59" y="48"/>
                    </a:lnTo>
                    <a:lnTo>
                      <a:pt x="0" y="96"/>
                    </a:lnTo>
                    <a:lnTo>
                      <a:pt x="0" y="111"/>
                    </a:lnTo>
                    <a:lnTo>
                      <a:pt x="60" y="62"/>
                    </a:lnTo>
                    <a:lnTo>
                      <a:pt x="83" y="74"/>
                    </a:lnTo>
                    <a:lnTo>
                      <a:pt x="131" y="37"/>
                    </a:lnTo>
                    <a:lnTo>
                      <a:pt x="166" y="37"/>
                    </a:lnTo>
                    <a:lnTo>
                      <a:pt x="187" y="16"/>
                    </a:lnTo>
                    <a:lnTo>
                      <a:pt x="187" y="0"/>
                    </a:lnTo>
                    <a:lnTo>
                      <a:pt x="162" y="2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1292920" y="2565809"/>
            <a:ext cx="6568485" cy="2360871"/>
            <a:chOff x="467543" y="3435193"/>
            <a:chExt cx="8201450" cy="2947797"/>
          </a:xfrm>
        </p:grpSpPr>
        <p:sp>
          <p:nvSpPr>
            <p:cNvPr id="69" name="Text Box 16"/>
            <p:cNvSpPr txBox="1">
              <a:spLocks noChangeArrowheads="1"/>
            </p:cNvSpPr>
            <p:nvPr/>
          </p:nvSpPr>
          <p:spPr bwMode="auto">
            <a:xfrm>
              <a:off x="543088" y="3589276"/>
              <a:ext cx="1669345" cy="27937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spcAft>
                  <a:spcPts val="60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100" dirty="0"/>
                <a:t>Profitable industries that yield high returns will attract new firms. New entrants eventually will decrease profitability for other firms in the industry. </a:t>
              </a:r>
              <a:endParaRPr lang="en-US" altLang="zh-CN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0" name="Text Box 16"/>
            <p:cNvSpPr txBox="1">
              <a:spLocks noChangeArrowheads="1"/>
            </p:cNvSpPr>
            <p:nvPr/>
          </p:nvSpPr>
          <p:spPr bwMode="auto">
            <a:xfrm>
              <a:off x="2157228" y="3589276"/>
              <a:ext cx="1669345" cy="1565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spcAft>
                  <a:spcPts val="60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100" dirty="0"/>
                <a:t>A substitute product uses a different technology to try to solve the same economic need.</a:t>
              </a:r>
              <a:endParaRPr lang="en-US" altLang="zh-CN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" name="Text Box 16"/>
            <p:cNvSpPr txBox="1">
              <a:spLocks noChangeArrowheads="1"/>
            </p:cNvSpPr>
            <p:nvPr/>
          </p:nvSpPr>
          <p:spPr bwMode="auto">
            <a:xfrm>
              <a:off x="3771368" y="3589276"/>
              <a:ext cx="1669345" cy="2548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spcAft>
                  <a:spcPts val="60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100" dirty="0"/>
                <a:t>The market outputs. The ability of customers to put the firm under pressure, which also affects the customer's sensitivity to price changes.</a:t>
              </a:r>
              <a:endParaRPr lang="en-US" altLang="zh-CN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" name="Text Box 16"/>
            <p:cNvSpPr txBox="1">
              <a:spLocks noChangeArrowheads="1"/>
            </p:cNvSpPr>
            <p:nvPr/>
          </p:nvSpPr>
          <p:spPr bwMode="auto">
            <a:xfrm>
              <a:off x="5385507" y="3589276"/>
              <a:ext cx="1669345" cy="265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100" dirty="0"/>
                <a:t>The market inputs. Suppliers of raw materials, components, labor, and services (such as expertise) to the firm can be a source of power over the firm when there are few substitutes.</a:t>
              </a:r>
              <a:endParaRPr lang="en-US" altLang="zh-CN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3" name="Text Box 16"/>
            <p:cNvSpPr txBox="1">
              <a:spLocks noChangeArrowheads="1"/>
            </p:cNvSpPr>
            <p:nvPr/>
          </p:nvSpPr>
          <p:spPr bwMode="auto">
            <a:xfrm>
              <a:off x="6999648" y="3589276"/>
              <a:ext cx="1669345" cy="2525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spcAft>
                  <a:spcPts val="60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100" dirty="0"/>
                <a:t>For most industries the intensity of competitive rivalry is the major determinant of the competitiveness of the industry.</a:t>
              </a:r>
              <a:endParaRPr lang="en-US" altLang="zh-CN" sz="11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467543" y="3435193"/>
              <a:ext cx="8201449" cy="2947797"/>
              <a:chOff x="417403" y="3435193"/>
              <a:chExt cx="8567018" cy="2947797"/>
            </a:xfrm>
          </p:grpSpPr>
          <p:sp>
            <p:nvSpPr>
              <p:cNvPr id="75" name="圆角矩形 74"/>
              <p:cNvSpPr/>
              <p:nvPr/>
            </p:nvSpPr>
            <p:spPr>
              <a:xfrm>
                <a:off x="417403" y="3435193"/>
                <a:ext cx="1711166" cy="2947797"/>
              </a:xfrm>
              <a:prstGeom prst="roundRect">
                <a:avLst>
                  <a:gd name="adj" fmla="val 22174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1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6" name="圆角矩形 75"/>
              <p:cNvSpPr/>
              <p:nvPr/>
            </p:nvSpPr>
            <p:spPr>
              <a:xfrm>
                <a:off x="2123155" y="3435193"/>
                <a:ext cx="1711166" cy="2947797"/>
              </a:xfrm>
              <a:prstGeom prst="roundRect">
                <a:avLst>
                  <a:gd name="adj" fmla="val 22174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1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7" name="圆角矩形 76"/>
              <p:cNvSpPr/>
              <p:nvPr/>
            </p:nvSpPr>
            <p:spPr>
              <a:xfrm>
                <a:off x="3844243" y="3435193"/>
                <a:ext cx="1711166" cy="2947797"/>
              </a:xfrm>
              <a:prstGeom prst="roundRect">
                <a:avLst>
                  <a:gd name="adj" fmla="val 22174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1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5556274" y="3435193"/>
                <a:ext cx="1711166" cy="2947797"/>
              </a:xfrm>
              <a:prstGeom prst="roundRect">
                <a:avLst>
                  <a:gd name="adj" fmla="val 22174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1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圆角矩形 78"/>
              <p:cNvSpPr/>
              <p:nvPr/>
            </p:nvSpPr>
            <p:spPr>
              <a:xfrm>
                <a:off x="7273255" y="3435193"/>
                <a:ext cx="1711166" cy="2947797"/>
              </a:xfrm>
              <a:prstGeom prst="roundRect">
                <a:avLst>
                  <a:gd name="adj" fmla="val 22174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endParaRPr lang="zh-CN" altLang="en-US" sz="1100" b="1" kern="0">
                  <a:solidFill>
                    <a:sysClr val="windowText" lastClr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995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Porter’s Potential factors of forces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1114475" y="1028725"/>
            <a:ext cx="6907435" cy="3854924"/>
            <a:chOff x="971600" y="1028725"/>
            <a:chExt cx="6907435" cy="3854924"/>
          </a:xfrm>
        </p:grpSpPr>
        <p:grpSp>
          <p:nvGrpSpPr>
            <p:cNvPr id="5" name="组合 4"/>
            <p:cNvGrpSpPr/>
            <p:nvPr/>
          </p:nvGrpSpPr>
          <p:grpSpPr>
            <a:xfrm>
              <a:off x="5767736" y="3120276"/>
              <a:ext cx="2111299" cy="1699628"/>
              <a:chOff x="5767736" y="3885634"/>
              <a:chExt cx="2111299" cy="1699628"/>
            </a:xfrm>
          </p:grpSpPr>
          <p:grpSp>
            <p:nvGrpSpPr>
              <p:cNvPr id="56" name="组合 55"/>
              <p:cNvGrpSpPr/>
              <p:nvPr/>
            </p:nvGrpSpPr>
            <p:grpSpPr>
              <a:xfrm>
                <a:off x="5767736" y="3948090"/>
                <a:ext cx="2111299" cy="1637172"/>
                <a:chOff x="1403648" y="2066925"/>
                <a:chExt cx="2592288" cy="2010147"/>
              </a:xfrm>
            </p:grpSpPr>
            <p:sp>
              <p:nvSpPr>
                <p:cNvPr id="61" name="同侧圆角矩形 60"/>
                <p:cNvSpPr/>
                <p:nvPr/>
              </p:nvSpPr>
              <p:spPr>
                <a:xfrm flipV="1">
                  <a:off x="1403648" y="2564904"/>
                  <a:ext cx="2592288" cy="1512168"/>
                </a:xfrm>
                <a:prstGeom prst="round2SameRect">
                  <a:avLst/>
                </a:prstGeom>
                <a:solidFill>
                  <a:schemeClr val="bg2">
                    <a:lumMod val="90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2" name="同侧圆角矩形 61"/>
                <p:cNvSpPr/>
                <p:nvPr/>
              </p:nvSpPr>
              <p:spPr>
                <a:xfrm>
                  <a:off x="1403648" y="2066925"/>
                  <a:ext cx="2592288" cy="497979"/>
                </a:xfrm>
                <a:prstGeom prst="round2SameRect">
                  <a:avLst>
                    <a:gd name="adj1" fmla="val 34304"/>
                    <a:gd name="adj2" fmla="val 0"/>
                  </a:avLst>
                </a:pr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58" name="矩形 57"/>
              <p:cNvSpPr/>
              <p:nvPr/>
            </p:nvSpPr>
            <p:spPr>
              <a:xfrm>
                <a:off x="5767736" y="3885634"/>
                <a:ext cx="2111299" cy="52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bg1"/>
                    </a:solidFill>
                  </a:rPr>
                  <a:t>Bargaining power of customers</a:t>
                </a:r>
              </a:p>
            </p:txBody>
          </p:sp>
          <p:sp>
            <p:nvSpPr>
              <p:cNvPr id="59" name="Text Box 16"/>
              <p:cNvSpPr txBox="1">
                <a:spLocks noChangeArrowheads="1"/>
              </p:cNvSpPr>
              <p:nvPr/>
            </p:nvSpPr>
            <p:spPr bwMode="auto">
              <a:xfrm>
                <a:off x="5920130" y="4406213"/>
                <a:ext cx="1958904" cy="11079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Buyer switching costs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Buyer information availability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Availability of existing substitute products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Buyer price sensitivity</a:t>
                </a:r>
                <a:endParaRPr lang="en-US" altLang="zh-CN" sz="11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5767736" y="1028725"/>
              <a:ext cx="2111299" cy="1712684"/>
              <a:chOff x="5767736" y="1028725"/>
              <a:chExt cx="2111299" cy="1712684"/>
            </a:xfrm>
          </p:grpSpPr>
          <p:grpSp>
            <p:nvGrpSpPr>
              <p:cNvPr id="55" name="组合 54"/>
              <p:cNvGrpSpPr/>
              <p:nvPr/>
            </p:nvGrpSpPr>
            <p:grpSpPr>
              <a:xfrm>
                <a:off x="5767736" y="1028725"/>
                <a:ext cx="2111299" cy="1637172"/>
                <a:chOff x="1403648" y="2066925"/>
                <a:chExt cx="2592288" cy="2010147"/>
              </a:xfrm>
            </p:grpSpPr>
            <p:sp>
              <p:nvSpPr>
                <p:cNvPr id="63" name="同侧圆角矩形 62"/>
                <p:cNvSpPr/>
                <p:nvPr/>
              </p:nvSpPr>
              <p:spPr>
                <a:xfrm flipV="1">
                  <a:off x="1403648" y="2564904"/>
                  <a:ext cx="2592288" cy="1512168"/>
                </a:xfrm>
                <a:prstGeom prst="round2SameRect">
                  <a:avLst/>
                </a:prstGeom>
                <a:solidFill>
                  <a:schemeClr val="bg2">
                    <a:lumMod val="90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4" name="同侧圆角矩形 63"/>
                <p:cNvSpPr/>
                <p:nvPr/>
              </p:nvSpPr>
              <p:spPr>
                <a:xfrm>
                  <a:off x="1403648" y="2066925"/>
                  <a:ext cx="2592288" cy="497979"/>
                </a:xfrm>
                <a:prstGeom prst="round2SameRect">
                  <a:avLst>
                    <a:gd name="adj1" fmla="val 34304"/>
                    <a:gd name="adj2" fmla="val 0"/>
                  </a:avLst>
                </a:prstGeom>
                <a:solidFill>
                  <a:srgbClr val="0070C0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57" name="矩形 56"/>
              <p:cNvSpPr/>
              <p:nvPr/>
            </p:nvSpPr>
            <p:spPr>
              <a:xfrm>
                <a:off x="5767736" y="1083702"/>
                <a:ext cx="2111299" cy="306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bg1"/>
                    </a:solidFill>
                  </a:rPr>
                  <a:t>Threat of substitutes</a:t>
                </a:r>
              </a:p>
            </p:txBody>
          </p:sp>
          <p:sp>
            <p:nvSpPr>
              <p:cNvPr id="60" name="Text Box 16"/>
              <p:cNvSpPr txBox="1">
                <a:spLocks noChangeArrowheads="1"/>
              </p:cNvSpPr>
              <p:nvPr/>
            </p:nvSpPr>
            <p:spPr bwMode="auto">
              <a:xfrm>
                <a:off x="5920130" y="1464136"/>
                <a:ext cx="1958904" cy="12772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Buyer propensity to substitute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>
                    <a:latin typeface="Calibri" pitchFamily="34" charset="0"/>
                    <a:cs typeface="Calibri" pitchFamily="34" charset="0"/>
                  </a:rPr>
                  <a:t>Buyer's switching costs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>
                    <a:latin typeface="Calibri" pitchFamily="34" charset="0"/>
                    <a:cs typeface="Calibri" pitchFamily="34" charset="0"/>
                  </a:rPr>
                  <a:t>Number of substitute products available in the market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>
                    <a:latin typeface="Calibri" pitchFamily="34" charset="0"/>
                    <a:cs typeface="Calibri" pitchFamily="34" charset="0"/>
                  </a:rPr>
                  <a:t>Ease of substitution</a:t>
                </a: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971600" y="3120276"/>
              <a:ext cx="2111299" cy="1763373"/>
              <a:chOff x="971600" y="3885634"/>
              <a:chExt cx="2111299" cy="1763373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971600" y="3948090"/>
                <a:ext cx="2111299" cy="1637172"/>
                <a:chOff x="1403648" y="2066925"/>
                <a:chExt cx="2592288" cy="2010147"/>
              </a:xfrm>
            </p:grpSpPr>
            <p:sp>
              <p:nvSpPr>
                <p:cNvPr id="51" name="同侧圆角矩形 50"/>
                <p:cNvSpPr/>
                <p:nvPr/>
              </p:nvSpPr>
              <p:spPr>
                <a:xfrm flipV="1">
                  <a:off x="1403648" y="2564904"/>
                  <a:ext cx="2592288" cy="1512168"/>
                </a:xfrm>
                <a:prstGeom prst="round2SameRect">
                  <a:avLst/>
                </a:prstGeom>
                <a:solidFill>
                  <a:schemeClr val="bg2">
                    <a:lumMod val="90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2" name="同侧圆角矩形 51"/>
                <p:cNvSpPr/>
                <p:nvPr/>
              </p:nvSpPr>
              <p:spPr>
                <a:xfrm>
                  <a:off x="1403648" y="2066925"/>
                  <a:ext cx="2592288" cy="497979"/>
                </a:xfrm>
                <a:prstGeom prst="round2SameRect">
                  <a:avLst>
                    <a:gd name="adj1" fmla="val 34304"/>
                    <a:gd name="adj2" fmla="val 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48" name="矩形 47"/>
              <p:cNvSpPr/>
              <p:nvPr/>
            </p:nvSpPr>
            <p:spPr>
              <a:xfrm>
                <a:off x="971600" y="3885634"/>
                <a:ext cx="2111299" cy="52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bg1"/>
                    </a:solidFill>
                  </a:rPr>
                  <a:t>Bargaining power of suppliers</a:t>
                </a:r>
              </a:p>
            </p:txBody>
          </p:sp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1123995" y="4371734"/>
                <a:ext cx="1958904" cy="12772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Supplier switching costs relative to firm switching costs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Degree of differentiation of inputs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Impact of inputs on cost and differentiation</a:t>
                </a: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971600" y="1028725"/>
              <a:ext cx="2111299" cy="1712684"/>
              <a:chOff x="971600" y="1028725"/>
              <a:chExt cx="2111299" cy="1712684"/>
            </a:xfrm>
          </p:grpSpPr>
          <p:grpSp>
            <p:nvGrpSpPr>
              <p:cNvPr id="45" name="组合 44"/>
              <p:cNvGrpSpPr/>
              <p:nvPr/>
            </p:nvGrpSpPr>
            <p:grpSpPr>
              <a:xfrm>
                <a:off x="971600" y="1028725"/>
                <a:ext cx="2111299" cy="1637172"/>
                <a:chOff x="1403648" y="2066925"/>
                <a:chExt cx="2592288" cy="2010147"/>
              </a:xfrm>
            </p:grpSpPr>
            <p:sp>
              <p:nvSpPr>
                <p:cNvPr id="53" name="同侧圆角矩形 52"/>
                <p:cNvSpPr/>
                <p:nvPr/>
              </p:nvSpPr>
              <p:spPr>
                <a:xfrm flipV="1">
                  <a:off x="1403648" y="2564904"/>
                  <a:ext cx="2592288" cy="1512168"/>
                </a:xfrm>
                <a:prstGeom prst="round2SameRect">
                  <a:avLst/>
                </a:prstGeom>
                <a:solidFill>
                  <a:schemeClr val="bg2">
                    <a:lumMod val="90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4" name="同侧圆角矩形 53"/>
                <p:cNvSpPr/>
                <p:nvPr/>
              </p:nvSpPr>
              <p:spPr>
                <a:xfrm>
                  <a:off x="1403648" y="2066925"/>
                  <a:ext cx="2592288" cy="497979"/>
                </a:xfrm>
                <a:prstGeom prst="round2SameRect">
                  <a:avLst>
                    <a:gd name="adj1" fmla="val 34304"/>
                    <a:gd name="adj2" fmla="val 0"/>
                  </a:avLst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47" name="矩形 46"/>
              <p:cNvSpPr/>
              <p:nvPr/>
            </p:nvSpPr>
            <p:spPr>
              <a:xfrm>
                <a:off x="971600" y="1083702"/>
                <a:ext cx="2111299" cy="306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bg1"/>
                    </a:solidFill>
                  </a:rPr>
                  <a:t>Threat of new entrants</a:t>
                </a:r>
              </a:p>
            </p:txBody>
          </p:sp>
          <p:sp>
            <p:nvSpPr>
              <p:cNvPr id="50" name="Text Box 16"/>
              <p:cNvSpPr txBox="1">
                <a:spLocks noChangeArrowheads="1"/>
              </p:cNvSpPr>
              <p:nvPr/>
            </p:nvSpPr>
            <p:spPr bwMode="auto">
              <a:xfrm>
                <a:off x="1123995" y="1464136"/>
                <a:ext cx="1958904" cy="12772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The existence of barriers to entry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Cost disadvantages independent of size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Economies of scale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Product differentiation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Brand equity</a:t>
                </a:r>
                <a:endParaRPr lang="en-US" altLang="zh-CN" sz="11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374380" y="2144786"/>
              <a:ext cx="2119605" cy="1692501"/>
              <a:chOff x="3374380" y="2488407"/>
              <a:chExt cx="2119605" cy="1692501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3382686" y="2488407"/>
                <a:ext cx="2111299" cy="1637172"/>
                <a:chOff x="1403648" y="2066925"/>
                <a:chExt cx="2592288" cy="2010147"/>
              </a:xfrm>
            </p:grpSpPr>
            <p:sp>
              <p:nvSpPr>
                <p:cNvPr id="65" name="同侧圆角矩形 64"/>
                <p:cNvSpPr/>
                <p:nvPr/>
              </p:nvSpPr>
              <p:spPr>
                <a:xfrm flipV="1">
                  <a:off x="1403648" y="2564904"/>
                  <a:ext cx="2592288" cy="1512168"/>
                </a:xfrm>
                <a:prstGeom prst="round2SameRect">
                  <a:avLst/>
                </a:prstGeom>
                <a:solidFill>
                  <a:schemeClr val="bg2">
                    <a:lumMod val="90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6" name="同侧圆角矩形 65"/>
                <p:cNvSpPr/>
                <p:nvPr/>
              </p:nvSpPr>
              <p:spPr>
                <a:xfrm>
                  <a:off x="1403648" y="2066925"/>
                  <a:ext cx="2592288" cy="497979"/>
                </a:xfrm>
                <a:prstGeom prst="round2SameRect">
                  <a:avLst>
                    <a:gd name="adj1" fmla="val 34304"/>
                    <a:gd name="adj2" fmla="val 0"/>
                  </a:avLst>
                </a:prstGeom>
                <a:solidFill>
                  <a:srgbClr val="FFC000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37" name="矩形 36"/>
              <p:cNvSpPr/>
              <p:nvPr/>
            </p:nvSpPr>
            <p:spPr>
              <a:xfrm>
                <a:off x="3374380" y="2540442"/>
                <a:ext cx="2111299" cy="306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bg1"/>
                    </a:solidFill>
                  </a:rPr>
                  <a:t>Competitive rivalry</a:t>
                </a:r>
              </a:p>
            </p:txBody>
          </p:sp>
          <p:sp>
            <p:nvSpPr>
              <p:cNvPr id="40" name="Text Box 16"/>
              <p:cNvSpPr txBox="1">
                <a:spLocks noChangeArrowheads="1"/>
              </p:cNvSpPr>
              <p:nvPr/>
            </p:nvSpPr>
            <p:spPr bwMode="auto">
              <a:xfrm>
                <a:off x="3517527" y="2903635"/>
                <a:ext cx="1958905" cy="12772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Sustainable competitive advantage through innovation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Competition between online and offline companies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/>
                  <a:t>Level of advertising expense</a:t>
                </a:r>
              </a:p>
              <a:p>
                <a:pPr marL="117475" indent="-117475"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100" dirty="0">
                    <a:latin typeface="Calibri" pitchFamily="34" charset="0"/>
                    <a:cs typeface="Calibri" pitchFamily="34" charset="0"/>
                  </a:rPr>
                  <a:t>Firm concentration ratio</a:t>
                </a:r>
              </a:p>
            </p:txBody>
          </p:sp>
        </p:grpSp>
        <p:sp>
          <p:nvSpPr>
            <p:cNvPr id="41" name="右箭头 40"/>
            <p:cNvSpPr/>
            <p:nvPr/>
          </p:nvSpPr>
          <p:spPr>
            <a:xfrm rot="2016708">
              <a:off x="3104029" y="2195015"/>
              <a:ext cx="249012" cy="223628"/>
            </a:xfrm>
            <a:prstGeom prst="rightArrow">
              <a:avLst/>
            </a:pr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右箭头 41"/>
            <p:cNvSpPr/>
            <p:nvPr/>
          </p:nvSpPr>
          <p:spPr>
            <a:xfrm rot="19583292" flipV="1">
              <a:off x="3104029" y="3627180"/>
              <a:ext cx="249012" cy="223628"/>
            </a:xfrm>
            <a:prstGeom prst="rightArrow">
              <a:avLst/>
            </a:pr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右箭头 42"/>
            <p:cNvSpPr/>
            <p:nvPr/>
          </p:nvSpPr>
          <p:spPr>
            <a:xfrm rot="19583292" flipH="1">
              <a:off x="5483345" y="2195014"/>
              <a:ext cx="249012" cy="223628"/>
            </a:xfrm>
            <a:prstGeom prst="rightArrow">
              <a:avLst/>
            </a:pr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右箭头 43"/>
            <p:cNvSpPr/>
            <p:nvPr/>
          </p:nvSpPr>
          <p:spPr>
            <a:xfrm rot="2016708" flipH="1" flipV="1">
              <a:off x="5483345" y="3627179"/>
              <a:ext cx="249012" cy="223628"/>
            </a:xfrm>
            <a:prstGeom prst="rightArrow">
              <a:avLst/>
            </a:pr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599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Porter's Generic Strategies</a:t>
            </a:r>
            <a:endParaRPr lang="zh-CN" altLang="en-US" dirty="0"/>
          </a:p>
        </p:txBody>
      </p:sp>
      <p:grpSp>
        <p:nvGrpSpPr>
          <p:cNvPr id="56" name="组合 55"/>
          <p:cNvGrpSpPr/>
          <p:nvPr/>
        </p:nvGrpSpPr>
        <p:grpSpPr>
          <a:xfrm>
            <a:off x="1390972" y="1208562"/>
            <a:ext cx="5030230" cy="3785690"/>
            <a:chOff x="1390972" y="1208562"/>
            <a:chExt cx="5030230" cy="3785690"/>
          </a:xfrm>
        </p:grpSpPr>
        <p:grpSp>
          <p:nvGrpSpPr>
            <p:cNvPr id="18" name="组合 17"/>
            <p:cNvGrpSpPr/>
            <p:nvPr/>
          </p:nvGrpSpPr>
          <p:grpSpPr>
            <a:xfrm>
              <a:off x="1390972" y="2433233"/>
              <a:ext cx="1177479" cy="341748"/>
              <a:chOff x="1043608" y="2706465"/>
              <a:chExt cx="1336635" cy="450648"/>
            </a:xfrm>
          </p:grpSpPr>
          <p:sp>
            <p:nvSpPr>
              <p:cNvPr id="15" name="Rounded Rectangle 4"/>
              <p:cNvSpPr/>
              <p:nvPr/>
            </p:nvSpPr>
            <p:spPr>
              <a:xfrm>
                <a:off x="1207869" y="2769173"/>
                <a:ext cx="1008112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ea typeface="Open Sans Light"/>
                    <a:cs typeface="Lato Regular"/>
                    <a:sym typeface="Source Sans Pro Semibold Italic" charset="0"/>
                  </a:rPr>
                  <a:t>Scope</a:t>
                </a:r>
              </a:p>
            </p:txBody>
          </p:sp>
          <p:sp>
            <p:nvSpPr>
              <p:cNvPr id="17" name="圆角矩形 16"/>
              <p:cNvSpPr/>
              <p:nvPr/>
            </p:nvSpPr>
            <p:spPr>
              <a:xfrm>
                <a:off x="1043608" y="2706465"/>
                <a:ext cx="1336635" cy="4506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283603" y="4563467"/>
              <a:ext cx="3016589" cy="341748"/>
              <a:chOff x="1043608" y="2706465"/>
              <a:chExt cx="1336635" cy="450648"/>
            </a:xfrm>
          </p:grpSpPr>
          <p:sp>
            <p:nvSpPr>
              <p:cNvPr id="20" name="Rounded Rectangle 4"/>
              <p:cNvSpPr/>
              <p:nvPr/>
            </p:nvSpPr>
            <p:spPr>
              <a:xfrm>
                <a:off x="1071714" y="2769173"/>
                <a:ext cx="1280422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ea typeface="Open Sans Light"/>
                    <a:cs typeface="Lato Regular"/>
                    <a:sym typeface="Source Sans Pro Semibold Italic" charset="0"/>
                  </a:rPr>
                  <a:t>Source of Competitive Advantage </a:t>
                </a:r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1043608" y="2706465"/>
                <a:ext cx="1336635" cy="4506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3255367" y="1208562"/>
              <a:ext cx="3044825" cy="2860691"/>
              <a:chOff x="3255367" y="1315258"/>
              <a:chExt cx="3044825" cy="2860691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3382235" y="1315258"/>
                <a:ext cx="2747168" cy="2746816"/>
                <a:chOff x="3382235" y="1315258"/>
                <a:chExt cx="2747168" cy="2746816"/>
              </a:xfrm>
            </p:grpSpPr>
            <p:sp>
              <p:nvSpPr>
                <p:cNvPr id="5" name="Freeform 10"/>
                <p:cNvSpPr>
                  <a:spLocks noChangeArrowheads="1"/>
                </p:cNvSpPr>
                <p:nvPr/>
              </p:nvSpPr>
              <p:spPr bwMode="auto">
                <a:xfrm>
                  <a:off x="3382235" y="1315258"/>
                  <a:ext cx="1351623" cy="1351271"/>
                </a:xfrm>
                <a:custGeom>
                  <a:avLst/>
                  <a:gdLst>
                    <a:gd name="T0" fmla="*/ 2045 w 2363"/>
                    <a:gd name="T1" fmla="*/ 2362 h 2363"/>
                    <a:gd name="T2" fmla="*/ 2045 w 2363"/>
                    <a:gd name="T3" fmla="*/ 2362 h 2363"/>
                    <a:gd name="T4" fmla="*/ 317 w 2363"/>
                    <a:gd name="T5" fmla="*/ 2362 h 2363"/>
                    <a:gd name="T6" fmla="*/ 0 w 2363"/>
                    <a:gd name="T7" fmla="*/ 2045 h 2363"/>
                    <a:gd name="T8" fmla="*/ 0 w 2363"/>
                    <a:gd name="T9" fmla="*/ 316 h 2363"/>
                    <a:gd name="T10" fmla="*/ 317 w 2363"/>
                    <a:gd name="T11" fmla="*/ 0 h 2363"/>
                    <a:gd name="T12" fmla="*/ 2045 w 2363"/>
                    <a:gd name="T13" fmla="*/ 0 h 2363"/>
                    <a:gd name="T14" fmla="*/ 2362 w 2363"/>
                    <a:gd name="T15" fmla="*/ 316 h 2363"/>
                    <a:gd name="T16" fmla="*/ 2362 w 2363"/>
                    <a:gd name="T17" fmla="*/ 2045 h 2363"/>
                    <a:gd name="T18" fmla="*/ 2045 w 2363"/>
                    <a:gd name="T19" fmla="*/ 2362 h 23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63" h="2363">
                      <a:moveTo>
                        <a:pt x="2045" y="2362"/>
                      </a:moveTo>
                      <a:lnTo>
                        <a:pt x="2045" y="2362"/>
                      </a:lnTo>
                      <a:cubicBezTo>
                        <a:pt x="317" y="2362"/>
                        <a:pt x="317" y="2362"/>
                        <a:pt x="317" y="2362"/>
                      </a:cubicBezTo>
                      <a:cubicBezTo>
                        <a:pt x="142" y="2362"/>
                        <a:pt x="0" y="2219"/>
                        <a:pt x="0" y="2045"/>
                      </a:cubicBezTo>
                      <a:cubicBezTo>
                        <a:pt x="0" y="316"/>
                        <a:pt x="0" y="316"/>
                        <a:pt x="0" y="316"/>
                      </a:cubicBezTo>
                      <a:cubicBezTo>
                        <a:pt x="0" y="142"/>
                        <a:pt x="142" y="0"/>
                        <a:pt x="317" y="0"/>
                      </a:cubicBezTo>
                      <a:cubicBezTo>
                        <a:pt x="2045" y="0"/>
                        <a:pt x="2045" y="0"/>
                        <a:pt x="2045" y="0"/>
                      </a:cubicBezTo>
                      <a:cubicBezTo>
                        <a:pt x="2219" y="0"/>
                        <a:pt x="2362" y="142"/>
                        <a:pt x="2362" y="316"/>
                      </a:cubicBezTo>
                      <a:cubicBezTo>
                        <a:pt x="2362" y="2045"/>
                        <a:pt x="2362" y="2045"/>
                        <a:pt x="2362" y="2045"/>
                      </a:cubicBezTo>
                      <a:cubicBezTo>
                        <a:pt x="2362" y="2219"/>
                        <a:pt x="2219" y="2362"/>
                        <a:pt x="2045" y="2362"/>
                      </a:cubicBezTo>
                    </a:path>
                  </a:pathLst>
                </a:custGeom>
                <a:solidFill>
                  <a:srgbClr val="73BC44"/>
                </a:solidFill>
                <a:ln>
                  <a:noFill/>
                </a:ln>
                <a:effectLst/>
              </p:spPr>
              <p:txBody>
                <a:bodyPr wrap="none" lIns="34290" tIns="17145" rIns="34290" bIns="17145" anchor="ctr"/>
                <a:lstStyle/>
                <a:p>
                  <a:endParaRPr lang="en-US" sz="2700"/>
                </a:p>
              </p:txBody>
            </p:sp>
            <p:sp>
              <p:nvSpPr>
                <p:cNvPr id="6" name="Freeform 10"/>
                <p:cNvSpPr>
                  <a:spLocks noChangeArrowheads="1"/>
                </p:cNvSpPr>
                <p:nvPr/>
              </p:nvSpPr>
              <p:spPr bwMode="auto">
                <a:xfrm>
                  <a:off x="3382235" y="2710803"/>
                  <a:ext cx="1351623" cy="1351271"/>
                </a:xfrm>
                <a:custGeom>
                  <a:avLst/>
                  <a:gdLst>
                    <a:gd name="T0" fmla="*/ 2045 w 2363"/>
                    <a:gd name="T1" fmla="*/ 2362 h 2363"/>
                    <a:gd name="T2" fmla="*/ 2045 w 2363"/>
                    <a:gd name="T3" fmla="*/ 2362 h 2363"/>
                    <a:gd name="T4" fmla="*/ 317 w 2363"/>
                    <a:gd name="T5" fmla="*/ 2362 h 2363"/>
                    <a:gd name="T6" fmla="*/ 0 w 2363"/>
                    <a:gd name="T7" fmla="*/ 2045 h 2363"/>
                    <a:gd name="T8" fmla="*/ 0 w 2363"/>
                    <a:gd name="T9" fmla="*/ 316 h 2363"/>
                    <a:gd name="T10" fmla="*/ 317 w 2363"/>
                    <a:gd name="T11" fmla="*/ 0 h 2363"/>
                    <a:gd name="T12" fmla="*/ 2045 w 2363"/>
                    <a:gd name="T13" fmla="*/ 0 h 2363"/>
                    <a:gd name="T14" fmla="*/ 2362 w 2363"/>
                    <a:gd name="T15" fmla="*/ 316 h 2363"/>
                    <a:gd name="T16" fmla="*/ 2362 w 2363"/>
                    <a:gd name="T17" fmla="*/ 2045 h 2363"/>
                    <a:gd name="T18" fmla="*/ 2045 w 2363"/>
                    <a:gd name="T19" fmla="*/ 2362 h 23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63" h="2363">
                      <a:moveTo>
                        <a:pt x="2045" y="2362"/>
                      </a:moveTo>
                      <a:lnTo>
                        <a:pt x="2045" y="2362"/>
                      </a:lnTo>
                      <a:cubicBezTo>
                        <a:pt x="317" y="2362"/>
                        <a:pt x="317" y="2362"/>
                        <a:pt x="317" y="2362"/>
                      </a:cubicBezTo>
                      <a:cubicBezTo>
                        <a:pt x="142" y="2362"/>
                        <a:pt x="0" y="2219"/>
                        <a:pt x="0" y="2045"/>
                      </a:cubicBezTo>
                      <a:cubicBezTo>
                        <a:pt x="0" y="316"/>
                        <a:pt x="0" y="316"/>
                        <a:pt x="0" y="316"/>
                      </a:cubicBezTo>
                      <a:cubicBezTo>
                        <a:pt x="0" y="142"/>
                        <a:pt x="142" y="0"/>
                        <a:pt x="317" y="0"/>
                      </a:cubicBezTo>
                      <a:cubicBezTo>
                        <a:pt x="2045" y="0"/>
                        <a:pt x="2045" y="0"/>
                        <a:pt x="2045" y="0"/>
                      </a:cubicBezTo>
                      <a:cubicBezTo>
                        <a:pt x="2219" y="0"/>
                        <a:pt x="2362" y="142"/>
                        <a:pt x="2362" y="316"/>
                      </a:cubicBezTo>
                      <a:cubicBezTo>
                        <a:pt x="2362" y="2045"/>
                        <a:pt x="2362" y="2045"/>
                        <a:pt x="2362" y="2045"/>
                      </a:cubicBezTo>
                      <a:cubicBezTo>
                        <a:pt x="2362" y="2219"/>
                        <a:pt x="2219" y="2362"/>
                        <a:pt x="2045" y="2362"/>
                      </a:cubicBezTo>
                    </a:path>
                  </a:pathLst>
                </a:custGeom>
                <a:solidFill>
                  <a:srgbClr val="4BAFC8"/>
                </a:solidFill>
                <a:ln>
                  <a:noFill/>
                </a:ln>
                <a:effectLst/>
              </p:spPr>
              <p:txBody>
                <a:bodyPr wrap="none" lIns="34290" tIns="17145" rIns="34290" bIns="17145" anchor="ctr"/>
                <a:lstStyle/>
                <a:p>
                  <a:endParaRPr lang="en-US" sz="2700"/>
                </a:p>
              </p:txBody>
            </p:sp>
            <p:sp>
              <p:nvSpPr>
                <p:cNvPr id="7" name="Freeform 10"/>
                <p:cNvSpPr>
                  <a:spLocks noChangeArrowheads="1"/>
                </p:cNvSpPr>
                <p:nvPr/>
              </p:nvSpPr>
              <p:spPr bwMode="auto">
                <a:xfrm>
                  <a:off x="4777780" y="1315258"/>
                  <a:ext cx="1351623" cy="1351271"/>
                </a:xfrm>
                <a:custGeom>
                  <a:avLst/>
                  <a:gdLst>
                    <a:gd name="T0" fmla="*/ 2045 w 2363"/>
                    <a:gd name="T1" fmla="*/ 2362 h 2363"/>
                    <a:gd name="T2" fmla="*/ 2045 w 2363"/>
                    <a:gd name="T3" fmla="*/ 2362 h 2363"/>
                    <a:gd name="T4" fmla="*/ 317 w 2363"/>
                    <a:gd name="T5" fmla="*/ 2362 h 2363"/>
                    <a:gd name="T6" fmla="*/ 0 w 2363"/>
                    <a:gd name="T7" fmla="*/ 2045 h 2363"/>
                    <a:gd name="T8" fmla="*/ 0 w 2363"/>
                    <a:gd name="T9" fmla="*/ 316 h 2363"/>
                    <a:gd name="T10" fmla="*/ 317 w 2363"/>
                    <a:gd name="T11" fmla="*/ 0 h 2363"/>
                    <a:gd name="T12" fmla="*/ 2045 w 2363"/>
                    <a:gd name="T13" fmla="*/ 0 h 2363"/>
                    <a:gd name="T14" fmla="*/ 2362 w 2363"/>
                    <a:gd name="T15" fmla="*/ 316 h 2363"/>
                    <a:gd name="T16" fmla="*/ 2362 w 2363"/>
                    <a:gd name="T17" fmla="*/ 2045 h 2363"/>
                    <a:gd name="T18" fmla="*/ 2045 w 2363"/>
                    <a:gd name="T19" fmla="*/ 2362 h 23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63" h="2363">
                      <a:moveTo>
                        <a:pt x="2045" y="2362"/>
                      </a:moveTo>
                      <a:lnTo>
                        <a:pt x="2045" y="2362"/>
                      </a:lnTo>
                      <a:cubicBezTo>
                        <a:pt x="317" y="2362"/>
                        <a:pt x="317" y="2362"/>
                        <a:pt x="317" y="2362"/>
                      </a:cubicBezTo>
                      <a:cubicBezTo>
                        <a:pt x="142" y="2362"/>
                        <a:pt x="0" y="2219"/>
                        <a:pt x="0" y="2045"/>
                      </a:cubicBezTo>
                      <a:cubicBezTo>
                        <a:pt x="0" y="316"/>
                        <a:pt x="0" y="316"/>
                        <a:pt x="0" y="316"/>
                      </a:cubicBezTo>
                      <a:cubicBezTo>
                        <a:pt x="0" y="142"/>
                        <a:pt x="142" y="0"/>
                        <a:pt x="317" y="0"/>
                      </a:cubicBezTo>
                      <a:cubicBezTo>
                        <a:pt x="2045" y="0"/>
                        <a:pt x="2045" y="0"/>
                        <a:pt x="2045" y="0"/>
                      </a:cubicBezTo>
                      <a:cubicBezTo>
                        <a:pt x="2219" y="0"/>
                        <a:pt x="2362" y="142"/>
                        <a:pt x="2362" y="316"/>
                      </a:cubicBezTo>
                      <a:cubicBezTo>
                        <a:pt x="2362" y="2045"/>
                        <a:pt x="2362" y="2045"/>
                        <a:pt x="2362" y="2045"/>
                      </a:cubicBezTo>
                      <a:cubicBezTo>
                        <a:pt x="2362" y="2219"/>
                        <a:pt x="2219" y="2362"/>
                        <a:pt x="2045" y="2362"/>
                      </a:cubicBezTo>
                    </a:path>
                  </a:pathLst>
                </a:custGeom>
                <a:solidFill>
                  <a:schemeClr val="accent6"/>
                </a:solidFill>
                <a:ln w="12700" cap="flat" cmpd="sng" algn="ctr">
                  <a:solidFill>
                    <a:sysClr val="window" lastClr="FFFFFF">
                      <a:hueOff val="0"/>
                      <a:satOff val="0"/>
                      <a:lumOff val="0"/>
                      <a:alphaOff val="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lIns="0" tIns="0" rIns="0" bIns="0"/>
                <a:lstStyle/>
                <a:p>
                  <a:pPr algn="ctr" defTabSz="685303"/>
                  <a:endParaRPr lang="en-US" sz="1400">
                    <a:solidFill>
                      <a:srgbClr val="445469"/>
                    </a:solidFill>
                  </a:endParaRPr>
                </a:p>
              </p:txBody>
            </p:sp>
            <p:sp>
              <p:nvSpPr>
                <p:cNvPr id="8" name="Freeform 10"/>
                <p:cNvSpPr>
                  <a:spLocks noChangeArrowheads="1"/>
                </p:cNvSpPr>
                <p:nvPr/>
              </p:nvSpPr>
              <p:spPr bwMode="auto">
                <a:xfrm>
                  <a:off x="4777780" y="2710803"/>
                  <a:ext cx="1351623" cy="1351271"/>
                </a:xfrm>
                <a:custGeom>
                  <a:avLst/>
                  <a:gdLst>
                    <a:gd name="T0" fmla="*/ 2045 w 2363"/>
                    <a:gd name="T1" fmla="*/ 2362 h 2363"/>
                    <a:gd name="T2" fmla="*/ 2045 w 2363"/>
                    <a:gd name="T3" fmla="*/ 2362 h 2363"/>
                    <a:gd name="T4" fmla="*/ 317 w 2363"/>
                    <a:gd name="T5" fmla="*/ 2362 h 2363"/>
                    <a:gd name="T6" fmla="*/ 0 w 2363"/>
                    <a:gd name="T7" fmla="*/ 2045 h 2363"/>
                    <a:gd name="T8" fmla="*/ 0 w 2363"/>
                    <a:gd name="T9" fmla="*/ 316 h 2363"/>
                    <a:gd name="T10" fmla="*/ 317 w 2363"/>
                    <a:gd name="T11" fmla="*/ 0 h 2363"/>
                    <a:gd name="T12" fmla="*/ 2045 w 2363"/>
                    <a:gd name="T13" fmla="*/ 0 h 2363"/>
                    <a:gd name="T14" fmla="*/ 2362 w 2363"/>
                    <a:gd name="T15" fmla="*/ 316 h 2363"/>
                    <a:gd name="T16" fmla="*/ 2362 w 2363"/>
                    <a:gd name="T17" fmla="*/ 2045 h 2363"/>
                    <a:gd name="T18" fmla="*/ 2045 w 2363"/>
                    <a:gd name="T19" fmla="*/ 2362 h 23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63" h="2363">
                      <a:moveTo>
                        <a:pt x="2045" y="2362"/>
                      </a:moveTo>
                      <a:lnTo>
                        <a:pt x="2045" y="2362"/>
                      </a:lnTo>
                      <a:cubicBezTo>
                        <a:pt x="317" y="2362"/>
                        <a:pt x="317" y="2362"/>
                        <a:pt x="317" y="2362"/>
                      </a:cubicBezTo>
                      <a:cubicBezTo>
                        <a:pt x="142" y="2362"/>
                        <a:pt x="0" y="2219"/>
                        <a:pt x="0" y="2045"/>
                      </a:cubicBezTo>
                      <a:cubicBezTo>
                        <a:pt x="0" y="316"/>
                        <a:pt x="0" y="316"/>
                        <a:pt x="0" y="316"/>
                      </a:cubicBezTo>
                      <a:cubicBezTo>
                        <a:pt x="0" y="142"/>
                        <a:pt x="142" y="0"/>
                        <a:pt x="317" y="0"/>
                      </a:cubicBezTo>
                      <a:cubicBezTo>
                        <a:pt x="2045" y="0"/>
                        <a:pt x="2045" y="0"/>
                        <a:pt x="2045" y="0"/>
                      </a:cubicBezTo>
                      <a:cubicBezTo>
                        <a:pt x="2219" y="0"/>
                        <a:pt x="2362" y="142"/>
                        <a:pt x="2362" y="316"/>
                      </a:cubicBezTo>
                      <a:cubicBezTo>
                        <a:pt x="2362" y="2045"/>
                        <a:pt x="2362" y="2045"/>
                        <a:pt x="2362" y="2045"/>
                      </a:cubicBezTo>
                      <a:cubicBezTo>
                        <a:pt x="2362" y="2219"/>
                        <a:pt x="2219" y="2362"/>
                        <a:pt x="2045" y="2362"/>
                      </a:cubicBezTo>
                    </a:path>
                  </a:pathLst>
                </a:custGeom>
                <a:solidFill>
                  <a:srgbClr val="1EA185"/>
                </a:solidFill>
                <a:ln w="12700" cap="flat" cmpd="sng" algn="ctr">
                  <a:solidFill>
                    <a:sysClr val="window" lastClr="FFFFFF">
                      <a:hueOff val="0"/>
                      <a:satOff val="0"/>
                      <a:lumOff val="0"/>
                      <a:alphaOff val="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lIns="0" tIns="0" rIns="0" bIns="0"/>
                <a:lstStyle/>
                <a:p>
                  <a:pPr algn="ctr" defTabSz="685303"/>
                  <a:endParaRPr lang="en-US" sz="1400">
                    <a:solidFill>
                      <a:srgbClr val="445469"/>
                    </a:solidFill>
                  </a:endParaRPr>
                </a:p>
              </p:txBody>
            </p:sp>
            <p:sp>
              <p:nvSpPr>
                <p:cNvPr id="9" name="Rounded Rectangle 4"/>
                <p:cNvSpPr/>
                <p:nvPr/>
              </p:nvSpPr>
              <p:spPr>
                <a:xfrm>
                  <a:off x="3548124" y="2038266"/>
                  <a:ext cx="1019843" cy="2865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spcFirstLastPara="0" vert="horz" wrap="square" lIns="34265" tIns="34265" rIns="34265" bIns="34265" numCol="1" spcCol="952" anchor="ctr" anchorCtr="0">
                  <a:noAutofit/>
                </a:bodyPr>
                <a:lstStyle/>
                <a:p>
                  <a:pPr algn="ctr" defTabSz="457223">
                    <a:defRPr/>
                  </a:pPr>
                  <a:r>
                    <a:rPr lang="en-US" altLang="zh-CN" sz="1600" b="1" dirty="0">
                      <a:solidFill>
                        <a:schemeClr val="bg1"/>
                      </a:solidFill>
                      <a:ea typeface="Open Sans Light"/>
                      <a:cs typeface="Lato Regular"/>
                      <a:sym typeface="Source Sans Pro Semibold Italic" charset="0"/>
                    </a:rPr>
                    <a:t>Cost Leadership</a:t>
                  </a:r>
                </a:p>
              </p:txBody>
            </p:sp>
            <p:sp>
              <p:nvSpPr>
                <p:cNvPr id="10" name="Rounded Rectangle 4"/>
                <p:cNvSpPr/>
                <p:nvPr/>
              </p:nvSpPr>
              <p:spPr>
                <a:xfrm>
                  <a:off x="4777779" y="2047687"/>
                  <a:ext cx="1351623" cy="2865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spcFirstLastPara="0" vert="horz" wrap="square" lIns="34265" tIns="34265" rIns="34265" bIns="34265" numCol="1" spcCol="952" anchor="ctr" anchorCtr="0">
                  <a:noAutofit/>
                </a:bodyPr>
                <a:lstStyle/>
                <a:p>
                  <a:pPr algn="ctr" defTabSz="457223">
                    <a:defRPr/>
                  </a:pPr>
                  <a:r>
                    <a:rPr lang="en-US" altLang="zh-CN" sz="1600" b="1" dirty="0">
                      <a:solidFill>
                        <a:schemeClr val="bg1"/>
                      </a:solidFill>
                      <a:ea typeface="Open Sans Light"/>
                      <a:cs typeface="Lato Regular"/>
                      <a:sym typeface="Source Sans Pro Semibold Italic" charset="0"/>
                    </a:rPr>
                    <a:t>Differentiation</a:t>
                  </a:r>
                </a:p>
              </p:txBody>
            </p:sp>
            <p:sp>
              <p:nvSpPr>
                <p:cNvPr id="11" name="Rounded Rectangle 4"/>
                <p:cNvSpPr/>
                <p:nvPr/>
              </p:nvSpPr>
              <p:spPr>
                <a:xfrm>
                  <a:off x="3548124" y="3448549"/>
                  <a:ext cx="1019843" cy="2865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spcFirstLastPara="0" vert="horz" wrap="square" lIns="34265" tIns="34265" rIns="34265" bIns="34265" numCol="1" spcCol="952" anchor="ctr" anchorCtr="0">
                  <a:noAutofit/>
                </a:bodyPr>
                <a:lstStyle/>
                <a:p>
                  <a:pPr algn="ctr" defTabSz="457223">
                    <a:defRPr/>
                  </a:pPr>
                  <a:r>
                    <a:rPr lang="en-US" altLang="zh-CN" sz="1600" b="1" dirty="0">
                      <a:solidFill>
                        <a:schemeClr val="bg1"/>
                      </a:solidFill>
                      <a:ea typeface="Open Sans Light"/>
                      <a:cs typeface="Lato Regular"/>
                      <a:sym typeface="Source Sans Pro Semibold Italic" charset="0"/>
                    </a:rPr>
                    <a:t>Cost Focus</a:t>
                  </a:r>
                </a:p>
              </p:txBody>
            </p:sp>
            <p:sp>
              <p:nvSpPr>
                <p:cNvPr id="12" name="Rounded Rectangle 4"/>
                <p:cNvSpPr/>
                <p:nvPr/>
              </p:nvSpPr>
              <p:spPr>
                <a:xfrm>
                  <a:off x="4777779" y="3448549"/>
                  <a:ext cx="1351623" cy="2865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spcFirstLastPara="0" vert="horz" wrap="square" lIns="34265" tIns="34265" rIns="34265" bIns="34265" numCol="1" spcCol="952" anchor="ctr" anchorCtr="0">
                  <a:noAutofit/>
                </a:bodyPr>
                <a:lstStyle/>
                <a:p>
                  <a:pPr algn="ctr" defTabSz="457223">
                    <a:defRPr/>
                  </a:pPr>
                  <a:r>
                    <a:rPr lang="en-US" altLang="zh-CN" sz="1600" b="1" dirty="0">
                      <a:solidFill>
                        <a:schemeClr val="bg1"/>
                      </a:solidFill>
                      <a:ea typeface="Open Sans Light"/>
                      <a:cs typeface="Lato Regular"/>
                      <a:sym typeface="Source Sans Pro Semibold Italic" charset="0"/>
                    </a:rPr>
                    <a:t>Differentiation Focus</a:t>
                  </a:r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>
                <a:off x="3255367" y="1315258"/>
                <a:ext cx="3044825" cy="2860691"/>
                <a:chOff x="2843808" y="1196596"/>
                <a:chExt cx="3456384" cy="3247362"/>
              </a:xfrm>
            </p:grpSpPr>
            <p:cxnSp>
              <p:nvCxnSpPr>
                <p:cNvPr id="23" name="直接箭头连接符 22"/>
                <p:cNvCxnSpPr/>
                <p:nvPr/>
              </p:nvCxnSpPr>
              <p:spPr>
                <a:xfrm>
                  <a:off x="2843808" y="4443958"/>
                  <a:ext cx="3456384" cy="0"/>
                </a:xfrm>
                <a:prstGeom prst="straightConnector1">
                  <a:avLst/>
                </a:prstGeom>
                <a:ln w="22225"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箭头连接符 23"/>
                <p:cNvCxnSpPr/>
                <p:nvPr/>
              </p:nvCxnSpPr>
              <p:spPr>
                <a:xfrm flipV="1">
                  <a:off x="2843808" y="1196596"/>
                  <a:ext cx="0" cy="3247362"/>
                </a:xfrm>
                <a:prstGeom prst="straightConnector1">
                  <a:avLst/>
                </a:prstGeom>
                <a:ln w="22225"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" name="组合 31"/>
            <p:cNvGrpSpPr/>
            <p:nvPr/>
          </p:nvGrpSpPr>
          <p:grpSpPr>
            <a:xfrm>
              <a:off x="3461641" y="4153959"/>
              <a:ext cx="1177479" cy="341748"/>
              <a:chOff x="1043608" y="2706465"/>
              <a:chExt cx="1336635" cy="450648"/>
            </a:xfrm>
          </p:grpSpPr>
          <p:sp>
            <p:nvSpPr>
              <p:cNvPr id="33" name="Rounded Rectangle 4"/>
              <p:cNvSpPr/>
              <p:nvPr/>
            </p:nvSpPr>
            <p:spPr>
              <a:xfrm>
                <a:off x="1207869" y="2769173"/>
                <a:ext cx="1008112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400" b="1" dirty="0">
                    <a:ea typeface="Open Sans Light"/>
                    <a:cs typeface="Lato Regular"/>
                    <a:sym typeface="Source Sans Pro Semibold Italic" charset="0"/>
                  </a:rPr>
                  <a:t>Cost</a:t>
                </a: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1043608" y="2706465"/>
                <a:ext cx="1336635" cy="450648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4BAFC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4838137" y="4153959"/>
              <a:ext cx="1177480" cy="341748"/>
              <a:chOff x="1043607" y="2706465"/>
              <a:chExt cx="1336636" cy="450648"/>
            </a:xfrm>
          </p:grpSpPr>
          <p:sp>
            <p:nvSpPr>
              <p:cNvPr id="36" name="Rounded Rectangle 4"/>
              <p:cNvSpPr/>
              <p:nvPr/>
            </p:nvSpPr>
            <p:spPr>
              <a:xfrm>
                <a:off x="1043607" y="2769172"/>
                <a:ext cx="1336636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400" b="1" dirty="0">
                    <a:ea typeface="Open Sans Light"/>
                    <a:cs typeface="Lato Regular"/>
                    <a:sym typeface="Source Sans Pro Semibold Italic" charset="0"/>
                  </a:rPr>
                  <a:t>Differentiation</a:t>
                </a:r>
              </a:p>
            </p:txBody>
          </p:sp>
          <p:sp>
            <p:nvSpPr>
              <p:cNvPr id="37" name="圆角矩形 36"/>
              <p:cNvSpPr/>
              <p:nvPr/>
            </p:nvSpPr>
            <p:spPr>
              <a:xfrm>
                <a:off x="1043608" y="2706465"/>
                <a:ext cx="1336635" cy="450648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4BAFC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979712" y="1713323"/>
              <a:ext cx="1177479" cy="341748"/>
              <a:chOff x="1043608" y="2706465"/>
              <a:chExt cx="1336635" cy="450648"/>
            </a:xfrm>
          </p:grpSpPr>
          <p:sp>
            <p:nvSpPr>
              <p:cNvPr id="39" name="Rounded Rectangle 4"/>
              <p:cNvSpPr/>
              <p:nvPr/>
            </p:nvSpPr>
            <p:spPr>
              <a:xfrm>
                <a:off x="1207869" y="2769173"/>
                <a:ext cx="1008112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400" b="1" dirty="0">
                    <a:ea typeface="Open Sans Light"/>
                    <a:cs typeface="Lato Regular"/>
                    <a:sym typeface="Source Sans Pro Semibold Italic" charset="0"/>
                  </a:rPr>
                  <a:t>Broad</a:t>
                </a:r>
              </a:p>
            </p:txBody>
          </p:sp>
          <p:sp>
            <p:nvSpPr>
              <p:cNvPr id="40" name="圆角矩形 39"/>
              <p:cNvSpPr/>
              <p:nvPr/>
            </p:nvSpPr>
            <p:spPr>
              <a:xfrm>
                <a:off x="1043608" y="2706465"/>
                <a:ext cx="1336635" cy="450648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4BAFC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1979712" y="3143359"/>
              <a:ext cx="1177479" cy="341748"/>
              <a:chOff x="1043608" y="2706465"/>
              <a:chExt cx="1336635" cy="450648"/>
            </a:xfrm>
          </p:grpSpPr>
          <p:sp>
            <p:nvSpPr>
              <p:cNvPr id="42" name="Rounded Rectangle 4"/>
              <p:cNvSpPr/>
              <p:nvPr/>
            </p:nvSpPr>
            <p:spPr>
              <a:xfrm>
                <a:off x="1207869" y="2769173"/>
                <a:ext cx="1008112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400" b="1" dirty="0">
                    <a:ea typeface="Open Sans Light"/>
                    <a:cs typeface="Lato Regular"/>
                    <a:sym typeface="Source Sans Pro Semibold Italic" charset="0"/>
                  </a:rPr>
                  <a:t>Narrow</a:t>
                </a:r>
              </a:p>
            </p:txBody>
          </p:sp>
          <p:sp>
            <p:nvSpPr>
              <p:cNvPr id="43" name="圆角矩形 42"/>
              <p:cNvSpPr/>
              <p:nvPr/>
            </p:nvSpPr>
            <p:spPr>
              <a:xfrm>
                <a:off x="1043608" y="2706465"/>
                <a:ext cx="1336635" cy="450648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4BAFC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</p:grpSp>
        <p:sp>
          <p:nvSpPr>
            <p:cNvPr id="44" name="椭圆 43"/>
            <p:cNvSpPr/>
            <p:nvPr/>
          </p:nvSpPr>
          <p:spPr>
            <a:xfrm>
              <a:off x="3157191" y="1778133"/>
              <a:ext cx="144016" cy="14401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3157191" y="3242225"/>
              <a:ext cx="144016" cy="14401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3985866" y="4004225"/>
              <a:ext cx="144016" cy="14401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381582" y="4004225"/>
              <a:ext cx="144016" cy="14401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弧形 47"/>
            <p:cNvSpPr/>
            <p:nvPr/>
          </p:nvSpPr>
          <p:spPr>
            <a:xfrm rot="16200000">
              <a:off x="1687912" y="2057977"/>
              <a:ext cx="583600" cy="583600"/>
            </a:xfrm>
            <a:prstGeom prst="arc">
              <a:avLst>
                <a:gd name="adj1" fmla="val 16200000"/>
                <a:gd name="adj2" fmla="val 20663452"/>
              </a:avLst>
            </a:prstGeom>
            <a:ln w="15875"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弧形 48"/>
            <p:cNvSpPr/>
            <p:nvPr/>
          </p:nvSpPr>
          <p:spPr>
            <a:xfrm rot="5400000" flipV="1">
              <a:off x="1687912" y="2552888"/>
              <a:ext cx="583600" cy="583600"/>
            </a:xfrm>
            <a:prstGeom prst="arc">
              <a:avLst>
                <a:gd name="adj1" fmla="val 16200000"/>
                <a:gd name="adj2" fmla="val 20663452"/>
              </a:avLst>
            </a:prstGeom>
            <a:ln w="15875"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弧形 49"/>
            <p:cNvSpPr/>
            <p:nvPr/>
          </p:nvSpPr>
          <p:spPr>
            <a:xfrm rot="16200000">
              <a:off x="3135712" y="4410652"/>
              <a:ext cx="583600" cy="583600"/>
            </a:xfrm>
            <a:prstGeom prst="arc">
              <a:avLst>
                <a:gd name="adj1" fmla="val 17434124"/>
                <a:gd name="adj2" fmla="val 20663452"/>
              </a:avLst>
            </a:prstGeom>
            <a:ln w="15875"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弧形 50"/>
            <p:cNvSpPr/>
            <p:nvPr/>
          </p:nvSpPr>
          <p:spPr>
            <a:xfrm rot="5400000" flipH="1">
              <a:off x="5837602" y="4410652"/>
              <a:ext cx="583600" cy="583600"/>
            </a:xfrm>
            <a:prstGeom prst="arc">
              <a:avLst>
                <a:gd name="adj1" fmla="val 17458993"/>
                <a:gd name="adj2" fmla="val 20663452"/>
              </a:avLst>
            </a:prstGeom>
            <a:ln w="15875"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Freeform 60"/>
            <p:cNvSpPr>
              <a:spLocks noChangeArrowheads="1"/>
            </p:cNvSpPr>
            <p:nvPr/>
          </p:nvSpPr>
          <p:spPr bwMode="auto">
            <a:xfrm>
              <a:off x="5328322" y="1465882"/>
              <a:ext cx="274637" cy="236537"/>
            </a:xfrm>
            <a:custGeom>
              <a:avLst/>
              <a:gdLst>
                <a:gd name="T0" fmla="*/ 73 w 634"/>
                <a:gd name="T1" fmla="*/ 191 h 545"/>
                <a:gd name="T2" fmla="*/ 73 w 634"/>
                <a:gd name="T3" fmla="*/ 353 h 545"/>
                <a:gd name="T4" fmla="*/ 73 w 634"/>
                <a:gd name="T5" fmla="*/ 191 h 545"/>
                <a:gd name="T6" fmla="*/ 73 w 634"/>
                <a:gd name="T7" fmla="*/ 309 h 545"/>
                <a:gd name="T8" fmla="*/ 73 w 634"/>
                <a:gd name="T9" fmla="*/ 235 h 545"/>
                <a:gd name="T10" fmla="*/ 73 w 634"/>
                <a:gd name="T11" fmla="*/ 309 h 545"/>
                <a:gd name="T12" fmla="*/ 544 w 634"/>
                <a:gd name="T13" fmla="*/ 147 h 545"/>
                <a:gd name="T14" fmla="*/ 544 w 634"/>
                <a:gd name="T15" fmla="*/ 0 h 545"/>
                <a:gd name="T16" fmla="*/ 544 w 634"/>
                <a:gd name="T17" fmla="*/ 147 h 545"/>
                <a:gd name="T18" fmla="*/ 544 w 634"/>
                <a:gd name="T19" fmla="*/ 29 h 545"/>
                <a:gd name="T20" fmla="*/ 544 w 634"/>
                <a:gd name="T21" fmla="*/ 118 h 545"/>
                <a:gd name="T22" fmla="*/ 544 w 634"/>
                <a:gd name="T23" fmla="*/ 29 h 545"/>
                <a:gd name="T24" fmla="*/ 73 w 634"/>
                <a:gd name="T25" fmla="*/ 382 h 545"/>
                <a:gd name="T26" fmla="*/ 73 w 634"/>
                <a:gd name="T27" fmla="*/ 544 h 545"/>
                <a:gd name="T28" fmla="*/ 73 w 634"/>
                <a:gd name="T29" fmla="*/ 382 h 545"/>
                <a:gd name="T30" fmla="*/ 73 w 634"/>
                <a:gd name="T31" fmla="*/ 500 h 545"/>
                <a:gd name="T32" fmla="*/ 73 w 634"/>
                <a:gd name="T33" fmla="*/ 427 h 545"/>
                <a:gd name="T34" fmla="*/ 73 w 634"/>
                <a:gd name="T35" fmla="*/ 500 h 545"/>
                <a:gd name="T36" fmla="*/ 544 w 634"/>
                <a:gd name="T37" fmla="*/ 382 h 545"/>
                <a:gd name="T38" fmla="*/ 544 w 634"/>
                <a:gd name="T39" fmla="*/ 544 h 545"/>
                <a:gd name="T40" fmla="*/ 544 w 634"/>
                <a:gd name="T41" fmla="*/ 382 h 545"/>
                <a:gd name="T42" fmla="*/ 544 w 634"/>
                <a:gd name="T43" fmla="*/ 500 h 545"/>
                <a:gd name="T44" fmla="*/ 544 w 634"/>
                <a:gd name="T45" fmla="*/ 427 h 545"/>
                <a:gd name="T46" fmla="*/ 544 w 634"/>
                <a:gd name="T47" fmla="*/ 500 h 545"/>
                <a:gd name="T48" fmla="*/ 73 w 634"/>
                <a:gd name="T49" fmla="*/ 0 h 545"/>
                <a:gd name="T50" fmla="*/ 73 w 634"/>
                <a:gd name="T51" fmla="*/ 147 h 545"/>
                <a:gd name="T52" fmla="*/ 73 w 634"/>
                <a:gd name="T53" fmla="*/ 0 h 545"/>
                <a:gd name="T54" fmla="*/ 73 w 634"/>
                <a:gd name="T55" fmla="*/ 118 h 545"/>
                <a:gd name="T56" fmla="*/ 73 w 634"/>
                <a:gd name="T57" fmla="*/ 29 h 545"/>
                <a:gd name="T58" fmla="*/ 73 w 634"/>
                <a:gd name="T59" fmla="*/ 118 h 545"/>
                <a:gd name="T60" fmla="*/ 544 w 634"/>
                <a:gd name="T61" fmla="*/ 191 h 545"/>
                <a:gd name="T62" fmla="*/ 544 w 634"/>
                <a:gd name="T63" fmla="*/ 353 h 545"/>
                <a:gd name="T64" fmla="*/ 544 w 634"/>
                <a:gd name="T65" fmla="*/ 191 h 545"/>
                <a:gd name="T66" fmla="*/ 544 w 634"/>
                <a:gd name="T67" fmla="*/ 309 h 545"/>
                <a:gd name="T68" fmla="*/ 544 w 634"/>
                <a:gd name="T69" fmla="*/ 235 h 545"/>
                <a:gd name="T70" fmla="*/ 544 w 634"/>
                <a:gd name="T71" fmla="*/ 309 h 545"/>
                <a:gd name="T72" fmla="*/ 309 w 634"/>
                <a:gd name="T73" fmla="*/ 0 h 545"/>
                <a:gd name="T74" fmla="*/ 309 w 634"/>
                <a:gd name="T75" fmla="*/ 147 h 545"/>
                <a:gd name="T76" fmla="*/ 309 w 634"/>
                <a:gd name="T77" fmla="*/ 0 h 545"/>
                <a:gd name="T78" fmla="*/ 309 w 634"/>
                <a:gd name="T79" fmla="*/ 118 h 545"/>
                <a:gd name="T80" fmla="*/ 309 w 634"/>
                <a:gd name="T81" fmla="*/ 29 h 545"/>
                <a:gd name="T82" fmla="*/ 309 w 634"/>
                <a:gd name="T83" fmla="*/ 118 h 545"/>
                <a:gd name="T84" fmla="*/ 309 w 634"/>
                <a:gd name="T85" fmla="*/ 382 h 545"/>
                <a:gd name="T86" fmla="*/ 309 w 634"/>
                <a:gd name="T87" fmla="*/ 544 h 545"/>
                <a:gd name="T88" fmla="*/ 309 w 634"/>
                <a:gd name="T89" fmla="*/ 382 h 545"/>
                <a:gd name="T90" fmla="*/ 309 w 634"/>
                <a:gd name="T91" fmla="*/ 500 h 545"/>
                <a:gd name="T92" fmla="*/ 309 w 634"/>
                <a:gd name="T93" fmla="*/ 427 h 545"/>
                <a:gd name="T94" fmla="*/ 309 w 634"/>
                <a:gd name="T95" fmla="*/ 500 h 545"/>
                <a:gd name="T96" fmla="*/ 309 w 634"/>
                <a:gd name="T97" fmla="*/ 191 h 545"/>
                <a:gd name="T98" fmla="*/ 309 w 634"/>
                <a:gd name="T99" fmla="*/ 353 h 545"/>
                <a:gd name="T100" fmla="*/ 309 w 634"/>
                <a:gd name="T101" fmla="*/ 191 h 545"/>
                <a:gd name="T102" fmla="*/ 309 w 634"/>
                <a:gd name="T103" fmla="*/ 309 h 545"/>
                <a:gd name="T104" fmla="*/ 309 w 634"/>
                <a:gd name="T105" fmla="*/ 235 h 545"/>
                <a:gd name="T106" fmla="*/ 309 w 634"/>
                <a:gd name="T107" fmla="*/ 309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4" h="545">
                  <a:moveTo>
                    <a:pt x="73" y="191"/>
                  </a:moveTo>
                  <a:lnTo>
                    <a:pt x="73" y="191"/>
                  </a:lnTo>
                  <a:cubicBezTo>
                    <a:pt x="29" y="191"/>
                    <a:pt x="0" y="221"/>
                    <a:pt x="0" y="265"/>
                  </a:cubicBezTo>
                  <a:cubicBezTo>
                    <a:pt x="0" y="309"/>
                    <a:pt x="29" y="353"/>
                    <a:pt x="73" y="353"/>
                  </a:cubicBezTo>
                  <a:cubicBezTo>
                    <a:pt x="117" y="353"/>
                    <a:pt x="162" y="309"/>
                    <a:pt x="162" y="265"/>
                  </a:cubicBezTo>
                  <a:cubicBezTo>
                    <a:pt x="162" y="221"/>
                    <a:pt x="117" y="191"/>
                    <a:pt x="73" y="191"/>
                  </a:cubicBezTo>
                  <a:close/>
                  <a:moveTo>
                    <a:pt x="73" y="309"/>
                  </a:moveTo>
                  <a:lnTo>
                    <a:pt x="73" y="309"/>
                  </a:lnTo>
                  <a:cubicBezTo>
                    <a:pt x="58" y="309"/>
                    <a:pt x="44" y="294"/>
                    <a:pt x="44" y="265"/>
                  </a:cubicBezTo>
                  <a:cubicBezTo>
                    <a:pt x="44" y="250"/>
                    <a:pt x="58" y="235"/>
                    <a:pt x="73" y="235"/>
                  </a:cubicBezTo>
                  <a:cubicBezTo>
                    <a:pt x="103" y="235"/>
                    <a:pt x="117" y="250"/>
                    <a:pt x="117" y="265"/>
                  </a:cubicBezTo>
                  <a:cubicBezTo>
                    <a:pt x="117" y="294"/>
                    <a:pt x="103" y="309"/>
                    <a:pt x="73" y="309"/>
                  </a:cubicBezTo>
                  <a:close/>
                  <a:moveTo>
                    <a:pt x="544" y="147"/>
                  </a:moveTo>
                  <a:lnTo>
                    <a:pt x="544" y="147"/>
                  </a:lnTo>
                  <a:cubicBezTo>
                    <a:pt x="588" y="147"/>
                    <a:pt x="633" y="118"/>
                    <a:pt x="633" y="73"/>
                  </a:cubicBezTo>
                  <a:cubicBezTo>
                    <a:pt x="633" y="29"/>
                    <a:pt x="588" y="0"/>
                    <a:pt x="544" y="0"/>
                  </a:cubicBezTo>
                  <a:cubicBezTo>
                    <a:pt x="500" y="0"/>
                    <a:pt x="471" y="29"/>
                    <a:pt x="471" y="73"/>
                  </a:cubicBezTo>
                  <a:cubicBezTo>
                    <a:pt x="471" y="118"/>
                    <a:pt x="500" y="147"/>
                    <a:pt x="544" y="147"/>
                  </a:cubicBezTo>
                  <a:close/>
                  <a:moveTo>
                    <a:pt x="544" y="29"/>
                  </a:moveTo>
                  <a:lnTo>
                    <a:pt x="544" y="29"/>
                  </a:lnTo>
                  <a:cubicBezTo>
                    <a:pt x="574" y="29"/>
                    <a:pt x="588" y="59"/>
                    <a:pt x="588" y="73"/>
                  </a:cubicBezTo>
                  <a:cubicBezTo>
                    <a:pt x="588" y="88"/>
                    <a:pt x="574" y="118"/>
                    <a:pt x="544" y="118"/>
                  </a:cubicBezTo>
                  <a:cubicBezTo>
                    <a:pt x="530" y="118"/>
                    <a:pt x="515" y="88"/>
                    <a:pt x="515" y="73"/>
                  </a:cubicBezTo>
                  <a:cubicBezTo>
                    <a:pt x="515" y="59"/>
                    <a:pt x="530" y="29"/>
                    <a:pt x="544" y="29"/>
                  </a:cubicBezTo>
                  <a:close/>
                  <a:moveTo>
                    <a:pt x="73" y="382"/>
                  </a:moveTo>
                  <a:lnTo>
                    <a:pt x="73" y="382"/>
                  </a:lnTo>
                  <a:cubicBezTo>
                    <a:pt x="29" y="382"/>
                    <a:pt x="0" y="427"/>
                    <a:pt x="0" y="471"/>
                  </a:cubicBezTo>
                  <a:cubicBezTo>
                    <a:pt x="0" y="515"/>
                    <a:pt x="29" y="544"/>
                    <a:pt x="73" y="544"/>
                  </a:cubicBezTo>
                  <a:cubicBezTo>
                    <a:pt x="117" y="544"/>
                    <a:pt x="162" y="515"/>
                    <a:pt x="162" y="471"/>
                  </a:cubicBezTo>
                  <a:cubicBezTo>
                    <a:pt x="162" y="427"/>
                    <a:pt x="117" y="382"/>
                    <a:pt x="73" y="382"/>
                  </a:cubicBezTo>
                  <a:close/>
                  <a:moveTo>
                    <a:pt x="73" y="500"/>
                  </a:moveTo>
                  <a:lnTo>
                    <a:pt x="73" y="500"/>
                  </a:lnTo>
                  <a:cubicBezTo>
                    <a:pt x="58" y="500"/>
                    <a:pt x="44" y="486"/>
                    <a:pt x="44" y="471"/>
                  </a:cubicBezTo>
                  <a:cubicBezTo>
                    <a:pt x="44" y="441"/>
                    <a:pt x="58" y="427"/>
                    <a:pt x="73" y="427"/>
                  </a:cubicBezTo>
                  <a:cubicBezTo>
                    <a:pt x="103" y="427"/>
                    <a:pt x="117" y="441"/>
                    <a:pt x="117" y="471"/>
                  </a:cubicBezTo>
                  <a:cubicBezTo>
                    <a:pt x="117" y="486"/>
                    <a:pt x="103" y="500"/>
                    <a:pt x="73" y="500"/>
                  </a:cubicBezTo>
                  <a:close/>
                  <a:moveTo>
                    <a:pt x="544" y="382"/>
                  </a:moveTo>
                  <a:lnTo>
                    <a:pt x="544" y="382"/>
                  </a:lnTo>
                  <a:cubicBezTo>
                    <a:pt x="500" y="382"/>
                    <a:pt x="471" y="427"/>
                    <a:pt x="471" y="471"/>
                  </a:cubicBezTo>
                  <a:cubicBezTo>
                    <a:pt x="471" y="515"/>
                    <a:pt x="500" y="544"/>
                    <a:pt x="544" y="544"/>
                  </a:cubicBezTo>
                  <a:cubicBezTo>
                    <a:pt x="588" y="544"/>
                    <a:pt x="633" y="515"/>
                    <a:pt x="633" y="471"/>
                  </a:cubicBezTo>
                  <a:cubicBezTo>
                    <a:pt x="633" y="427"/>
                    <a:pt x="588" y="382"/>
                    <a:pt x="544" y="382"/>
                  </a:cubicBezTo>
                  <a:close/>
                  <a:moveTo>
                    <a:pt x="544" y="500"/>
                  </a:moveTo>
                  <a:lnTo>
                    <a:pt x="544" y="500"/>
                  </a:lnTo>
                  <a:cubicBezTo>
                    <a:pt x="530" y="500"/>
                    <a:pt x="515" y="486"/>
                    <a:pt x="515" y="471"/>
                  </a:cubicBezTo>
                  <a:cubicBezTo>
                    <a:pt x="515" y="441"/>
                    <a:pt x="530" y="427"/>
                    <a:pt x="544" y="427"/>
                  </a:cubicBezTo>
                  <a:cubicBezTo>
                    <a:pt x="574" y="427"/>
                    <a:pt x="588" y="441"/>
                    <a:pt x="588" y="471"/>
                  </a:cubicBezTo>
                  <a:cubicBezTo>
                    <a:pt x="588" y="486"/>
                    <a:pt x="574" y="500"/>
                    <a:pt x="544" y="500"/>
                  </a:cubicBezTo>
                  <a:close/>
                  <a:moveTo>
                    <a:pt x="73" y="0"/>
                  </a:moveTo>
                  <a:lnTo>
                    <a:pt x="73" y="0"/>
                  </a:lnTo>
                  <a:cubicBezTo>
                    <a:pt x="29" y="0"/>
                    <a:pt x="0" y="29"/>
                    <a:pt x="0" y="73"/>
                  </a:cubicBezTo>
                  <a:cubicBezTo>
                    <a:pt x="0" y="118"/>
                    <a:pt x="29" y="147"/>
                    <a:pt x="73" y="147"/>
                  </a:cubicBezTo>
                  <a:cubicBezTo>
                    <a:pt x="117" y="147"/>
                    <a:pt x="162" y="118"/>
                    <a:pt x="162" y="73"/>
                  </a:cubicBezTo>
                  <a:cubicBezTo>
                    <a:pt x="162" y="29"/>
                    <a:pt x="117" y="0"/>
                    <a:pt x="73" y="0"/>
                  </a:cubicBezTo>
                  <a:close/>
                  <a:moveTo>
                    <a:pt x="73" y="118"/>
                  </a:moveTo>
                  <a:lnTo>
                    <a:pt x="73" y="118"/>
                  </a:lnTo>
                  <a:cubicBezTo>
                    <a:pt x="58" y="118"/>
                    <a:pt x="44" y="88"/>
                    <a:pt x="44" y="73"/>
                  </a:cubicBezTo>
                  <a:cubicBezTo>
                    <a:pt x="44" y="59"/>
                    <a:pt x="58" y="29"/>
                    <a:pt x="73" y="29"/>
                  </a:cubicBezTo>
                  <a:cubicBezTo>
                    <a:pt x="103" y="29"/>
                    <a:pt x="117" y="59"/>
                    <a:pt x="117" y="73"/>
                  </a:cubicBezTo>
                  <a:cubicBezTo>
                    <a:pt x="117" y="88"/>
                    <a:pt x="103" y="118"/>
                    <a:pt x="73" y="118"/>
                  </a:cubicBezTo>
                  <a:close/>
                  <a:moveTo>
                    <a:pt x="544" y="191"/>
                  </a:moveTo>
                  <a:lnTo>
                    <a:pt x="544" y="191"/>
                  </a:lnTo>
                  <a:cubicBezTo>
                    <a:pt x="500" y="191"/>
                    <a:pt x="471" y="221"/>
                    <a:pt x="471" y="265"/>
                  </a:cubicBezTo>
                  <a:cubicBezTo>
                    <a:pt x="471" y="309"/>
                    <a:pt x="500" y="353"/>
                    <a:pt x="544" y="353"/>
                  </a:cubicBezTo>
                  <a:cubicBezTo>
                    <a:pt x="588" y="353"/>
                    <a:pt x="633" y="309"/>
                    <a:pt x="633" y="265"/>
                  </a:cubicBezTo>
                  <a:cubicBezTo>
                    <a:pt x="633" y="221"/>
                    <a:pt x="588" y="191"/>
                    <a:pt x="544" y="191"/>
                  </a:cubicBezTo>
                  <a:close/>
                  <a:moveTo>
                    <a:pt x="544" y="309"/>
                  </a:moveTo>
                  <a:lnTo>
                    <a:pt x="544" y="309"/>
                  </a:lnTo>
                  <a:cubicBezTo>
                    <a:pt x="530" y="309"/>
                    <a:pt x="515" y="294"/>
                    <a:pt x="515" y="265"/>
                  </a:cubicBezTo>
                  <a:cubicBezTo>
                    <a:pt x="515" y="250"/>
                    <a:pt x="530" y="235"/>
                    <a:pt x="544" y="235"/>
                  </a:cubicBezTo>
                  <a:cubicBezTo>
                    <a:pt x="574" y="235"/>
                    <a:pt x="588" y="250"/>
                    <a:pt x="588" y="265"/>
                  </a:cubicBezTo>
                  <a:cubicBezTo>
                    <a:pt x="588" y="294"/>
                    <a:pt x="574" y="309"/>
                    <a:pt x="544" y="309"/>
                  </a:cubicBezTo>
                  <a:close/>
                  <a:moveTo>
                    <a:pt x="309" y="0"/>
                  </a:moveTo>
                  <a:lnTo>
                    <a:pt x="309" y="0"/>
                  </a:lnTo>
                  <a:cubicBezTo>
                    <a:pt x="265" y="0"/>
                    <a:pt x="235" y="29"/>
                    <a:pt x="235" y="73"/>
                  </a:cubicBezTo>
                  <a:cubicBezTo>
                    <a:pt x="235" y="118"/>
                    <a:pt x="265" y="147"/>
                    <a:pt x="309" y="147"/>
                  </a:cubicBezTo>
                  <a:cubicBezTo>
                    <a:pt x="353" y="147"/>
                    <a:pt x="397" y="118"/>
                    <a:pt x="397" y="73"/>
                  </a:cubicBezTo>
                  <a:cubicBezTo>
                    <a:pt x="397" y="29"/>
                    <a:pt x="353" y="0"/>
                    <a:pt x="309" y="0"/>
                  </a:cubicBezTo>
                  <a:close/>
                  <a:moveTo>
                    <a:pt x="309" y="118"/>
                  </a:moveTo>
                  <a:lnTo>
                    <a:pt x="309" y="118"/>
                  </a:lnTo>
                  <a:cubicBezTo>
                    <a:pt x="294" y="118"/>
                    <a:pt x="279" y="88"/>
                    <a:pt x="279" y="73"/>
                  </a:cubicBezTo>
                  <a:cubicBezTo>
                    <a:pt x="279" y="59"/>
                    <a:pt x="294" y="29"/>
                    <a:pt x="309" y="29"/>
                  </a:cubicBezTo>
                  <a:cubicBezTo>
                    <a:pt x="338" y="29"/>
                    <a:pt x="353" y="59"/>
                    <a:pt x="353" y="73"/>
                  </a:cubicBezTo>
                  <a:cubicBezTo>
                    <a:pt x="353" y="88"/>
                    <a:pt x="338" y="118"/>
                    <a:pt x="309" y="118"/>
                  </a:cubicBezTo>
                  <a:close/>
                  <a:moveTo>
                    <a:pt x="309" y="382"/>
                  </a:moveTo>
                  <a:lnTo>
                    <a:pt x="309" y="382"/>
                  </a:lnTo>
                  <a:cubicBezTo>
                    <a:pt x="265" y="382"/>
                    <a:pt x="235" y="427"/>
                    <a:pt x="235" y="471"/>
                  </a:cubicBezTo>
                  <a:cubicBezTo>
                    <a:pt x="235" y="515"/>
                    <a:pt x="265" y="544"/>
                    <a:pt x="309" y="544"/>
                  </a:cubicBezTo>
                  <a:cubicBezTo>
                    <a:pt x="353" y="544"/>
                    <a:pt x="397" y="515"/>
                    <a:pt x="397" y="471"/>
                  </a:cubicBezTo>
                  <a:cubicBezTo>
                    <a:pt x="397" y="427"/>
                    <a:pt x="353" y="382"/>
                    <a:pt x="309" y="382"/>
                  </a:cubicBezTo>
                  <a:close/>
                  <a:moveTo>
                    <a:pt x="309" y="500"/>
                  </a:moveTo>
                  <a:lnTo>
                    <a:pt x="309" y="500"/>
                  </a:lnTo>
                  <a:cubicBezTo>
                    <a:pt x="294" y="500"/>
                    <a:pt x="279" y="486"/>
                    <a:pt x="279" y="471"/>
                  </a:cubicBezTo>
                  <a:cubicBezTo>
                    <a:pt x="279" y="441"/>
                    <a:pt x="294" y="427"/>
                    <a:pt x="309" y="427"/>
                  </a:cubicBezTo>
                  <a:cubicBezTo>
                    <a:pt x="338" y="427"/>
                    <a:pt x="353" y="441"/>
                    <a:pt x="353" y="471"/>
                  </a:cubicBezTo>
                  <a:cubicBezTo>
                    <a:pt x="353" y="486"/>
                    <a:pt x="338" y="500"/>
                    <a:pt x="309" y="500"/>
                  </a:cubicBezTo>
                  <a:close/>
                  <a:moveTo>
                    <a:pt x="309" y="191"/>
                  </a:moveTo>
                  <a:lnTo>
                    <a:pt x="309" y="191"/>
                  </a:lnTo>
                  <a:cubicBezTo>
                    <a:pt x="265" y="191"/>
                    <a:pt x="235" y="221"/>
                    <a:pt x="235" y="265"/>
                  </a:cubicBezTo>
                  <a:cubicBezTo>
                    <a:pt x="235" y="309"/>
                    <a:pt x="265" y="353"/>
                    <a:pt x="309" y="353"/>
                  </a:cubicBezTo>
                  <a:cubicBezTo>
                    <a:pt x="353" y="353"/>
                    <a:pt x="397" y="309"/>
                    <a:pt x="397" y="265"/>
                  </a:cubicBezTo>
                  <a:cubicBezTo>
                    <a:pt x="397" y="221"/>
                    <a:pt x="353" y="191"/>
                    <a:pt x="309" y="191"/>
                  </a:cubicBezTo>
                  <a:close/>
                  <a:moveTo>
                    <a:pt x="309" y="309"/>
                  </a:moveTo>
                  <a:lnTo>
                    <a:pt x="309" y="309"/>
                  </a:lnTo>
                  <a:cubicBezTo>
                    <a:pt x="294" y="309"/>
                    <a:pt x="279" y="294"/>
                    <a:pt x="279" y="265"/>
                  </a:cubicBezTo>
                  <a:cubicBezTo>
                    <a:pt x="279" y="250"/>
                    <a:pt x="294" y="235"/>
                    <a:pt x="309" y="235"/>
                  </a:cubicBezTo>
                  <a:cubicBezTo>
                    <a:pt x="338" y="235"/>
                    <a:pt x="353" y="250"/>
                    <a:pt x="353" y="265"/>
                  </a:cubicBezTo>
                  <a:cubicBezTo>
                    <a:pt x="353" y="294"/>
                    <a:pt x="338" y="309"/>
                    <a:pt x="309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457200">
                <a:defRPr/>
              </a:pPr>
              <a:endParaRPr 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53" name="Freeform 203"/>
            <p:cNvSpPr>
              <a:spLocks noChangeArrowheads="1"/>
            </p:cNvSpPr>
            <p:nvPr/>
          </p:nvSpPr>
          <p:spPr bwMode="auto">
            <a:xfrm>
              <a:off x="3866752" y="1333973"/>
              <a:ext cx="382587" cy="382588"/>
            </a:xfrm>
            <a:custGeom>
              <a:avLst/>
              <a:gdLst>
                <a:gd name="T0" fmla="*/ 295 w 634"/>
                <a:gd name="T1" fmla="*/ 0 h 634"/>
                <a:gd name="T2" fmla="*/ 295 w 634"/>
                <a:gd name="T3" fmla="*/ 0 h 634"/>
                <a:gd name="T4" fmla="*/ 266 w 634"/>
                <a:gd name="T5" fmla="*/ 0 h 634"/>
                <a:gd name="T6" fmla="*/ 266 w 634"/>
                <a:gd name="T7" fmla="*/ 59 h 634"/>
                <a:gd name="T8" fmla="*/ 0 w 634"/>
                <a:gd name="T9" fmla="*/ 339 h 634"/>
                <a:gd name="T10" fmla="*/ 295 w 634"/>
                <a:gd name="T11" fmla="*/ 633 h 634"/>
                <a:gd name="T12" fmla="*/ 545 w 634"/>
                <a:gd name="T13" fmla="*/ 456 h 634"/>
                <a:gd name="T14" fmla="*/ 589 w 634"/>
                <a:gd name="T15" fmla="*/ 471 h 634"/>
                <a:gd name="T16" fmla="*/ 633 w 634"/>
                <a:gd name="T17" fmla="*/ 324 h 634"/>
                <a:gd name="T18" fmla="*/ 295 w 634"/>
                <a:gd name="T19" fmla="*/ 0 h 634"/>
                <a:gd name="T20" fmla="*/ 295 w 634"/>
                <a:gd name="T21" fmla="*/ 589 h 634"/>
                <a:gd name="T22" fmla="*/ 295 w 634"/>
                <a:gd name="T23" fmla="*/ 589 h 634"/>
                <a:gd name="T24" fmla="*/ 45 w 634"/>
                <a:gd name="T25" fmla="*/ 339 h 634"/>
                <a:gd name="T26" fmla="*/ 266 w 634"/>
                <a:gd name="T27" fmla="*/ 103 h 634"/>
                <a:gd name="T28" fmla="*/ 266 w 634"/>
                <a:gd name="T29" fmla="*/ 368 h 634"/>
                <a:gd name="T30" fmla="*/ 516 w 634"/>
                <a:gd name="T31" fmla="*/ 442 h 634"/>
                <a:gd name="T32" fmla="*/ 295 w 634"/>
                <a:gd name="T33" fmla="*/ 589 h 634"/>
                <a:gd name="T34" fmla="*/ 560 w 634"/>
                <a:gd name="T35" fmla="*/ 427 h 634"/>
                <a:gd name="T36" fmla="*/ 560 w 634"/>
                <a:gd name="T37" fmla="*/ 427 h 634"/>
                <a:gd name="T38" fmla="*/ 295 w 634"/>
                <a:gd name="T39" fmla="*/ 339 h 634"/>
                <a:gd name="T40" fmla="*/ 295 w 634"/>
                <a:gd name="T41" fmla="*/ 44 h 634"/>
                <a:gd name="T42" fmla="*/ 589 w 634"/>
                <a:gd name="T43" fmla="*/ 324 h 634"/>
                <a:gd name="T44" fmla="*/ 560 w 634"/>
                <a:gd name="T45" fmla="*/ 427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4" h="634">
                  <a:moveTo>
                    <a:pt x="295" y="0"/>
                  </a:moveTo>
                  <a:lnTo>
                    <a:pt x="295" y="0"/>
                  </a:lnTo>
                  <a:cubicBezTo>
                    <a:pt x="266" y="0"/>
                    <a:pt x="266" y="0"/>
                    <a:pt x="266" y="0"/>
                  </a:cubicBezTo>
                  <a:cubicBezTo>
                    <a:pt x="266" y="59"/>
                    <a:pt x="266" y="59"/>
                    <a:pt x="266" y="59"/>
                  </a:cubicBezTo>
                  <a:cubicBezTo>
                    <a:pt x="118" y="73"/>
                    <a:pt x="0" y="191"/>
                    <a:pt x="0" y="339"/>
                  </a:cubicBezTo>
                  <a:cubicBezTo>
                    <a:pt x="0" y="501"/>
                    <a:pt x="133" y="633"/>
                    <a:pt x="295" y="633"/>
                  </a:cubicBezTo>
                  <a:cubicBezTo>
                    <a:pt x="412" y="633"/>
                    <a:pt x="501" y="560"/>
                    <a:pt x="545" y="456"/>
                  </a:cubicBezTo>
                  <a:cubicBezTo>
                    <a:pt x="589" y="471"/>
                    <a:pt x="589" y="471"/>
                    <a:pt x="589" y="471"/>
                  </a:cubicBezTo>
                  <a:cubicBezTo>
                    <a:pt x="619" y="442"/>
                    <a:pt x="633" y="383"/>
                    <a:pt x="633" y="324"/>
                  </a:cubicBezTo>
                  <a:cubicBezTo>
                    <a:pt x="633" y="147"/>
                    <a:pt x="471" y="0"/>
                    <a:pt x="295" y="0"/>
                  </a:cubicBezTo>
                  <a:close/>
                  <a:moveTo>
                    <a:pt x="295" y="589"/>
                  </a:moveTo>
                  <a:lnTo>
                    <a:pt x="295" y="589"/>
                  </a:lnTo>
                  <a:cubicBezTo>
                    <a:pt x="148" y="589"/>
                    <a:pt x="45" y="486"/>
                    <a:pt x="45" y="339"/>
                  </a:cubicBezTo>
                  <a:cubicBezTo>
                    <a:pt x="45" y="221"/>
                    <a:pt x="148" y="118"/>
                    <a:pt x="266" y="103"/>
                  </a:cubicBezTo>
                  <a:cubicBezTo>
                    <a:pt x="266" y="368"/>
                    <a:pt x="266" y="368"/>
                    <a:pt x="266" y="368"/>
                  </a:cubicBezTo>
                  <a:cubicBezTo>
                    <a:pt x="516" y="442"/>
                    <a:pt x="516" y="442"/>
                    <a:pt x="516" y="442"/>
                  </a:cubicBezTo>
                  <a:cubicBezTo>
                    <a:pt x="471" y="530"/>
                    <a:pt x="383" y="589"/>
                    <a:pt x="295" y="589"/>
                  </a:cubicBezTo>
                  <a:close/>
                  <a:moveTo>
                    <a:pt x="560" y="427"/>
                  </a:moveTo>
                  <a:lnTo>
                    <a:pt x="560" y="427"/>
                  </a:lnTo>
                  <a:cubicBezTo>
                    <a:pt x="295" y="339"/>
                    <a:pt x="295" y="339"/>
                    <a:pt x="295" y="339"/>
                  </a:cubicBezTo>
                  <a:cubicBezTo>
                    <a:pt x="295" y="44"/>
                    <a:pt x="295" y="44"/>
                    <a:pt x="295" y="44"/>
                  </a:cubicBezTo>
                  <a:cubicBezTo>
                    <a:pt x="457" y="44"/>
                    <a:pt x="589" y="177"/>
                    <a:pt x="589" y="324"/>
                  </a:cubicBezTo>
                  <a:cubicBezTo>
                    <a:pt x="589" y="368"/>
                    <a:pt x="575" y="398"/>
                    <a:pt x="560" y="4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lIns="91431" tIns="45716" rIns="91431" bIns="45716" anchor="ctr"/>
            <a:lstStyle/>
            <a:p>
              <a:pPr defTabSz="457200">
                <a:defRPr/>
              </a:pPr>
              <a:endParaRPr 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54" name="Freeform 164"/>
            <p:cNvSpPr>
              <a:spLocks noChangeArrowheads="1"/>
            </p:cNvSpPr>
            <p:nvPr/>
          </p:nvSpPr>
          <p:spPr bwMode="auto">
            <a:xfrm>
              <a:off x="5287840" y="2787759"/>
              <a:ext cx="355600" cy="355600"/>
            </a:xfrm>
            <a:custGeom>
              <a:avLst/>
              <a:gdLst>
                <a:gd name="T0" fmla="*/ 236 w 590"/>
                <a:gd name="T1" fmla="*/ 398 h 590"/>
                <a:gd name="T2" fmla="*/ 236 w 590"/>
                <a:gd name="T3" fmla="*/ 398 h 590"/>
                <a:gd name="T4" fmla="*/ 251 w 590"/>
                <a:gd name="T5" fmla="*/ 309 h 590"/>
                <a:gd name="T6" fmla="*/ 221 w 590"/>
                <a:gd name="T7" fmla="*/ 295 h 590"/>
                <a:gd name="T8" fmla="*/ 192 w 590"/>
                <a:gd name="T9" fmla="*/ 472 h 590"/>
                <a:gd name="T10" fmla="*/ 339 w 590"/>
                <a:gd name="T11" fmla="*/ 354 h 590"/>
                <a:gd name="T12" fmla="*/ 295 w 590"/>
                <a:gd name="T13" fmla="*/ 339 h 590"/>
                <a:gd name="T14" fmla="*/ 236 w 590"/>
                <a:gd name="T15" fmla="*/ 398 h 590"/>
                <a:gd name="T16" fmla="*/ 324 w 590"/>
                <a:gd name="T17" fmla="*/ 295 h 590"/>
                <a:gd name="T18" fmla="*/ 324 w 590"/>
                <a:gd name="T19" fmla="*/ 295 h 590"/>
                <a:gd name="T20" fmla="*/ 295 w 590"/>
                <a:gd name="T21" fmla="*/ 265 h 590"/>
                <a:gd name="T22" fmla="*/ 265 w 590"/>
                <a:gd name="T23" fmla="*/ 295 h 590"/>
                <a:gd name="T24" fmla="*/ 295 w 590"/>
                <a:gd name="T25" fmla="*/ 324 h 590"/>
                <a:gd name="T26" fmla="*/ 324 w 590"/>
                <a:gd name="T27" fmla="*/ 295 h 590"/>
                <a:gd name="T28" fmla="*/ 295 w 590"/>
                <a:gd name="T29" fmla="*/ 0 h 590"/>
                <a:gd name="T30" fmla="*/ 295 w 590"/>
                <a:gd name="T31" fmla="*/ 0 h 590"/>
                <a:gd name="T32" fmla="*/ 0 w 590"/>
                <a:gd name="T33" fmla="*/ 295 h 590"/>
                <a:gd name="T34" fmla="*/ 295 w 590"/>
                <a:gd name="T35" fmla="*/ 589 h 590"/>
                <a:gd name="T36" fmla="*/ 589 w 590"/>
                <a:gd name="T37" fmla="*/ 295 h 590"/>
                <a:gd name="T38" fmla="*/ 295 w 590"/>
                <a:gd name="T39" fmla="*/ 0 h 590"/>
                <a:gd name="T40" fmla="*/ 295 w 590"/>
                <a:gd name="T41" fmla="*/ 545 h 590"/>
                <a:gd name="T42" fmla="*/ 295 w 590"/>
                <a:gd name="T43" fmla="*/ 545 h 590"/>
                <a:gd name="T44" fmla="*/ 45 w 590"/>
                <a:gd name="T45" fmla="*/ 295 h 590"/>
                <a:gd name="T46" fmla="*/ 295 w 590"/>
                <a:gd name="T47" fmla="*/ 30 h 590"/>
                <a:gd name="T48" fmla="*/ 560 w 590"/>
                <a:gd name="T49" fmla="*/ 295 h 590"/>
                <a:gd name="T50" fmla="*/ 295 w 590"/>
                <a:gd name="T51" fmla="*/ 545 h 590"/>
                <a:gd name="T52" fmla="*/ 280 w 590"/>
                <a:gd name="T53" fmla="*/ 265 h 590"/>
                <a:gd name="T54" fmla="*/ 280 w 590"/>
                <a:gd name="T55" fmla="*/ 265 h 590"/>
                <a:gd name="T56" fmla="*/ 354 w 590"/>
                <a:gd name="T57" fmla="*/ 192 h 590"/>
                <a:gd name="T58" fmla="*/ 324 w 590"/>
                <a:gd name="T59" fmla="*/ 295 h 590"/>
                <a:gd name="T60" fmla="*/ 369 w 590"/>
                <a:gd name="T61" fmla="*/ 309 h 590"/>
                <a:gd name="T62" fmla="*/ 383 w 590"/>
                <a:gd name="T63" fmla="*/ 133 h 590"/>
                <a:gd name="T64" fmla="*/ 251 w 590"/>
                <a:gd name="T65" fmla="*/ 236 h 590"/>
                <a:gd name="T66" fmla="*/ 280 w 590"/>
                <a:gd name="T67" fmla="*/ 26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0" h="590">
                  <a:moveTo>
                    <a:pt x="236" y="398"/>
                  </a:moveTo>
                  <a:lnTo>
                    <a:pt x="236" y="398"/>
                  </a:lnTo>
                  <a:cubicBezTo>
                    <a:pt x="251" y="309"/>
                    <a:pt x="251" y="309"/>
                    <a:pt x="251" y="309"/>
                  </a:cubicBezTo>
                  <a:cubicBezTo>
                    <a:pt x="221" y="295"/>
                    <a:pt x="221" y="295"/>
                    <a:pt x="221" y="295"/>
                  </a:cubicBezTo>
                  <a:cubicBezTo>
                    <a:pt x="192" y="472"/>
                    <a:pt x="192" y="472"/>
                    <a:pt x="192" y="472"/>
                  </a:cubicBezTo>
                  <a:cubicBezTo>
                    <a:pt x="339" y="354"/>
                    <a:pt x="339" y="354"/>
                    <a:pt x="339" y="354"/>
                  </a:cubicBezTo>
                  <a:cubicBezTo>
                    <a:pt x="295" y="339"/>
                    <a:pt x="295" y="339"/>
                    <a:pt x="295" y="339"/>
                  </a:cubicBezTo>
                  <a:lnTo>
                    <a:pt x="236" y="398"/>
                  </a:lnTo>
                  <a:close/>
                  <a:moveTo>
                    <a:pt x="324" y="295"/>
                  </a:moveTo>
                  <a:lnTo>
                    <a:pt x="324" y="295"/>
                  </a:lnTo>
                  <a:cubicBezTo>
                    <a:pt x="324" y="280"/>
                    <a:pt x="310" y="265"/>
                    <a:pt x="295" y="265"/>
                  </a:cubicBezTo>
                  <a:cubicBezTo>
                    <a:pt x="280" y="265"/>
                    <a:pt x="265" y="280"/>
                    <a:pt x="265" y="295"/>
                  </a:cubicBezTo>
                  <a:cubicBezTo>
                    <a:pt x="265" y="309"/>
                    <a:pt x="280" y="324"/>
                    <a:pt x="295" y="324"/>
                  </a:cubicBezTo>
                  <a:cubicBezTo>
                    <a:pt x="310" y="324"/>
                    <a:pt x="324" y="309"/>
                    <a:pt x="324" y="295"/>
                  </a:cubicBezTo>
                  <a:close/>
                  <a:moveTo>
                    <a:pt x="295" y="0"/>
                  </a:moveTo>
                  <a:lnTo>
                    <a:pt x="295" y="0"/>
                  </a:lnTo>
                  <a:cubicBezTo>
                    <a:pt x="133" y="0"/>
                    <a:pt x="0" y="133"/>
                    <a:pt x="0" y="295"/>
                  </a:cubicBezTo>
                  <a:cubicBezTo>
                    <a:pt x="0" y="457"/>
                    <a:pt x="133" y="589"/>
                    <a:pt x="295" y="589"/>
                  </a:cubicBezTo>
                  <a:cubicBezTo>
                    <a:pt x="457" y="589"/>
                    <a:pt x="589" y="457"/>
                    <a:pt x="589" y="295"/>
                  </a:cubicBezTo>
                  <a:cubicBezTo>
                    <a:pt x="589" y="133"/>
                    <a:pt x="457" y="0"/>
                    <a:pt x="295" y="0"/>
                  </a:cubicBezTo>
                  <a:close/>
                  <a:moveTo>
                    <a:pt x="295" y="545"/>
                  </a:moveTo>
                  <a:lnTo>
                    <a:pt x="295" y="545"/>
                  </a:lnTo>
                  <a:cubicBezTo>
                    <a:pt x="162" y="545"/>
                    <a:pt x="45" y="427"/>
                    <a:pt x="45" y="295"/>
                  </a:cubicBezTo>
                  <a:cubicBezTo>
                    <a:pt x="45" y="147"/>
                    <a:pt x="162" y="30"/>
                    <a:pt x="295" y="30"/>
                  </a:cubicBezTo>
                  <a:cubicBezTo>
                    <a:pt x="442" y="30"/>
                    <a:pt x="560" y="147"/>
                    <a:pt x="560" y="295"/>
                  </a:cubicBezTo>
                  <a:cubicBezTo>
                    <a:pt x="560" y="427"/>
                    <a:pt x="442" y="545"/>
                    <a:pt x="295" y="545"/>
                  </a:cubicBezTo>
                  <a:close/>
                  <a:moveTo>
                    <a:pt x="280" y="265"/>
                  </a:moveTo>
                  <a:lnTo>
                    <a:pt x="280" y="265"/>
                  </a:lnTo>
                  <a:cubicBezTo>
                    <a:pt x="354" y="192"/>
                    <a:pt x="354" y="192"/>
                    <a:pt x="354" y="192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69" y="309"/>
                    <a:pt x="369" y="309"/>
                    <a:pt x="369" y="309"/>
                  </a:cubicBezTo>
                  <a:cubicBezTo>
                    <a:pt x="383" y="133"/>
                    <a:pt x="383" y="133"/>
                    <a:pt x="383" y="133"/>
                  </a:cubicBezTo>
                  <a:cubicBezTo>
                    <a:pt x="251" y="236"/>
                    <a:pt x="251" y="236"/>
                    <a:pt x="251" y="236"/>
                  </a:cubicBezTo>
                  <a:lnTo>
                    <a:pt x="280" y="2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lIns="91431" tIns="45716" rIns="91431" bIns="45716" anchor="ctr"/>
            <a:lstStyle/>
            <a:p>
              <a:pPr defTabSz="457200">
                <a:defRPr/>
              </a:pPr>
              <a:endParaRPr 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55" name="Freeform 205"/>
            <p:cNvSpPr>
              <a:spLocks noChangeArrowheads="1"/>
            </p:cNvSpPr>
            <p:nvPr/>
          </p:nvSpPr>
          <p:spPr bwMode="auto">
            <a:xfrm>
              <a:off x="3984227" y="2835313"/>
              <a:ext cx="265112" cy="355600"/>
            </a:xfrm>
            <a:custGeom>
              <a:avLst/>
              <a:gdLst>
                <a:gd name="T0" fmla="*/ 353 w 443"/>
                <a:gd name="T1" fmla="*/ 0 h 590"/>
                <a:gd name="T2" fmla="*/ 353 w 443"/>
                <a:gd name="T3" fmla="*/ 0 h 590"/>
                <a:gd name="T4" fmla="*/ 89 w 443"/>
                <a:gd name="T5" fmla="*/ 0 h 590"/>
                <a:gd name="T6" fmla="*/ 0 w 443"/>
                <a:gd name="T7" fmla="*/ 73 h 590"/>
                <a:gd name="T8" fmla="*/ 0 w 443"/>
                <a:gd name="T9" fmla="*/ 515 h 590"/>
                <a:gd name="T10" fmla="*/ 89 w 443"/>
                <a:gd name="T11" fmla="*/ 589 h 590"/>
                <a:gd name="T12" fmla="*/ 221 w 443"/>
                <a:gd name="T13" fmla="*/ 456 h 590"/>
                <a:gd name="T14" fmla="*/ 353 w 443"/>
                <a:gd name="T15" fmla="*/ 589 h 590"/>
                <a:gd name="T16" fmla="*/ 442 w 443"/>
                <a:gd name="T17" fmla="*/ 515 h 590"/>
                <a:gd name="T18" fmla="*/ 442 w 443"/>
                <a:gd name="T19" fmla="*/ 73 h 590"/>
                <a:gd name="T20" fmla="*/ 353 w 443"/>
                <a:gd name="T21" fmla="*/ 0 h 590"/>
                <a:gd name="T22" fmla="*/ 398 w 443"/>
                <a:gd name="T23" fmla="*/ 515 h 590"/>
                <a:gd name="T24" fmla="*/ 398 w 443"/>
                <a:gd name="T25" fmla="*/ 515 h 590"/>
                <a:gd name="T26" fmla="*/ 353 w 443"/>
                <a:gd name="T27" fmla="*/ 545 h 590"/>
                <a:gd name="T28" fmla="*/ 221 w 443"/>
                <a:gd name="T29" fmla="*/ 412 h 590"/>
                <a:gd name="T30" fmla="*/ 89 w 443"/>
                <a:gd name="T31" fmla="*/ 545 h 590"/>
                <a:gd name="T32" fmla="*/ 44 w 443"/>
                <a:gd name="T33" fmla="*/ 515 h 590"/>
                <a:gd name="T34" fmla="*/ 44 w 443"/>
                <a:gd name="T35" fmla="*/ 73 h 590"/>
                <a:gd name="T36" fmla="*/ 89 w 443"/>
                <a:gd name="T37" fmla="*/ 44 h 590"/>
                <a:gd name="T38" fmla="*/ 353 w 443"/>
                <a:gd name="T39" fmla="*/ 44 h 590"/>
                <a:gd name="T40" fmla="*/ 398 w 443"/>
                <a:gd name="T41" fmla="*/ 73 h 590"/>
                <a:gd name="T42" fmla="*/ 398 w 443"/>
                <a:gd name="T43" fmla="*/ 51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3" h="590">
                  <a:moveTo>
                    <a:pt x="353" y="0"/>
                  </a:moveTo>
                  <a:lnTo>
                    <a:pt x="353" y="0"/>
                  </a:lnTo>
                  <a:cubicBezTo>
                    <a:pt x="89" y="0"/>
                    <a:pt x="89" y="0"/>
                    <a:pt x="89" y="0"/>
                  </a:cubicBezTo>
                  <a:cubicBezTo>
                    <a:pt x="44" y="0"/>
                    <a:pt x="0" y="30"/>
                    <a:pt x="0" y="73"/>
                  </a:cubicBezTo>
                  <a:cubicBezTo>
                    <a:pt x="0" y="515"/>
                    <a:pt x="0" y="515"/>
                    <a:pt x="0" y="515"/>
                  </a:cubicBezTo>
                  <a:cubicBezTo>
                    <a:pt x="0" y="560"/>
                    <a:pt x="44" y="589"/>
                    <a:pt x="89" y="589"/>
                  </a:cubicBezTo>
                  <a:cubicBezTo>
                    <a:pt x="221" y="456"/>
                    <a:pt x="221" y="456"/>
                    <a:pt x="221" y="456"/>
                  </a:cubicBezTo>
                  <a:cubicBezTo>
                    <a:pt x="353" y="589"/>
                    <a:pt x="353" y="589"/>
                    <a:pt x="353" y="589"/>
                  </a:cubicBezTo>
                  <a:cubicBezTo>
                    <a:pt x="398" y="589"/>
                    <a:pt x="442" y="560"/>
                    <a:pt x="442" y="515"/>
                  </a:cubicBezTo>
                  <a:cubicBezTo>
                    <a:pt x="442" y="73"/>
                    <a:pt x="442" y="73"/>
                    <a:pt x="442" y="73"/>
                  </a:cubicBezTo>
                  <a:cubicBezTo>
                    <a:pt x="442" y="30"/>
                    <a:pt x="398" y="0"/>
                    <a:pt x="353" y="0"/>
                  </a:cubicBezTo>
                  <a:close/>
                  <a:moveTo>
                    <a:pt x="398" y="515"/>
                  </a:moveTo>
                  <a:lnTo>
                    <a:pt x="398" y="515"/>
                  </a:lnTo>
                  <a:cubicBezTo>
                    <a:pt x="398" y="530"/>
                    <a:pt x="383" y="545"/>
                    <a:pt x="353" y="545"/>
                  </a:cubicBezTo>
                  <a:cubicBezTo>
                    <a:pt x="221" y="412"/>
                    <a:pt x="221" y="412"/>
                    <a:pt x="221" y="412"/>
                  </a:cubicBezTo>
                  <a:cubicBezTo>
                    <a:pt x="89" y="545"/>
                    <a:pt x="89" y="545"/>
                    <a:pt x="89" y="545"/>
                  </a:cubicBezTo>
                  <a:cubicBezTo>
                    <a:pt x="59" y="545"/>
                    <a:pt x="44" y="530"/>
                    <a:pt x="44" y="515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59"/>
                    <a:pt x="59" y="44"/>
                    <a:pt x="89" y="44"/>
                  </a:cubicBezTo>
                  <a:cubicBezTo>
                    <a:pt x="353" y="44"/>
                    <a:pt x="353" y="44"/>
                    <a:pt x="353" y="44"/>
                  </a:cubicBezTo>
                  <a:cubicBezTo>
                    <a:pt x="383" y="44"/>
                    <a:pt x="398" y="59"/>
                    <a:pt x="398" y="73"/>
                  </a:cubicBezTo>
                  <a:lnTo>
                    <a:pt x="398" y="5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lIns="91431" tIns="45716" rIns="91431" bIns="45716" anchor="ctr"/>
            <a:lstStyle/>
            <a:p>
              <a:pPr defTabSz="457200">
                <a:defRPr/>
              </a:pPr>
              <a:endParaRPr 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462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Porter’s Strategic Advantages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572957" y="1603814"/>
            <a:ext cx="6362122" cy="2460698"/>
            <a:chOff x="572957" y="1603814"/>
            <a:chExt cx="6362122" cy="2460698"/>
          </a:xfrm>
        </p:grpSpPr>
        <p:grpSp>
          <p:nvGrpSpPr>
            <p:cNvPr id="5" name="组合 4"/>
            <p:cNvGrpSpPr/>
            <p:nvPr/>
          </p:nvGrpSpPr>
          <p:grpSpPr>
            <a:xfrm>
              <a:off x="3201771" y="3197811"/>
              <a:ext cx="3733308" cy="866701"/>
              <a:chOff x="2703439" y="2959892"/>
              <a:chExt cx="3733308" cy="866701"/>
            </a:xfrm>
          </p:grpSpPr>
          <p:sp>
            <p:nvSpPr>
              <p:cNvPr id="28" name="圆角矩形 27"/>
              <p:cNvSpPr/>
              <p:nvPr/>
            </p:nvSpPr>
            <p:spPr>
              <a:xfrm>
                <a:off x="2703439" y="2959892"/>
                <a:ext cx="3733308" cy="866701"/>
              </a:xfrm>
              <a:prstGeom prst="roundRect">
                <a:avLst>
                  <a:gd name="adj" fmla="val 20683"/>
                </a:avLst>
              </a:prstGeom>
              <a:solidFill>
                <a:srgbClr val="4BAFC8"/>
              </a:solidFill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endParaRPr lang="zh-CN" altLang="en-US" sz="2700"/>
              </a:p>
            </p:txBody>
          </p:sp>
          <p:sp>
            <p:nvSpPr>
              <p:cNvPr id="32" name="Rounded Rectangle 4"/>
              <p:cNvSpPr/>
              <p:nvPr/>
            </p:nvSpPr>
            <p:spPr>
              <a:xfrm>
                <a:off x="3855878" y="3249989"/>
                <a:ext cx="1428430" cy="28650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solidFill>
                      <a:schemeClr val="bg1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Focus</a:t>
                </a:r>
              </a:p>
            </p:txBody>
          </p:sp>
          <p:sp>
            <p:nvSpPr>
              <p:cNvPr id="33" name="Freeform 109"/>
              <p:cNvSpPr>
                <a:spLocks noChangeArrowheads="1"/>
              </p:cNvSpPr>
              <p:nvPr/>
            </p:nvSpPr>
            <p:spPr bwMode="auto">
              <a:xfrm>
                <a:off x="3747132" y="3222419"/>
                <a:ext cx="341645" cy="341645"/>
              </a:xfrm>
              <a:custGeom>
                <a:avLst/>
                <a:gdLst>
                  <a:gd name="T0" fmla="*/ 2147483646 w 602"/>
                  <a:gd name="T1" fmla="*/ 2147483646 h 602"/>
                  <a:gd name="T2" fmla="*/ 2147483646 w 602"/>
                  <a:gd name="T3" fmla="*/ 2147483646 h 602"/>
                  <a:gd name="T4" fmla="*/ 2147483646 w 602"/>
                  <a:gd name="T5" fmla="*/ 2147483646 h 602"/>
                  <a:gd name="T6" fmla="*/ 2147483646 w 602"/>
                  <a:gd name="T7" fmla="*/ 2147483646 h 602"/>
                  <a:gd name="T8" fmla="*/ 2147483646 w 602"/>
                  <a:gd name="T9" fmla="*/ 2147483646 h 602"/>
                  <a:gd name="T10" fmla="*/ 2147483646 w 602"/>
                  <a:gd name="T11" fmla="*/ 2147483646 h 602"/>
                  <a:gd name="T12" fmla="*/ 0 w 602"/>
                  <a:gd name="T13" fmla="*/ 2147483646 h 602"/>
                  <a:gd name="T14" fmla="*/ 2147483646 w 602"/>
                  <a:gd name="T15" fmla="*/ 0 h 602"/>
                  <a:gd name="T16" fmla="*/ 2147483646 w 602"/>
                  <a:gd name="T17" fmla="*/ 2147483646 h 602"/>
                  <a:gd name="T18" fmla="*/ 2147483646 w 602"/>
                  <a:gd name="T19" fmla="*/ 2147483646 h 602"/>
                  <a:gd name="T20" fmla="*/ 2147483646 w 602"/>
                  <a:gd name="T21" fmla="*/ 2147483646 h 602"/>
                  <a:gd name="T22" fmla="*/ 2147483646 w 602"/>
                  <a:gd name="T23" fmla="*/ 2147483646 h 602"/>
                  <a:gd name="T24" fmla="*/ 2147483646 w 602"/>
                  <a:gd name="T25" fmla="*/ 2147483646 h 602"/>
                  <a:gd name="T26" fmla="*/ 2147483646 w 602"/>
                  <a:gd name="T27" fmla="*/ 2147483646 h 602"/>
                  <a:gd name="T28" fmla="*/ 2147483646 w 602"/>
                  <a:gd name="T29" fmla="*/ 2147483646 h 602"/>
                  <a:gd name="T30" fmla="*/ 2147483646 w 602"/>
                  <a:gd name="T31" fmla="*/ 2147483646 h 602"/>
                  <a:gd name="T32" fmla="*/ 2147483646 w 602"/>
                  <a:gd name="T33" fmla="*/ 2147483646 h 602"/>
                  <a:gd name="T34" fmla="*/ 2147483646 w 602"/>
                  <a:gd name="T35" fmla="*/ 2147483646 h 602"/>
                  <a:gd name="T36" fmla="*/ 2147483646 w 602"/>
                  <a:gd name="T37" fmla="*/ 2147483646 h 602"/>
                  <a:gd name="T38" fmla="*/ 2147483646 w 602"/>
                  <a:gd name="T39" fmla="*/ 2147483646 h 602"/>
                  <a:gd name="T40" fmla="*/ 2147483646 w 602"/>
                  <a:gd name="T41" fmla="*/ 2147483646 h 602"/>
                  <a:gd name="T42" fmla="*/ 2147483646 w 602"/>
                  <a:gd name="T43" fmla="*/ 2147483646 h 602"/>
                  <a:gd name="T44" fmla="*/ 2147483646 w 602"/>
                  <a:gd name="T45" fmla="*/ 2147483646 h 602"/>
                  <a:gd name="T46" fmla="*/ 2147483646 w 602"/>
                  <a:gd name="T47" fmla="*/ 2147483646 h 602"/>
                  <a:gd name="T48" fmla="*/ 2147483646 w 602"/>
                  <a:gd name="T49" fmla="*/ 2147483646 h 602"/>
                  <a:gd name="T50" fmla="*/ 2147483646 w 602"/>
                  <a:gd name="T51" fmla="*/ 2147483646 h 60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02" h="602">
                    <a:moveTo>
                      <a:pt x="601" y="544"/>
                    </a:moveTo>
                    <a:lnTo>
                      <a:pt x="601" y="544"/>
                    </a:lnTo>
                    <a:cubicBezTo>
                      <a:pt x="601" y="573"/>
                      <a:pt x="573" y="601"/>
                      <a:pt x="544" y="601"/>
                    </a:cubicBezTo>
                    <a:cubicBezTo>
                      <a:pt x="530" y="601"/>
                      <a:pt x="516" y="594"/>
                      <a:pt x="502" y="587"/>
                    </a:cubicBezTo>
                    <a:cubicBezTo>
                      <a:pt x="339" y="417"/>
                      <a:pt x="339" y="417"/>
                      <a:pt x="339" y="417"/>
                    </a:cubicBezTo>
                    <a:cubicBezTo>
                      <a:pt x="304" y="438"/>
                      <a:pt x="269" y="453"/>
                      <a:pt x="226" y="453"/>
                    </a:cubicBezTo>
                    <a:cubicBezTo>
                      <a:pt x="99" y="453"/>
                      <a:pt x="0" y="347"/>
                      <a:pt x="0" y="226"/>
                    </a:cubicBezTo>
                    <a:cubicBezTo>
                      <a:pt x="0" y="99"/>
                      <a:pt x="99" y="0"/>
                      <a:pt x="226" y="0"/>
                    </a:cubicBezTo>
                    <a:cubicBezTo>
                      <a:pt x="346" y="0"/>
                      <a:pt x="452" y="99"/>
                      <a:pt x="452" y="226"/>
                    </a:cubicBezTo>
                    <a:cubicBezTo>
                      <a:pt x="452" y="269"/>
                      <a:pt x="438" y="304"/>
                      <a:pt x="417" y="340"/>
                    </a:cubicBezTo>
                    <a:cubicBezTo>
                      <a:pt x="587" y="502"/>
                      <a:pt x="587" y="502"/>
                      <a:pt x="587" y="502"/>
                    </a:cubicBezTo>
                    <a:cubicBezTo>
                      <a:pt x="594" y="516"/>
                      <a:pt x="601" y="530"/>
                      <a:pt x="601" y="544"/>
                    </a:cubicBezTo>
                    <a:close/>
                    <a:moveTo>
                      <a:pt x="226" y="57"/>
                    </a:moveTo>
                    <a:lnTo>
                      <a:pt x="226" y="57"/>
                    </a:lnTo>
                    <a:cubicBezTo>
                      <a:pt x="127" y="57"/>
                      <a:pt x="57" y="127"/>
                      <a:pt x="57" y="226"/>
                    </a:cubicBezTo>
                    <a:cubicBezTo>
                      <a:pt x="57" y="318"/>
                      <a:pt x="127" y="396"/>
                      <a:pt x="226" y="396"/>
                    </a:cubicBezTo>
                    <a:cubicBezTo>
                      <a:pt x="318" y="396"/>
                      <a:pt x="396" y="318"/>
                      <a:pt x="396" y="226"/>
                    </a:cubicBezTo>
                    <a:cubicBezTo>
                      <a:pt x="396" y="127"/>
                      <a:pt x="318" y="57"/>
                      <a:pt x="226" y="57"/>
                    </a:cubicBezTo>
                    <a:close/>
                    <a:moveTo>
                      <a:pt x="318" y="255"/>
                    </a:moveTo>
                    <a:lnTo>
                      <a:pt x="318" y="255"/>
                    </a:lnTo>
                    <a:cubicBezTo>
                      <a:pt x="127" y="255"/>
                      <a:pt x="127" y="255"/>
                      <a:pt x="127" y="255"/>
                    </a:cubicBezTo>
                    <a:cubicBezTo>
                      <a:pt x="113" y="255"/>
                      <a:pt x="99" y="241"/>
                      <a:pt x="99" y="226"/>
                    </a:cubicBezTo>
                    <a:cubicBezTo>
                      <a:pt x="99" y="205"/>
                      <a:pt x="113" y="198"/>
                      <a:pt x="127" y="198"/>
                    </a:cubicBezTo>
                    <a:cubicBezTo>
                      <a:pt x="318" y="198"/>
                      <a:pt x="318" y="198"/>
                      <a:pt x="318" y="198"/>
                    </a:cubicBezTo>
                    <a:cubicBezTo>
                      <a:pt x="332" y="198"/>
                      <a:pt x="346" y="205"/>
                      <a:pt x="346" y="226"/>
                    </a:cubicBezTo>
                    <a:cubicBezTo>
                      <a:pt x="346" y="241"/>
                      <a:pt x="332" y="255"/>
                      <a:pt x="318" y="2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201771" y="2033257"/>
              <a:ext cx="1839313" cy="1114557"/>
              <a:chOff x="2703439" y="2033257"/>
              <a:chExt cx="1839313" cy="1114557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2703439" y="2033257"/>
                <a:ext cx="1839313" cy="1114557"/>
              </a:xfrm>
              <a:prstGeom prst="roundRect">
                <a:avLst>
                  <a:gd name="adj" fmla="val 20683"/>
                </a:avLst>
              </a:prstGeom>
              <a:solidFill>
                <a:schemeClr val="accent6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zh-CN" altLang="en-US" sz="1400">
                  <a:solidFill>
                    <a:srgbClr val="445469"/>
                  </a:solidFill>
                </a:endParaRPr>
              </a:p>
            </p:txBody>
          </p:sp>
          <p:sp>
            <p:nvSpPr>
              <p:cNvPr id="30" name="Rounded Rectangle 4"/>
              <p:cNvSpPr/>
              <p:nvPr/>
            </p:nvSpPr>
            <p:spPr>
              <a:xfrm>
                <a:off x="3006599" y="2466607"/>
                <a:ext cx="1428430" cy="28650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solidFill>
                      <a:schemeClr val="bg1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Differentiation</a:t>
                </a:r>
              </a:p>
            </p:txBody>
          </p:sp>
          <p:sp>
            <p:nvSpPr>
              <p:cNvPr id="34" name="Freeform 126"/>
              <p:cNvSpPr>
                <a:spLocks noChangeArrowheads="1"/>
              </p:cNvSpPr>
              <p:nvPr/>
            </p:nvSpPr>
            <p:spPr bwMode="auto">
              <a:xfrm>
                <a:off x="2843808" y="2157406"/>
                <a:ext cx="259932" cy="348258"/>
              </a:xfrm>
              <a:custGeom>
                <a:avLst/>
                <a:gdLst>
                  <a:gd name="T0" fmla="*/ 2147483646 w 454"/>
                  <a:gd name="T1" fmla="*/ 2147483646 h 609"/>
                  <a:gd name="T2" fmla="*/ 2147483646 w 454"/>
                  <a:gd name="T3" fmla="*/ 2147483646 h 609"/>
                  <a:gd name="T4" fmla="*/ 0 w 454"/>
                  <a:gd name="T5" fmla="*/ 2147483646 h 609"/>
                  <a:gd name="T6" fmla="*/ 2147483646 w 454"/>
                  <a:gd name="T7" fmla="*/ 0 h 609"/>
                  <a:gd name="T8" fmla="*/ 2147483646 w 454"/>
                  <a:gd name="T9" fmla="*/ 2147483646 h 609"/>
                  <a:gd name="T10" fmla="*/ 2147483646 w 454"/>
                  <a:gd name="T11" fmla="*/ 2147483646 h 609"/>
                  <a:gd name="T12" fmla="*/ 2147483646 w 454"/>
                  <a:gd name="T13" fmla="*/ 2147483646 h 609"/>
                  <a:gd name="T14" fmla="*/ 2147483646 w 454"/>
                  <a:gd name="T15" fmla="*/ 2147483646 h 609"/>
                  <a:gd name="T16" fmla="*/ 2147483646 w 454"/>
                  <a:gd name="T17" fmla="*/ 2147483646 h 609"/>
                  <a:gd name="T18" fmla="*/ 2147483646 w 454"/>
                  <a:gd name="T19" fmla="*/ 2147483646 h 609"/>
                  <a:gd name="T20" fmla="*/ 2147483646 w 454"/>
                  <a:gd name="T21" fmla="*/ 2147483646 h 609"/>
                  <a:gd name="T22" fmla="*/ 2147483646 w 454"/>
                  <a:gd name="T23" fmla="*/ 2147483646 h 609"/>
                  <a:gd name="T24" fmla="*/ 2147483646 w 454"/>
                  <a:gd name="T25" fmla="*/ 2147483646 h 609"/>
                  <a:gd name="T26" fmla="*/ 2147483646 w 454"/>
                  <a:gd name="T27" fmla="*/ 2147483646 h 609"/>
                  <a:gd name="T28" fmla="*/ 2147483646 w 454"/>
                  <a:gd name="T29" fmla="*/ 2147483646 h 609"/>
                  <a:gd name="T30" fmla="*/ 2147483646 w 454"/>
                  <a:gd name="T31" fmla="*/ 2147483646 h 609"/>
                  <a:gd name="T32" fmla="*/ 2147483646 w 454"/>
                  <a:gd name="T33" fmla="*/ 2147483646 h 609"/>
                  <a:gd name="T34" fmla="*/ 2147483646 w 454"/>
                  <a:gd name="T35" fmla="*/ 2147483646 h 60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54" h="609">
                    <a:moveTo>
                      <a:pt x="227" y="608"/>
                    </a:moveTo>
                    <a:lnTo>
                      <a:pt x="227" y="608"/>
                    </a:lnTo>
                    <a:cubicBezTo>
                      <a:pt x="227" y="608"/>
                      <a:pt x="0" y="354"/>
                      <a:pt x="0" y="226"/>
                    </a:cubicBezTo>
                    <a:cubicBezTo>
                      <a:pt x="0" y="106"/>
                      <a:pt x="99" y="0"/>
                      <a:pt x="227" y="0"/>
                    </a:cubicBezTo>
                    <a:cubicBezTo>
                      <a:pt x="347" y="0"/>
                      <a:pt x="453" y="106"/>
                      <a:pt x="453" y="226"/>
                    </a:cubicBezTo>
                    <a:cubicBezTo>
                      <a:pt x="453" y="354"/>
                      <a:pt x="227" y="608"/>
                      <a:pt x="227" y="608"/>
                    </a:cubicBezTo>
                    <a:close/>
                    <a:moveTo>
                      <a:pt x="227" y="78"/>
                    </a:moveTo>
                    <a:lnTo>
                      <a:pt x="227" y="78"/>
                    </a:lnTo>
                    <a:cubicBezTo>
                      <a:pt x="142" y="78"/>
                      <a:pt x="71" y="149"/>
                      <a:pt x="71" y="226"/>
                    </a:cubicBezTo>
                    <a:cubicBezTo>
                      <a:pt x="71" y="311"/>
                      <a:pt x="142" y="382"/>
                      <a:pt x="227" y="382"/>
                    </a:cubicBezTo>
                    <a:cubicBezTo>
                      <a:pt x="304" y="382"/>
                      <a:pt x="375" y="311"/>
                      <a:pt x="375" y="226"/>
                    </a:cubicBezTo>
                    <a:cubicBezTo>
                      <a:pt x="375" y="149"/>
                      <a:pt x="304" y="78"/>
                      <a:pt x="227" y="78"/>
                    </a:cubicBezTo>
                    <a:close/>
                    <a:moveTo>
                      <a:pt x="227" y="304"/>
                    </a:moveTo>
                    <a:lnTo>
                      <a:pt x="227" y="304"/>
                    </a:lnTo>
                    <a:cubicBezTo>
                      <a:pt x="184" y="304"/>
                      <a:pt x="149" y="269"/>
                      <a:pt x="149" y="226"/>
                    </a:cubicBezTo>
                    <a:cubicBezTo>
                      <a:pt x="149" y="184"/>
                      <a:pt x="184" y="156"/>
                      <a:pt x="227" y="156"/>
                    </a:cubicBezTo>
                    <a:cubicBezTo>
                      <a:pt x="269" y="156"/>
                      <a:pt x="297" y="184"/>
                      <a:pt x="297" y="226"/>
                    </a:cubicBezTo>
                    <a:cubicBezTo>
                      <a:pt x="297" y="269"/>
                      <a:pt x="269" y="304"/>
                      <a:pt x="227" y="30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102082" y="2033257"/>
              <a:ext cx="1832997" cy="1114557"/>
              <a:chOff x="4603750" y="2033257"/>
              <a:chExt cx="1832997" cy="1114557"/>
            </a:xfrm>
          </p:grpSpPr>
          <p:sp>
            <p:nvSpPr>
              <p:cNvPr id="27" name="圆角矩形 26"/>
              <p:cNvSpPr/>
              <p:nvPr/>
            </p:nvSpPr>
            <p:spPr>
              <a:xfrm>
                <a:off x="4603750" y="2033257"/>
                <a:ext cx="1832997" cy="1114557"/>
              </a:xfrm>
              <a:prstGeom prst="roundRect">
                <a:avLst>
                  <a:gd name="adj" fmla="val 20683"/>
                </a:avLst>
              </a:prstGeom>
              <a:solidFill>
                <a:srgbClr val="1EA185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zh-CN" altLang="en-US" sz="1400">
                  <a:solidFill>
                    <a:srgbClr val="445469"/>
                  </a:solidFill>
                </a:endParaRPr>
              </a:p>
            </p:txBody>
          </p:sp>
          <p:sp>
            <p:nvSpPr>
              <p:cNvPr id="31" name="Rounded Rectangle 4"/>
              <p:cNvSpPr/>
              <p:nvPr/>
            </p:nvSpPr>
            <p:spPr>
              <a:xfrm>
                <a:off x="4862224" y="2475659"/>
                <a:ext cx="1428430" cy="28650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solidFill>
                      <a:schemeClr val="bg1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Overall Cost Leadership</a:t>
                </a:r>
              </a:p>
            </p:txBody>
          </p:sp>
          <p:sp>
            <p:nvSpPr>
              <p:cNvPr id="36" name="Freeform 79"/>
              <p:cNvSpPr>
                <a:spLocks noChangeArrowheads="1"/>
              </p:cNvSpPr>
              <p:nvPr/>
            </p:nvSpPr>
            <p:spPr bwMode="auto">
              <a:xfrm>
                <a:off x="4699298" y="2159618"/>
                <a:ext cx="284077" cy="286165"/>
              </a:xfrm>
              <a:custGeom>
                <a:avLst/>
                <a:gdLst>
                  <a:gd name="T0" fmla="*/ 2147483646 w 601"/>
                  <a:gd name="T1" fmla="*/ 2147483646 h 602"/>
                  <a:gd name="T2" fmla="*/ 2147483646 w 601"/>
                  <a:gd name="T3" fmla="*/ 2147483646 h 602"/>
                  <a:gd name="T4" fmla="*/ 0 w 601"/>
                  <a:gd name="T5" fmla="*/ 2147483646 h 602"/>
                  <a:gd name="T6" fmla="*/ 2147483646 w 601"/>
                  <a:gd name="T7" fmla="*/ 0 h 602"/>
                  <a:gd name="T8" fmla="*/ 2147483646 w 601"/>
                  <a:gd name="T9" fmla="*/ 2147483646 h 602"/>
                  <a:gd name="T10" fmla="*/ 2147483646 w 601"/>
                  <a:gd name="T11" fmla="*/ 2147483646 h 602"/>
                  <a:gd name="T12" fmla="*/ 2147483646 w 601"/>
                  <a:gd name="T13" fmla="*/ 2147483646 h 602"/>
                  <a:gd name="T14" fmla="*/ 2147483646 w 601"/>
                  <a:gd name="T15" fmla="*/ 2147483646 h 602"/>
                  <a:gd name="T16" fmla="*/ 2147483646 w 601"/>
                  <a:gd name="T17" fmla="*/ 2147483646 h 602"/>
                  <a:gd name="T18" fmla="*/ 2147483646 w 601"/>
                  <a:gd name="T19" fmla="*/ 2147483646 h 602"/>
                  <a:gd name="T20" fmla="*/ 2147483646 w 601"/>
                  <a:gd name="T21" fmla="*/ 2147483646 h 602"/>
                  <a:gd name="T22" fmla="*/ 2147483646 w 601"/>
                  <a:gd name="T23" fmla="*/ 2147483646 h 6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01" h="602">
                    <a:moveTo>
                      <a:pt x="296" y="601"/>
                    </a:moveTo>
                    <a:lnTo>
                      <a:pt x="296" y="601"/>
                    </a:lnTo>
                    <a:cubicBezTo>
                      <a:pt x="134" y="601"/>
                      <a:pt x="0" y="466"/>
                      <a:pt x="0" y="297"/>
                    </a:cubicBezTo>
                    <a:cubicBezTo>
                      <a:pt x="0" y="134"/>
                      <a:pt x="134" y="0"/>
                      <a:pt x="296" y="0"/>
                    </a:cubicBezTo>
                    <a:cubicBezTo>
                      <a:pt x="466" y="0"/>
                      <a:pt x="600" y="134"/>
                      <a:pt x="600" y="297"/>
                    </a:cubicBezTo>
                    <a:cubicBezTo>
                      <a:pt x="600" y="466"/>
                      <a:pt x="466" y="601"/>
                      <a:pt x="296" y="601"/>
                    </a:cubicBezTo>
                    <a:close/>
                    <a:moveTo>
                      <a:pt x="56" y="297"/>
                    </a:moveTo>
                    <a:lnTo>
                      <a:pt x="56" y="297"/>
                    </a:lnTo>
                    <a:cubicBezTo>
                      <a:pt x="56" y="367"/>
                      <a:pt x="84" y="431"/>
                      <a:pt x="127" y="473"/>
                    </a:cubicBezTo>
                    <a:cubicBezTo>
                      <a:pt x="296" y="297"/>
                      <a:pt x="296" y="297"/>
                      <a:pt x="296" y="297"/>
                    </a:cubicBezTo>
                    <a:cubicBezTo>
                      <a:pt x="296" y="56"/>
                      <a:pt x="296" y="56"/>
                      <a:pt x="296" y="56"/>
                    </a:cubicBezTo>
                    <a:cubicBezTo>
                      <a:pt x="162" y="56"/>
                      <a:pt x="56" y="162"/>
                      <a:pt x="56" y="29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148407" y="1603814"/>
              <a:ext cx="1786672" cy="341748"/>
              <a:chOff x="1043608" y="2706465"/>
              <a:chExt cx="1336635" cy="450648"/>
            </a:xfrm>
          </p:grpSpPr>
          <p:sp>
            <p:nvSpPr>
              <p:cNvPr id="38" name="Rounded Rectangle 4"/>
              <p:cNvSpPr/>
              <p:nvPr/>
            </p:nvSpPr>
            <p:spPr>
              <a:xfrm>
                <a:off x="1091896" y="2769172"/>
                <a:ext cx="1240059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400" b="1" dirty="0">
                    <a:ea typeface="Open Sans Light"/>
                    <a:cs typeface="Lato Regular"/>
                    <a:sym typeface="Source Sans Pro Semibold Italic" charset="0"/>
                  </a:rPr>
                  <a:t>Low-Cost Position</a:t>
                </a: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1043608" y="2706465"/>
                <a:ext cx="1336635" cy="450648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4BAFC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254412" y="1603814"/>
              <a:ext cx="1786672" cy="341748"/>
              <a:chOff x="1043608" y="2706465"/>
              <a:chExt cx="1336635" cy="450648"/>
            </a:xfrm>
          </p:grpSpPr>
          <p:sp>
            <p:nvSpPr>
              <p:cNvPr id="44" name="Rounded Rectangle 4"/>
              <p:cNvSpPr/>
              <p:nvPr/>
            </p:nvSpPr>
            <p:spPr>
              <a:xfrm>
                <a:off x="1091896" y="2769172"/>
                <a:ext cx="1240059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400" b="1" dirty="0">
                    <a:ea typeface="Open Sans Light"/>
                    <a:cs typeface="Lato Regular"/>
                    <a:sym typeface="Source Sans Pro Semibold Italic" charset="0"/>
                  </a:rPr>
                  <a:t>Uniqueness</a:t>
                </a: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1043608" y="2706465"/>
                <a:ext cx="1336635" cy="450648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4BAFC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572957" y="2419661"/>
              <a:ext cx="2268774" cy="341748"/>
              <a:chOff x="1043608" y="2706465"/>
              <a:chExt cx="1336635" cy="450648"/>
            </a:xfrm>
          </p:grpSpPr>
          <p:sp>
            <p:nvSpPr>
              <p:cNvPr id="47" name="Rounded Rectangle 4"/>
              <p:cNvSpPr/>
              <p:nvPr/>
            </p:nvSpPr>
            <p:spPr>
              <a:xfrm>
                <a:off x="1091896" y="2769172"/>
                <a:ext cx="1240059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400" b="1" dirty="0">
                    <a:ea typeface="Open Sans Light"/>
                    <a:cs typeface="Lato Regular"/>
                    <a:sym typeface="Source Sans Pro Semibold Italic" charset="0"/>
                  </a:rPr>
                  <a:t>Industry wide</a:t>
                </a:r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1043608" y="2706465"/>
                <a:ext cx="1336635" cy="450648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4BAFC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572957" y="3460287"/>
              <a:ext cx="2268774" cy="341748"/>
              <a:chOff x="572957" y="3249989"/>
              <a:chExt cx="2268774" cy="341748"/>
            </a:xfrm>
          </p:grpSpPr>
          <p:sp>
            <p:nvSpPr>
              <p:cNvPr id="50" name="Rounded Rectangle 4"/>
              <p:cNvSpPr/>
              <p:nvPr/>
            </p:nvSpPr>
            <p:spPr>
              <a:xfrm>
                <a:off x="654920" y="3297543"/>
                <a:ext cx="2104848" cy="2466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400" b="1" dirty="0">
                    <a:ea typeface="Open Sans Light"/>
                    <a:cs typeface="Lato Regular"/>
                    <a:sym typeface="Source Sans Pro Semibold Italic" charset="0"/>
                  </a:rPr>
                  <a:t>Particular Segment Only</a:t>
                </a:r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572957" y="3249989"/>
                <a:ext cx="2268774" cy="341748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4BAFC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798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The three forms of generic competitive strategy</a:t>
            </a:r>
            <a:endParaRPr lang="zh-CN" altLang="en-US" dirty="0"/>
          </a:p>
        </p:txBody>
      </p:sp>
      <p:grpSp>
        <p:nvGrpSpPr>
          <p:cNvPr id="95" name="组合 94"/>
          <p:cNvGrpSpPr/>
          <p:nvPr/>
        </p:nvGrpSpPr>
        <p:grpSpPr>
          <a:xfrm>
            <a:off x="2160865" y="1266774"/>
            <a:ext cx="4822270" cy="3409033"/>
            <a:chOff x="2160865" y="1266774"/>
            <a:chExt cx="4822270" cy="3409033"/>
          </a:xfrm>
        </p:grpSpPr>
        <p:sp>
          <p:nvSpPr>
            <p:cNvPr id="9" name="Oval 15"/>
            <p:cNvSpPr/>
            <p:nvPr/>
          </p:nvSpPr>
          <p:spPr>
            <a:xfrm>
              <a:off x="3682482" y="1266774"/>
              <a:ext cx="1779035" cy="1779035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 lIns="0" tIns="0" rIns="0" bIns="0"/>
            <a:lstStyle/>
            <a:p>
              <a:pPr algn="ctr" defTabSz="685303"/>
              <a:endParaRPr lang="en-US" sz="1400" dirty="0">
                <a:solidFill>
                  <a:srgbClr val="445469"/>
                </a:solidFill>
              </a:endParaRPr>
            </a:p>
          </p:txBody>
        </p:sp>
        <p:sp>
          <p:nvSpPr>
            <p:cNvPr id="12" name="Oval 18"/>
            <p:cNvSpPr/>
            <p:nvPr/>
          </p:nvSpPr>
          <p:spPr>
            <a:xfrm>
              <a:off x="3955792" y="3443390"/>
              <a:ext cx="1232417" cy="1232417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9"/>
            <p:cNvSpPr/>
            <p:nvPr/>
          </p:nvSpPr>
          <p:spPr>
            <a:xfrm>
              <a:off x="5750718" y="3045809"/>
              <a:ext cx="1232417" cy="1232417"/>
            </a:xfrm>
            <a:prstGeom prst="ellipse">
              <a:avLst/>
            </a:prstGeom>
            <a:solidFill>
              <a:srgbClr val="1EA185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 lIns="0" tIns="0" rIns="0" bIns="0"/>
            <a:lstStyle/>
            <a:p>
              <a:pPr algn="ctr" defTabSz="685303"/>
              <a:endParaRPr lang="en-US" sz="1400" dirty="0">
                <a:solidFill>
                  <a:srgbClr val="445469"/>
                </a:solidFill>
              </a:endParaRPr>
            </a:p>
          </p:txBody>
        </p:sp>
        <p:sp>
          <p:nvSpPr>
            <p:cNvPr id="14" name="Oval 20"/>
            <p:cNvSpPr/>
            <p:nvPr/>
          </p:nvSpPr>
          <p:spPr>
            <a:xfrm>
              <a:off x="2160865" y="3045809"/>
              <a:ext cx="1232417" cy="1232417"/>
            </a:xfrm>
            <a:prstGeom prst="ellipse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Inhaltsplatzhalter 4"/>
            <p:cNvSpPr txBox="1">
              <a:spLocks/>
            </p:cNvSpPr>
            <p:nvPr/>
          </p:nvSpPr>
          <p:spPr>
            <a:xfrm flipH="1">
              <a:off x="3895570" y="2125513"/>
              <a:ext cx="1381006" cy="43088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Aft>
                  <a:spcPts val="900"/>
                </a:spcAft>
                <a:buNone/>
              </a:pPr>
              <a:r>
                <a:rPr lang="en-US" sz="1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Competitive advantage</a:t>
              </a:r>
              <a:endPara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Inhaltsplatzhalter 4"/>
            <p:cNvSpPr txBox="1">
              <a:spLocks/>
            </p:cNvSpPr>
            <p:nvPr/>
          </p:nvSpPr>
          <p:spPr>
            <a:xfrm flipH="1">
              <a:off x="4090803" y="3964839"/>
              <a:ext cx="990540" cy="369332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Aft>
                  <a:spcPts val="900"/>
                </a:spcAft>
                <a:buNone/>
              </a:pPr>
              <a:r>
                <a:rPr lang="en-US" sz="1200" b="1" dirty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Differential Strategy</a:t>
              </a:r>
              <a:endParaRPr lang="en-US" sz="12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Inhaltsplatzhalter 4"/>
            <p:cNvSpPr txBox="1">
              <a:spLocks/>
            </p:cNvSpPr>
            <p:nvPr/>
          </p:nvSpPr>
          <p:spPr>
            <a:xfrm flipH="1">
              <a:off x="2257219" y="3614787"/>
              <a:ext cx="1039708" cy="369332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Aft>
                  <a:spcPts val="900"/>
                </a:spcAft>
                <a:buNone/>
              </a:pPr>
              <a:r>
                <a:rPr lang="en-US" sz="1200" b="1" dirty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Cost leadership Strategy</a:t>
              </a:r>
              <a:endParaRPr lang="en-US" sz="12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5" name="Inhaltsplatzhalter 4"/>
            <p:cNvSpPr txBox="1">
              <a:spLocks/>
            </p:cNvSpPr>
            <p:nvPr/>
          </p:nvSpPr>
          <p:spPr>
            <a:xfrm flipH="1">
              <a:off x="6012160" y="3616068"/>
              <a:ext cx="848851" cy="369332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Aft>
                  <a:spcPts val="900"/>
                </a:spcAft>
                <a:buNone/>
              </a:pPr>
              <a:r>
                <a:rPr lang="en-US" sz="1200" b="1" dirty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Focus Strategy</a:t>
              </a:r>
              <a:endParaRPr lang="en-US" sz="12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6" name="弧形 85"/>
            <p:cNvSpPr/>
            <p:nvPr/>
          </p:nvSpPr>
          <p:spPr>
            <a:xfrm rot="20865382" flipH="1">
              <a:off x="3368551" y="2786518"/>
              <a:ext cx="756643" cy="756643"/>
            </a:xfrm>
            <a:prstGeom prst="arc">
              <a:avLst>
                <a:gd name="adj1" fmla="val 16200000"/>
                <a:gd name="adj2" fmla="val 20663452"/>
              </a:avLst>
            </a:prstGeom>
            <a:ln w="15875"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弧形 86"/>
            <p:cNvSpPr/>
            <p:nvPr/>
          </p:nvSpPr>
          <p:spPr>
            <a:xfrm rot="734618">
              <a:off x="5003664" y="2786518"/>
              <a:ext cx="756643" cy="756643"/>
            </a:xfrm>
            <a:prstGeom prst="arc">
              <a:avLst>
                <a:gd name="adj1" fmla="val 16200000"/>
                <a:gd name="adj2" fmla="val 20663452"/>
              </a:avLst>
            </a:prstGeom>
            <a:ln w="15875"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9" name="直接箭头连接符 88"/>
            <p:cNvCxnSpPr/>
            <p:nvPr/>
          </p:nvCxnSpPr>
          <p:spPr>
            <a:xfrm>
              <a:off x="4559305" y="3137278"/>
              <a:ext cx="0" cy="278551"/>
            </a:xfrm>
            <a:prstGeom prst="straightConnector1">
              <a:avLst/>
            </a:prstGeom>
            <a:ln w="15875"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Freeform 203"/>
            <p:cNvSpPr>
              <a:spLocks noChangeArrowheads="1"/>
            </p:cNvSpPr>
            <p:nvPr/>
          </p:nvSpPr>
          <p:spPr bwMode="auto">
            <a:xfrm>
              <a:off x="2585779" y="3137278"/>
              <a:ext cx="382587" cy="382588"/>
            </a:xfrm>
            <a:custGeom>
              <a:avLst/>
              <a:gdLst>
                <a:gd name="T0" fmla="*/ 295 w 634"/>
                <a:gd name="T1" fmla="*/ 0 h 634"/>
                <a:gd name="T2" fmla="*/ 295 w 634"/>
                <a:gd name="T3" fmla="*/ 0 h 634"/>
                <a:gd name="T4" fmla="*/ 266 w 634"/>
                <a:gd name="T5" fmla="*/ 0 h 634"/>
                <a:gd name="T6" fmla="*/ 266 w 634"/>
                <a:gd name="T7" fmla="*/ 59 h 634"/>
                <a:gd name="T8" fmla="*/ 0 w 634"/>
                <a:gd name="T9" fmla="*/ 339 h 634"/>
                <a:gd name="T10" fmla="*/ 295 w 634"/>
                <a:gd name="T11" fmla="*/ 633 h 634"/>
                <a:gd name="T12" fmla="*/ 545 w 634"/>
                <a:gd name="T13" fmla="*/ 456 h 634"/>
                <a:gd name="T14" fmla="*/ 589 w 634"/>
                <a:gd name="T15" fmla="*/ 471 h 634"/>
                <a:gd name="T16" fmla="*/ 633 w 634"/>
                <a:gd name="T17" fmla="*/ 324 h 634"/>
                <a:gd name="T18" fmla="*/ 295 w 634"/>
                <a:gd name="T19" fmla="*/ 0 h 634"/>
                <a:gd name="T20" fmla="*/ 295 w 634"/>
                <a:gd name="T21" fmla="*/ 589 h 634"/>
                <a:gd name="T22" fmla="*/ 295 w 634"/>
                <a:gd name="T23" fmla="*/ 589 h 634"/>
                <a:gd name="T24" fmla="*/ 45 w 634"/>
                <a:gd name="T25" fmla="*/ 339 h 634"/>
                <a:gd name="T26" fmla="*/ 266 w 634"/>
                <a:gd name="T27" fmla="*/ 103 h 634"/>
                <a:gd name="T28" fmla="*/ 266 w 634"/>
                <a:gd name="T29" fmla="*/ 368 h 634"/>
                <a:gd name="T30" fmla="*/ 516 w 634"/>
                <a:gd name="T31" fmla="*/ 442 h 634"/>
                <a:gd name="T32" fmla="*/ 295 w 634"/>
                <a:gd name="T33" fmla="*/ 589 h 634"/>
                <a:gd name="T34" fmla="*/ 560 w 634"/>
                <a:gd name="T35" fmla="*/ 427 h 634"/>
                <a:gd name="T36" fmla="*/ 560 w 634"/>
                <a:gd name="T37" fmla="*/ 427 h 634"/>
                <a:gd name="T38" fmla="*/ 295 w 634"/>
                <a:gd name="T39" fmla="*/ 339 h 634"/>
                <a:gd name="T40" fmla="*/ 295 w 634"/>
                <a:gd name="T41" fmla="*/ 44 h 634"/>
                <a:gd name="T42" fmla="*/ 589 w 634"/>
                <a:gd name="T43" fmla="*/ 324 h 634"/>
                <a:gd name="T44" fmla="*/ 560 w 634"/>
                <a:gd name="T45" fmla="*/ 427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4" h="634">
                  <a:moveTo>
                    <a:pt x="295" y="0"/>
                  </a:moveTo>
                  <a:lnTo>
                    <a:pt x="295" y="0"/>
                  </a:lnTo>
                  <a:cubicBezTo>
                    <a:pt x="266" y="0"/>
                    <a:pt x="266" y="0"/>
                    <a:pt x="266" y="0"/>
                  </a:cubicBezTo>
                  <a:cubicBezTo>
                    <a:pt x="266" y="59"/>
                    <a:pt x="266" y="59"/>
                    <a:pt x="266" y="59"/>
                  </a:cubicBezTo>
                  <a:cubicBezTo>
                    <a:pt x="118" y="73"/>
                    <a:pt x="0" y="191"/>
                    <a:pt x="0" y="339"/>
                  </a:cubicBezTo>
                  <a:cubicBezTo>
                    <a:pt x="0" y="501"/>
                    <a:pt x="133" y="633"/>
                    <a:pt x="295" y="633"/>
                  </a:cubicBezTo>
                  <a:cubicBezTo>
                    <a:pt x="412" y="633"/>
                    <a:pt x="501" y="560"/>
                    <a:pt x="545" y="456"/>
                  </a:cubicBezTo>
                  <a:cubicBezTo>
                    <a:pt x="589" y="471"/>
                    <a:pt x="589" y="471"/>
                    <a:pt x="589" y="471"/>
                  </a:cubicBezTo>
                  <a:cubicBezTo>
                    <a:pt x="619" y="442"/>
                    <a:pt x="633" y="383"/>
                    <a:pt x="633" y="324"/>
                  </a:cubicBezTo>
                  <a:cubicBezTo>
                    <a:pt x="633" y="147"/>
                    <a:pt x="471" y="0"/>
                    <a:pt x="295" y="0"/>
                  </a:cubicBezTo>
                  <a:close/>
                  <a:moveTo>
                    <a:pt x="295" y="589"/>
                  </a:moveTo>
                  <a:lnTo>
                    <a:pt x="295" y="589"/>
                  </a:lnTo>
                  <a:cubicBezTo>
                    <a:pt x="148" y="589"/>
                    <a:pt x="45" y="486"/>
                    <a:pt x="45" y="339"/>
                  </a:cubicBezTo>
                  <a:cubicBezTo>
                    <a:pt x="45" y="221"/>
                    <a:pt x="148" y="118"/>
                    <a:pt x="266" y="103"/>
                  </a:cubicBezTo>
                  <a:cubicBezTo>
                    <a:pt x="266" y="368"/>
                    <a:pt x="266" y="368"/>
                    <a:pt x="266" y="368"/>
                  </a:cubicBezTo>
                  <a:cubicBezTo>
                    <a:pt x="516" y="442"/>
                    <a:pt x="516" y="442"/>
                    <a:pt x="516" y="442"/>
                  </a:cubicBezTo>
                  <a:cubicBezTo>
                    <a:pt x="471" y="530"/>
                    <a:pt x="383" y="589"/>
                    <a:pt x="295" y="589"/>
                  </a:cubicBezTo>
                  <a:close/>
                  <a:moveTo>
                    <a:pt x="560" y="427"/>
                  </a:moveTo>
                  <a:lnTo>
                    <a:pt x="560" y="427"/>
                  </a:lnTo>
                  <a:cubicBezTo>
                    <a:pt x="295" y="339"/>
                    <a:pt x="295" y="339"/>
                    <a:pt x="295" y="339"/>
                  </a:cubicBezTo>
                  <a:cubicBezTo>
                    <a:pt x="295" y="44"/>
                    <a:pt x="295" y="44"/>
                    <a:pt x="295" y="44"/>
                  </a:cubicBezTo>
                  <a:cubicBezTo>
                    <a:pt x="457" y="44"/>
                    <a:pt x="589" y="177"/>
                    <a:pt x="589" y="324"/>
                  </a:cubicBezTo>
                  <a:cubicBezTo>
                    <a:pt x="589" y="368"/>
                    <a:pt x="575" y="398"/>
                    <a:pt x="560" y="4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lIns="91431" tIns="45716" rIns="91431" bIns="45716" anchor="ctr"/>
            <a:lstStyle/>
            <a:p>
              <a:pPr defTabSz="457200">
                <a:defRPr/>
              </a:pPr>
              <a:endParaRPr 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92" name="Freeform 126"/>
            <p:cNvSpPr>
              <a:spLocks noChangeArrowheads="1"/>
            </p:cNvSpPr>
            <p:nvPr/>
          </p:nvSpPr>
          <p:spPr bwMode="auto">
            <a:xfrm>
              <a:off x="4442034" y="3537972"/>
              <a:ext cx="259932" cy="348258"/>
            </a:xfrm>
            <a:custGeom>
              <a:avLst/>
              <a:gdLst>
                <a:gd name="T0" fmla="*/ 2147483646 w 454"/>
                <a:gd name="T1" fmla="*/ 2147483646 h 609"/>
                <a:gd name="T2" fmla="*/ 2147483646 w 454"/>
                <a:gd name="T3" fmla="*/ 2147483646 h 609"/>
                <a:gd name="T4" fmla="*/ 0 w 454"/>
                <a:gd name="T5" fmla="*/ 2147483646 h 609"/>
                <a:gd name="T6" fmla="*/ 2147483646 w 454"/>
                <a:gd name="T7" fmla="*/ 0 h 609"/>
                <a:gd name="T8" fmla="*/ 2147483646 w 454"/>
                <a:gd name="T9" fmla="*/ 2147483646 h 609"/>
                <a:gd name="T10" fmla="*/ 2147483646 w 454"/>
                <a:gd name="T11" fmla="*/ 2147483646 h 609"/>
                <a:gd name="T12" fmla="*/ 2147483646 w 454"/>
                <a:gd name="T13" fmla="*/ 2147483646 h 609"/>
                <a:gd name="T14" fmla="*/ 2147483646 w 454"/>
                <a:gd name="T15" fmla="*/ 2147483646 h 609"/>
                <a:gd name="T16" fmla="*/ 2147483646 w 454"/>
                <a:gd name="T17" fmla="*/ 2147483646 h 609"/>
                <a:gd name="T18" fmla="*/ 2147483646 w 454"/>
                <a:gd name="T19" fmla="*/ 2147483646 h 609"/>
                <a:gd name="T20" fmla="*/ 2147483646 w 454"/>
                <a:gd name="T21" fmla="*/ 2147483646 h 609"/>
                <a:gd name="T22" fmla="*/ 2147483646 w 454"/>
                <a:gd name="T23" fmla="*/ 2147483646 h 609"/>
                <a:gd name="T24" fmla="*/ 2147483646 w 454"/>
                <a:gd name="T25" fmla="*/ 2147483646 h 609"/>
                <a:gd name="T26" fmla="*/ 2147483646 w 454"/>
                <a:gd name="T27" fmla="*/ 2147483646 h 609"/>
                <a:gd name="T28" fmla="*/ 2147483646 w 454"/>
                <a:gd name="T29" fmla="*/ 2147483646 h 609"/>
                <a:gd name="T30" fmla="*/ 2147483646 w 454"/>
                <a:gd name="T31" fmla="*/ 2147483646 h 609"/>
                <a:gd name="T32" fmla="*/ 2147483646 w 454"/>
                <a:gd name="T33" fmla="*/ 2147483646 h 609"/>
                <a:gd name="T34" fmla="*/ 2147483646 w 454"/>
                <a:gd name="T35" fmla="*/ 2147483646 h 6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54" h="609">
                  <a:moveTo>
                    <a:pt x="227" y="608"/>
                  </a:moveTo>
                  <a:lnTo>
                    <a:pt x="227" y="608"/>
                  </a:lnTo>
                  <a:cubicBezTo>
                    <a:pt x="227" y="608"/>
                    <a:pt x="0" y="354"/>
                    <a:pt x="0" y="226"/>
                  </a:cubicBezTo>
                  <a:cubicBezTo>
                    <a:pt x="0" y="106"/>
                    <a:pt x="99" y="0"/>
                    <a:pt x="227" y="0"/>
                  </a:cubicBezTo>
                  <a:cubicBezTo>
                    <a:pt x="347" y="0"/>
                    <a:pt x="453" y="106"/>
                    <a:pt x="453" y="226"/>
                  </a:cubicBezTo>
                  <a:cubicBezTo>
                    <a:pt x="453" y="354"/>
                    <a:pt x="227" y="608"/>
                    <a:pt x="227" y="608"/>
                  </a:cubicBezTo>
                  <a:close/>
                  <a:moveTo>
                    <a:pt x="227" y="78"/>
                  </a:moveTo>
                  <a:lnTo>
                    <a:pt x="227" y="78"/>
                  </a:lnTo>
                  <a:cubicBezTo>
                    <a:pt x="142" y="78"/>
                    <a:pt x="71" y="149"/>
                    <a:pt x="71" y="226"/>
                  </a:cubicBezTo>
                  <a:cubicBezTo>
                    <a:pt x="71" y="311"/>
                    <a:pt x="142" y="382"/>
                    <a:pt x="227" y="382"/>
                  </a:cubicBezTo>
                  <a:cubicBezTo>
                    <a:pt x="304" y="382"/>
                    <a:pt x="375" y="311"/>
                    <a:pt x="375" y="226"/>
                  </a:cubicBezTo>
                  <a:cubicBezTo>
                    <a:pt x="375" y="149"/>
                    <a:pt x="304" y="78"/>
                    <a:pt x="227" y="78"/>
                  </a:cubicBezTo>
                  <a:close/>
                  <a:moveTo>
                    <a:pt x="227" y="304"/>
                  </a:moveTo>
                  <a:lnTo>
                    <a:pt x="227" y="304"/>
                  </a:lnTo>
                  <a:cubicBezTo>
                    <a:pt x="184" y="304"/>
                    <a:pt x="149" y="269"/>
                    <a:pt x="149" y="226"/>
                  </a:cubicBezTo>
                  <a:cubicBezTo>
                    <a:pt x="149" y="184"/>
                    <a:pt x="184" y="156"/>
                    <a:pt x="227" y="156"/>
                  </a:cubicBezTo>
                  <a:cubicBezTo>
                    <a:pt x="269" y="156"/>
                    <a:pt x="297" y="184"/>
                    <a:pt x="297" y="226"/>
                  </a:cubicBezTo>
                  <a:cubicBezTo>
                    <a:pt x="297" y="269"/>
                    <a:pt x="269" y="304"/>
                    <a:pt x="227" y="3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93" name="Freeform 109"/>
            <p:cNvSpPr>
              <a:spLocks noChangeArrowheads="1"/>
            </p:cNvSpPr>
            <p:nvPr/>
          </p:nvSpPr>
          <p:spPr bwMode="auto">
            <a:xfrm>
              <a:off x="6196103" y="3245006"/>
              <a:ext cx="341645" cy="341645"/>
            </a:xfrm>
            <a:custGeom>
              <a:avLst/>
              <a:gdLst>
                <a:gd name="T0" fmla="*/ 2147483646 w 602"/>
                <a:gd name="T1" fmla="*/ 2147483646 h 602"/>
                <a:gd name="T2" fmla="*/ 2147483646 w 602"/>
                <a:gd name="T3" fmla="*/ 2147483646 h 602"/>
                <a:gd name="T4" fmla="*/ 2147483646 w 602"/>
                <a:gd name="T5" fmla="*/ 2147483646 h 602"/>
                <a:gd name="T6" fmla="*/ 2147483646 w 602"/>
                <a:gd name="T7" fmla="*/ 2147483646 h 602"/>
                <a:gd name="T8" fmla="*/ 2147483646 w 602"/>
                <a:gd name="T9" fmla="*/ 2147483646 h 602"/>
                <a:gd name="T10" fmla="*/ 2147483646 w 602"/>
                <a:gd name="T11" fmla="*/ 2147483646 h 602"/>
                <a:gd name="T12" fmla="*/ 0 w 602"/>
                <a:gd name="T13" fmla="*/ 2147483646 h 602"/>
                <a:gd name="T14" fmla="*/ 2147483646 w 602"/>
                <a:gd name="T15" fmla="*/ 0 h 602"/>
                <a:gd name="T16" fmla="*/ 2147483646 w 602"/>
                <a:gd name="T17" fmla="*/ 2147483646 h 602"/>
                <a:gd name="T18" fmla="*/ 2147483646 w 602"/>
                <a:gd name="T19" fmla="*/ 2147483646 h 602"/>
                <a:gd name="T20" fmla="*/ 2147483646 w 602"/>
                <a:gd name="T21" fmla="*/ 2147483646 h 602"/>
                <a:gd name="T22" fmla="*/ 2147483646 w 602"/>
                <a:gd name="T23" fmla="*/ 2147483646 h 602"/>
                <a:gd name="T24" fmla="*/ 2147483646 w 602"/>
                <a:gd name="T25" fmla="*/ 2147483646 h 602"/>
                <a:gd name="T26" fmla="*/ 2147483646 w 602"/>
                <a:gd name="T27" fmla="*/ 2147483646 h 602"/>
                <a:gd name="T28" fmla="*/ 2147483646 w 602"/>
                <a:gd name="T29" fmla="*/ 2147483646 h 602"/>
                <a:gd name="T30" fmla="*/ 2147483646 w 602"/>
                <a:gd name="T31" fmla="*/ 2147483646 h 602"/>
                <a:gd name="T32" fmla="*/ 2147483646 w 602"/>
                <a:gd name="T33" fmla="*/ 2147483646 h 602"/>
                <a:gd name="T34" fmla="*/ 2147483646 w 602"/>
                <a:gd name="T35" fmla="*/ 2147483646 h 602"/>
                <a:gd name="T36" fmla="*/ 2147483646 w 602"/>
                <a:gd name="T37" fmla="*/ 2147483646 h 602"/>
                <a:gd name="T38" fmla="*/ 2147483646 w 602"/>
                <a:gd name="T39" fmla="*/ 2147483646 h 602"/>
                <a:gd name="T40" fmla="*/ 2147483646 w 602"/>
                <a:gd name="T41" fmla="*/ 2147483646 h 602"/>
                <a:gd name="T42" fmla="*/ 2147483646 w 602"/>
                <a:gd name="T43" fmla="*/ 2147483646 h 602"/>
                <a:gd name="T44" fmla="*/ 2147483646 w 602"/>
                <a:gd name="T45" fmla="*/ 2147483646 h 602"/>
                <a:gd name="T46" fmla="*/ 2147483646 w 602"/>
                <a:gd name="T47" fmla="*/ 2147483646 h 602"/>
                <a:gd name="T48" fmla="*/ 2147483646 w 602"/>
                <a:gd name="T49" fmla="*/ 2147483646 h 602"/>
                <a:gd name="T50" fmla="*/ 2147483646 w 602"/>
                <a:gd name="T51" fmla="*/ 2147483646 h 60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02" h="602">
                  <a:moveTo>
                    <a:pt x="601" y="544"/>
                  </a:moveTo>
                  <a:lnTo>
                    <a:pt x="601" y="544"/>
                  </a:lnTo>
                  <a:cubicBezTo>
                    <a:pt x="601" y="573"/>
                    <a:pt x="573" y="601"/>
                    <a:pt x="544" y="601"/>
                  </a:cubicBezTo>
                  <a:cubicBezTo>
                    <a:pt x="530" y="601"/>
                    <a:pt x="516" y="594"/>
                    <a:pt x="502" y="587"/>
                  </a:cubicBezTo>
                  <a:cubicBezTo>
                    <a:pt x="339" y="417"/>
                    <a:pt x="339" y="417"/>
                    <a:pt x="339" y="417"/>
                  </a:cubicBezTo>
                  <a:cubicBezTo>
                    <a:pt x="304" y="438"/>
                    <a:pt x="269" y="453"/>
                    <a:pt x="226" y="453"/>
                  </a:cubicBezTo>
                  <a:cubicBezTo>
                    <a:pt x="99" y="453"/>
                    <a:pt x="0" y="347"/>
                    <a:pt x="0" y="226"/>
                  </a:cubicBezTo>
                  <a:cubicBezTo>
                    <a:pt x="0" y="99"/>
                    <a:pt x="99" y="0"/>
                    <a:pt x="226" y="0"/>
                  </a:cubicBezTo>
                  <a:cubicBezTo>
                    <a:pt x="346" y="0"/>
                    <a:pt x="452" y="99"/>
                    <a:pt x="452" y="226"/>
                  </a:cubicBezTo>
                  <a:cubicBezTo>
                    <a:pt x="452" y="269"/>
                    <a:pt x="438" y="304"/>
                    <a:pt x="417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594" y="516"/>
                    <a:pt x="601" y="530"/>
                    <a:pt x="601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27" y="57"/>
                    <a:pt x="57" y="127"/>
                    <a:pt x="57" y="226"/>
                  </a:cubicBezTo>
                  <a:cubicBezTo>
                    <a:pt x="57" y="318"/>
                    <a:pt x="127" y="396"/>
                    <a:pt x="226" y="396"/>
                  </a:cubicBezTo>
                  <a:cubicBezTo>
                    <a:pt x="318" y="396"/>
                    <a:pt x="396" y="318"/>
                    <a:pt x="396" y="226"/>
                  </a:cubicBezTo>
                  <a:cubicBezTo>
                    <a:pt x="396" y="127"/>
                    <a:pt x="318" y="57"/>
                    <a:pt x="226" y="57"/>
                  </a:cubicBezTo>
                  <a:close/>
                  <a:moveTo>
                    <a:pt x="318" y="255"/>
                  </a:moveTo>
                  <a:lnTo>
                    <a:pt x="318" y="255"/>
                  </a:lnTo>
                  <a:cubicBezTo>
                    <a:pt x="127" y="255"/>
                    <a:pt x="127" y="255"/>
                    <a:pt x="127" y="255"/>
                  </a:cubicBezTo>
                  <a:cubicBezTo>
                    <a:pt x="113" y="255"/>
                    <a:pt x="99" y="241"/>
                    <a:pt x="99" y="226"/>
                  </a:cubicBezTo>
                  <a:cubicBezTo>
                    <a:pt x="99" y="205"/>
                    <a:pt x="113" y="198"/>
                    <a:pt x="127" y="198"/>
                  </a:cubicBezTo>
                  <a:cubicBezTo>
                    <a:pt x="318" y="198"/>
                    <a:pt x="318" y="198"/>
                    <a:pt x="318" y="198"/>
                  </a:cubicBezTo>
                  <a:cubicBezTo>
                    <a:pt x="332" y="198"/>
                    <a:pt x="346" y="205"/>
                    <a:pt x="346" y="226"/>
                  </a:cubicBezTo>
                  <a:cubicBezTo>
                    <a:pt x="346" y="241"/>
                    <a:pt x="332" y="255"/>
                    <a:pt x="318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94" name="Freeform 60"/>
            <p:cNvSpPr>
              <a:spLocks noChangeArrowheads="1"/>
            </p:cNvSpPr>
            <p:nvPr/>
          </p:nvSpPr>
          <p:spPr bwMode="auto">
            <a:xfrm>
              <a:off x="4359944" y="1635646"/>
              <a:ext cx="424111" cy="365275"/>
            </a:xfrm>
            <a:custGeom>
              <a:avLst/>
              <a:gdLst>
                <a:gd name="T0" fmla="*/ 73 w 634"/>
                <a:gd name="T1" fmla="*/ 191 h 545"/>
                <a:gd name="T2" fmla="*/ 73 w 634"/>
                <a:gd name="T3" fmla="*/ 353 h 545"/>
                <a:gd name="T4" fmla="*/ 73 w 634"/>
                <a:gd name="T5" fmla="*/ 191 h 545"/>
                <a:gd name="T6" fmla="*/ 73 w 634"/>
                <a:gd name="T7" fmla="*/ 309 h 545"/>
                <a:gd name="T8" fmla="*/ 73 w 634"/>
                <a:gd name="T9" fmla="*/ 235 h 545"/>
                <a:gd name="T10" fmla="*/ 73 w 634"/>
                <a:gd name="T11" fmla="*/ 309 h 545"/>
                <a:gd name="T12" fmla="*/ 544 w 634"/>
                <a:gd name="T13" fmla="*/ 147 h 545"/>
                <a:gd name="T14" fmla="*/ 544 w 634"/>
                <a:gd name="T15" fmla="*/ 0 h 545"/>
                <a:gd name="T16" fmla="*/ 544 w 634"/>
                <a:gd name="T17" fmla="*/ 147 h 545"/>
                <a:gd name="T18" fmla="*/ 544 w 634"/>
                <a:gd name="T19" fmla="*/ 29 h 545"/>
                <a:gd name="T20" fmla="*/ 544 w 634"/>
                <a:gd name="T21" fmla="*/ 118 h 545"/>
                <a:gd name="T22" fmla="*/ 544 w 634"/>
                <a:gd name="T23" fmla="*/ 29 h 545"/>
                <a:gd name="T24" fmla="*/ 73 w 634"/>
                <a:gd name="T25" fmla="*/ 382 h 545"/>
                <a:gd name="T26" fmla="*/ 73 w 634"/>
                <a:gd name="T27" fmla="*/ 544 h 545"/>
                <a:gd name="T28" fmla="*/ 73 w 634"/>
                <a:gd name="T29" fmla="*/ 382 h 545"/>
                <a:gd name="T30" fmla="*/ 73 w 634"/>
                <a:gd name="T31" fmla="*/ 500 h 545"/>
                <a:gd name="T32" fmla="*/ 73 w 634"/>
                <a:gd name="T33" fmla="*/ 427 h 545"/>
                <a:gd name="T34" fmla="*/ 73 w 634"/>
                <a:gd name="T35" fmla="*/ 500 h 545"/>
                <a:gd name="T36" fmla="*/ 544 w 634"/>
                <a:gd name="T37" fmla="*/ 382 h 545"/>
                <a:gd name="T38" fmla="*/ 544 w 634"/>
                <a:gd name="T39" fmla="*/ 544 h 545"/>
                <a:gd name="T40" fmla="*/ 544 w 634"/>
                <a:gd name="T41" fmla="*/ 382 h 545"/>
                <a:gd name="T42" fmla="*/ 544 w 634"/>
                <a:gd name="T43" fmla="*/ 500 h 545"/>
                <a:gd name="T44" fmla="*/ 544 w 634"/>
                <a:gd name="T45" fmla="*/ 427 h 545"/>
                <a:gd name="T46" fmla="*/ 544 w 634"/>
                <a:gd name="T47" fmla="*/ 500 h 545"/>
                <a:gd name="T48" fmla="*/ 73 w 634"/>
                <a:gd name="T49" fmla="*/ 0 h 545"/>
                <a:gd name="T50" fmla="*/ 73 w 634"/>
                <a:gd name="T51" fmla="*/ 147 h 545"/>
                <a:gd name="T52" fmla="*/ 73 w 634"/>
                <a:gd name="T53" fmla="*/ 0 h 545"/>
                <a:gd name="T54" fmla="*/ 73 w 634"/>
                <a:gd name="T55" fmla="*/ 118 h 545"/>
                <a:gd name="T56" fmla="*/ 73 w 634"/>
                <a:gd name="T57" fmla="*/ 29 h 545"/>
                <a:gd name="T58" fmla="*/ 73 w 634"/>
                <a:gd name="T59" fmla="*/ 118 h 545"/>
                <a:gd name="T60" fmla="*/ 544 w 634"/>
                <a:gd name="T61" fmla="*/ 191 h 545"/>
                <a:gd name="T62" fmla="*/ 544 w 634"/>
                <a:gd name="T63" fmla="*/ 353 h 545"/>
                <a:gd name="T64" fmla="*/ 544 w 634"/>
                <a:gd name="T65" fmla="*/ 191 h 545"/>
                <a:gd name="T66" fmla="*/ 544 w 634"/>
                <a:gd name="T67" fmla="*/ 309 h 545"/>
                <a:gd name="T68" fmla="*/ 544 w 634"/>
                <a:gd name="T69" fmla="*/ 235 h 545"/>
                <a:gd name="T70" fmla="*/ 544 w 634"/>
                <a:gd name="T71" fmla="*/ 309 h 545"/>
                <a:gd name="T72" fmla="*/ 309 w 634"/>
                <a:gd name="T73" fmla="*/ 0 h 545"/>
                <a:gd name="T74" fmla="*/ 309 w 634"/>
                <a:gd name="T75" fmla="*/ 147 h 545"/>
                <a:gd name="T76" fmla="*/ 309 w 634"/>
                <a:gd name="T77" fmla="*/ 0 h 545"/>
                <a:gd name="T78" fmla="*/ 309 w 634"/>
                <a:gd name="T79" fmla="*/ 118 h 545"/>
                <a:gd name="T80" fmla="*/ 309 w 634"/>
                <a:gd name="T81" fmla="*/ 29 h 545"/>
                <a:gd name="T82" fmla="*/ 309 w 634"/>
                <a:gd name="T83" fmla="*/ 118 h 545"/>
                <a:gd name="T84" fmla="*/ 309 w 634"/>
                <a:gd name="T85" fmla="*/ 382 h 545"/>
                <a:gd name="T86" fmla="*/ 309 w 634"/>
                <a:gd name="T87" fmla="*/ 544 h 545"/>
                <a:gd name="T88" fmla="*/ 309 w 634"/>
                <a:gd name="T89" fmla="*/ 382 h 545"/>
                <a:gd name="T90" fmla="*/ 309 w 634"/>
                <a:gd name="T91" fmla="*/ 500 h 545"/>
                <a:gd name="T92" fmla="*/ 309 w 634"/>
                <a:gd name="T93" fmla="*/ 427 h 545"/>
                <a:gd name="T94" fmla="*/ 309 w 634"/>
                <a:gd name="T95" fmla="*/ 500 h 545"/>
                <a:gd name="T96" fmla="*/ 309 w 634"/>
                <a:gd name="T97" fmla="*/ 191 h 545"/>
                <a:gd name="T98" fmla="*/ 309 w 634"/>
                <a:gd name="T99" fmla="*/ 353 h 545"/>
                <a:gd name="T100" fmla="*/ 309 w 634"/>
                <a:gd name="T101" fmla="*/ 191 h 545"/>
                <a:gd name="T102" fmla="*/ 309 w 634"/>
                <a:gd name="T103" fmla="*/ 309 h 545"/>
                <a:gd name="T104" fmla="*/ 309 w 634"/>
                <a:gd name="T105" fmla="*/ 235 h 545"/>
                <a:gd name="T106" fmla="*/ 309 w 634"/>
                <a:gd name="T107" fmla="*/ 309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4" h="545">
                  <a:moveTo>
                    <a:pt x="73" y="191"/>
                  </a:moveTo>
                  <a:lnTo>
                    <a:pt x="73" y="191"/>
                  </a:lnTo>
                  <a:cubicBezTo>
                    <a:pt x="29" y="191"/>
                    <a:pt x="0" y="221"/>
                    <a:pt x="0" y="265"/>
                  </a:cubicBezTo>
                  <a:cubicBezTo>
                    <a:pt x="0" y="309"/>
                    <a:pt x="29" y="353"/>
                    <a:pt x="73" y="353"/>
                  </a:cubicBezTo>
                  <a:cubicBezTo>
                    <a:pt x="117" y="353"/>
                    <a:pt x="162" y="309"/>
                    <a:pt x="162" y="265"/>
                  </a:cubicBezTo>
                  <a:cubicBezTo>
                    <a:pt x="162" y="221"/>
                    <a:pt x="117" y="191"/>
                    <a:pt x="73" y="191"/>
                  </a:cubicBezTo>
                  <a:close/>
                  <a:moveTo>
                    <a:pt x="73" y="309"/>
                  </a:moveTo>
                  <a:lnTo>
                    <a:pt x="73" y="309"/>
                  </a:lnTo>
                  <a:cubicBezTo>
                    <a:pt x="58" y="309"/>
                    <a:pt x="44" y="294"/>
                    <a:pt x="44" y="265"/>
                  </a:cubicBezTo>
                  <a:cubicBezTo>
                    <a:pt x="44" y="250"/>
                    <a:pt x="58" y="235"/>
                    <a:pt x="73" y="235"/>
                  </a:cubicBezTo>
                  <a:cubicBezTo>
                    <a:pt x="103" y="235"/>
                    <a:pt x="117" y="250"/>
                    <a:pt x="117" y="265"/>
                  </a:cubicBezTo>
                  <a:cubicBezTo>
                    <a:pt x="117" y="294"/>
                    <a:pt x="103" y="309"/>
                    <a:pt x="73" y="309"/>
                  </a:cubicBezTo>
                  <a:close/>
                  <a:moveTo>
                    <a:pt x="544" y="147"/>
                  </a:moveTo>
                  <a:lnTo>
                    <a:pt x="544" y="147"/>
                  </a:lnTo>
                  <a:cubicBezTo>
                    <a:pt x="588" y="147"/>
                    <a:pt x="633" y="118"/>
                    <a:pt x="633" y="73"/>
                  </a:cubicBezTo>
                  <a:cubicBezTo>
                    <a:pt x="633" y="29"/>
                    <a:pt x="588" y="0"/>
                    <a:pt x="544" y="0"/>
                  </a:cubicBezTo>
                  <a:cubicBezTo>
                    <a:pt x="500" y="0"/>
                    <a:pt x="471" y="29"/>
                    <a:pt x="471" y="73"/>
                  </a:cubicBezTo>
                  <a:cubicBezTo>
                    <a:pt x="471" y="118"/>
                    <a:pt x="500" y="147"/>
                    <a:pt x="544" y="147"/>
                  </a:cubicBezTo>
                  <a:close/>
                  <a:moveTo>
                    <a:pt x="544" y="29"/>
                  </a:moveTo>
                  <a:lnTo>
                    <a:pt x="544" y="29"/>
                  </a:lnTo>
                  <a:cubicBezTo>
                    <a:pt x="574" y="29"/>
                    <a:pt x="588" y="59"/>
                    <a:pt x="588" y="73"/>
                  </a:cubicBezTo>
                  <a:cubicBezTo>
                    <a:pt x="588" y="88"/>
                    <a:pt x="574" y="118"/>
                    <a:pt x="544" y="118"/>
                  </a:cubicBezTo>
                  <a:cubicBezTo>
                    <a:pt x="530" y="118"/>
                    <a:pt x="515" y="88"/>
                    <a:pt x="515" y="73"/>
                  </a:cubicBezTo>
                  <a:cubicBezTo>
                    <a:pt x="515" y="59"/>
                    <a:pt x="530" y="29"/>
                    <a:pt x="544" y="29"/>
                  </a:cubicBezTo>
                  <a:close/>
                  <a:moveTo>
                    <a:pt x="73" y="382"/>
                  </a:moveTo>
                  <a:lnTo>
                    <a:pt x="73" y="382"/>
                  </a:lnTo>
                  <a:cubicBezTo>
                    <a:pt x="29" y="382"/>
                    <a:pt x="0" y="427"/>
                    <a:pt x="0" y="471"/>
                  </a:cubicBezTo>
                  <a:cubicBezTo>
                    <a:pt x="0" y="515"/>
                    <a:pt x="29" y="544"/>
                    <a:pt x="73" y="544"/>
                  </a:cubicBezTo>
                  <a:cubicBezTo>
                    <a:pt x="117" y="544"/>
                    <a:pt x="162" y="515"/>
                    <a:pt x="162" y="471"/>
                  </a:cubicBezTo>
                  <a:cubicBezTo>
                    <a:pt x="162" y="427"/>
                    <a:pt x="117" y="382"/>
                    <a:pt x="73" y="382"/>
                  </a:cubicBezTo>
                  <a:close/>
                  <a:moveTo>
                    <a:pt x="73" y="500"/>
                  </a:moveTo>
                  <a:lnTo>
                    <a:pt x="73" y="500"/>
                  </a:lnTo>
                  <a:cubicBezTo>
                    <a:pt x="58" y="500"/>
                    <a:pt x="44" y="486"/>
                    <a:pt x="44" y="471"/>
                  </a:cubicBezTo>
                  <a:cubicBezTo>
                    <a:pt x="44" y="441"/>
                    <a:pt x="58" y="427"/>
                    <a:pt x="73" y="427"/>
                  </a:cubicBezTo>
                  <a:cubicBezTo>
                    <a:pt x="103" y="427"/>
                    <a:pt x="117" y="441"/>
                    <a:pt x="117" y="471"/>
                  </a:cubicBezTo>
                  <a:cubicBezTo>
                    <a:pt x="117" y="486"/>
                    <a:pt x="103" y="500"/>
                    <a:pt x="73" y="500"/>
                  </a:cubicBezTo>
                  <a:close/>
                  <a:moveTo>
                    <a:pt x="544" y="382"/>
                  </a:moveTo>
                  <a:lnTo>
                    <a:pt x="544" y="382"/>
                  </a:lnTo>
                  <a:cubicBezTo>
                    <a:pt x="500" y="382"/>
                    <a:pt x="471" y="427"/>
                    <a:pt x="471" y="471"/>
                  </a:cubicBezTo>
                  <a:cubicBezTo>
                    <a:pt x="471" y="515"/>
                    <a:pt x="500" y="544"/>
                    <a:pt x="544" y="544"/>
                  </a:cubicBezTo>
                  <a:cubicBezTo>
                    <a:pt x="588" y="544"/>
                    <a:pt x="633" y="515"/>
                    <a:pt x="633" y="471"/>
                  </a:cubicBezTo>
                  <a:cubicBezTo>
                    <a:pt x="633" y="427"/>
                    <a:pt x="588" y="382"/>
                    <a:pt x="544" y="382"/>
                  </a:cubicBezTo>
                  <a:close/>
                  <a:moveTo>
                    <a:pt x="544" y="500"/>
                  </a:moveTo>
                  <a:lnTo>
                    <a:pt x="544" y="500"/>
                  </a:lnTo>
                  <a:cubicBezTo>
                    <a:pt x="530" y="500"/>
                    <a:pt x="515" y="486"/>
                    <a:pt x="515" y="471"/>
                  </a:cubicBezTo>
                  <a:cubicBezTo>
                    <a:pt x="515" y="441"/>
                    <a:pt x="530" y="427"/>
                    <a:pt x="544" y="427"/>
                  </a:cubicBezTo>
                  <a:cubicBezTo>
                    <a:pt x="574" y="427"/>
                    <a:pt x="588" y="441"/>
                    <a:pt x="588" y="471"/>
                  </a:cubicBezTo>
                  <a:cubicBezTo>
                    <a:pt x="588" y="486"/>
                    <a:pt x="574" y="500"/>
                    <a:pt x="544" y="500"/>
                  </a:cubicBezTo>
                  <a:close/>
                  <a:moveTo>
                    <a:pt x="73" y="0"/>
                  </a:moveTo>
                  <a:lnTo>
                    <a:pt x="73" y="0"/>
                  </a:lnTo>
                  <a:cubicBezTo>
                    <a:pt x="29" y="0"/>
                    <a:pt x="0" y="29"/>
                    <a:pt x="0" y="73"/>
                  </a:cubicBezTo>
                  <a:cubicBezTo>
                    <a:pt x="0" y="118"/>
                    <a:pt x="29" y="147"/>
                    <a:pt x="73" y="147"/>
                  </a:cubicBezTo>
                  <a:cubicBezTo>
                    <a:pt x="117" y="147"/>
                    <a:pt x="162" y="118"/>
                    <a:pt x="162" y="73"/>
                  </a:cubicBezTo>
                  <a:cubicBezTo>
                    <a:pt x="162" y="29"/>
                    <a:pt x="117" y="0"/>
                    <a:pt x="73" y="0"/>
                  </a:cubicBezTo>
                  <a:close/>
                  <a:moveTo>
                    <a:pt x="73" y="118"/>
                  </a:moveTo>
                  <a:lnTo>
                    <a:pt x="73" y="118"/>
                  </a:lnTo>
                  <a:cubicBezTo>
                    <a:pt x="58" y="118"/>
                    <a:pt x="44" y="88"/>
                    <a:pt x="44" y="73"/>
                  </a:cubicBezTo>
                  <a:cubicBezTo>
                    <a:pt x="44" y="59"/>
                    <a:pt x="58" y="29"/>
                    <a:pt x="73" y="29"/>
                  </a:cubicBezTo>
                  <a:cubicBezTo>
                    <a:pt x="103" y="29"/>
                    <a:pt x="117" y="59"/>
                    <a:pt x="117" y="73"/>
                  </a:cubicBezTo>
                  <a:cubicBezTo>
                    <a:pt x="117" y="88"/>
                    <a:pt x="103" y="118"/>
                    <a:pt x="73" y="118"/>
                  </a:cubicBezTo>
                  <a:close/>
                  <a:moveTo>
                    <a:pt x="544" y="191"/>
                  </a:moveTo>
                  <a:lnTo>
                    <a:pt x="544" y="191"/>
                  </a:lnTo>
                  <a:cubicBezTo>
                    <a:pt x="500" y="191"/>
                    <a:pt x="471" y="221"/>
                    <a:pt x="471" y="265"/>
                  </a:cubicBezTo>
                  <a:cubicBezTo>
                    <a:pt x="471" y="309"/>
                    <a:pt x="500" y="353"/>
                    <a:pt x="544" y="353"/>
                  </a:cubicBezTo>
                  <a:cubicBezTo>
                    <a:pt x="588" y="353"/>
                    <a:pt x="633" y="309"/>
                    <a:pt x="633" y="265"/>
                  </a:cubicBezTo>
                  <a:cubicBezTo>
                    <a:pt x="633" y="221"/>
                    <a:pt x="588" y="191"/>
                    <a:pt x="544" y="191"/>
                  </a:cubicBezTo>
                  <a:close/>
                  <a:moveTo>
                    <a:pt x="544" y="309"/>
                  </a:moveTo>
                  <a:lnTo>
                    <a:pt x="544" y="309"/>
                  </a:lnTo>
                  <a:cubicBezTo>
                    <a:pt x="530" y="309"/>
                    <a:pt x="515" y="294"/>
                    <a:pt x="515" y="265"/>
                  </a:cubicBezTo>
                  <a:cubicBezTo>
                    <a:pt x="515" y="250"/>
                    <a:pt x="530" y="235"/>
                    <a:pt x="544" y="235"/>
                  </a:cubicBezTo>
                  <a:cubicBezTo>
                    <a:pt x="574" y="235"/>
                    <a:pt x="588" y="250"/>
                    <a:pt x="588" y="265"/>
                  </a:cubicBezTo>
                  <a:cubicBezTo>
                    <a:pt x="588" y="294"/>
                    <a:pt x="574" y="309"/>
                    <a:pt x="544" y="309"/>
                  </a:cubicBezTo>
                  <a:close/>
                  <a:moveTo>
                    <a:pt x="309" y="0"/>
                  </a:moveTo>
                  <a:lnTo>
                    <a:pt x="309" y="0"/>
                  </a:lnTo>
                  <a:cubicBezTo>
                    <a:pt x="265" y="0"/>
                    <a:pt x="235" y="29"/>
                    <a:pt x="235" y="73"/>
                  </a:cubicBezTo>
                  <a:cubicBezTo>
                    <a:pt x="235" y="118"/>
                    <a:pt x="265" y="147"/>
                    <a:pt x="309" y="147"/>
                  </a:cubicBezTo>
                  <a:cubicBezTo>
                    <a:pt x="353" y="147"/>
                    <a:pt x="397" y="118"/>
                    <a:pt x="397" y="73"/>
                  </a:cubicBezTo>
                  <a:cubicBezTo>
                    <a:pt x="397" y="29"/>
                    <a:pt x="353" y="0"/>
                    <a:pt x="309" y="0"/>
                  </a:cubicBezTo>
                  <a:close/>
                  <a:moveTo>
                    <a:pt x="309" y="118"/>
                  </a:moveTo>
                  <a:lnTo>
                    <a:pt x="309" y="118"/>
                  </a:lnTo>
                  <a:cubicBezTo>
                    <a:pt x="294" y="118"/>
                    <a:pt x="279" y="88"/>
                    <a:pt x="279" y="73"/>
                  </a:cubicBezTo>
                  <a:cubicBezTo>
                    <a:pt x="279" y="59"/>
                    <a:pt x="294" y="29"/>
                    <a:pt x="309" y="29"/>
                  </a:cubicBezTo>
                  <a:cubicBezTo>
                    <a:pt x="338" y="29"/>
                    <a:pt x="353" y="59"/>
                    <a:pt x="353" y="73"/>
                  </a:cubicBezTo>
                  <a:cubicBezTo>
                    <a:pt x="353" y="88"/>
                    <a:pt x="338" y="118"/>
                    <a:pt x="309" y="118"/>
                  </a:cubicBezTo>
                  <a:close/>
                  <a:moveTo>
                    <a:pt x="309" y="382"/>
                  </a:moveTo>
                  <a:lnTo>
                    <a:pt x="309" y="382"/>
                  </a:lnTo>
                  <a:cubicBezTo>
                    <a:pt x="265" y="382"/>
                    <a:pt x="235" y="427"/>
                    <a:pt x="235" y="471"/>
                  </a:cubicBezTo>
                  <a:cubicBezTo>
                    <a:pt x="235" y="515"/>
                    <a:pt x="265" y="544"/>
                    <a:pt x="309" y="544"/>
                  </a:cubicBezTo>
                  <a:cubicBezTo>
                    <a:pt x="353" y="544"/>
                    <a:pt x="397" y="515"/>
                    <a:pt x="397" y="471"/>
                  </a:cubicBezTo>
                  <a:cubicBezTo>
                    <a:pt x="397" y="427"/>
                    <a:pt x="353" y="382"/>
                    <a:pt x="309" y="382"/>
                  </a:cubicBezTo>
                  <a:close/>
                  <a:moveTo>
                    <a:pt x="309" y="500"/>
                  </a:moveTo>
                  <a:lnTo>
                    <a:pt x="309" y="500"/>
                  </a:lnTo>
                  <a:cubicBezTo>
                    <a:pt x="294" y="500"/>
                    <a:pt x="279" y="486"/>
                    <a:pt x="279" y="471"/>
                  </a:cubicBezTo>
                  <a:cubicBezTo>
                    <a:pt x="279" y="441"/>
                    <a:pt x="294" y="427"/>
                    <a:pt x="309" y="427"/>
                  </a:cubicBezTo>
                  <a:cubicBezTo>
                    <a:pt x="338" y="427"/>
                    <a:pt x="353" y="441"/>
                    <a:pt x="353" y="471"/>
                  </a:cubicBezTo>
                  <a:cubicBezTo>
                    <a:pt x="353" y="486"/>
                    <a:pt x="338" y="500"/>
                    <a:pt x="309" y="500"/>
                  </a:cubicBezTo>
                  <a:close/>
                  <a:moveTo>
                    <a:pt x="309" y="191"/>
                  </a:moveTo>
                  <a:lnTo>
                    <a:pt x="309" y="191"/>
                  </a:lnTo>
                  <a:cubicBezTo>
                    <a:pt x="265" y="191"/>
                    <a:pt x="235" y="221"/>
                    <a:pt x="235" y="265"/>
                  </a:cubicBezTo>
                  <a:cubicBezTo>
                    <a:pt x="235" y="309"/>
                    <a:pt x="265" y="353"/>
                    <a:pt x="309" y="353"/>
                  </a:cubicBezTo>
                  <a:cubicBezTo>
                    <a:pt x="353" y="353"/>
                    <a:pt x="397" y="309"/>
                    <a:pt x="397" y="265"/>
                  </a:cubicBezTo>
                  <a:cubicBezTo>
                    <a:pt x="397" y="221"/>
                    <a:pt x="353" y="191"/>
                    <a:pt x="309" y="191"/>
                  </a:cubicBezTo>
                  <a:close/>
                  <a:moveTo>
                    <a:pt x="309" y="309"/>
                  </a:moveTo>
                  <a:lnTo>
                    <a:pt x="309" y="309"/>
                  </a:lnTo>
                  <a:cubicBezTo>
                    <a:pt x="294" y="309"/>
                    <a:pt x="279" y="294"/>
                    <a:pt x="279" y="265"/>
                  </a:cubicBezTo>
                  <a:cubicBezTo>
                    <a:pt x="279" y="250"/>
                    <a:pt x="294" y="235"/>
                    <a:pt x="309" y="235"/>
                  </a:cubicBezTo>
                  <a:cubicBezTo>
                    <a:pt x="338" y="235"/>
                    <a:pt x="353" y="250"/>
                    <a:pt x="353" y="265"/>
                  </a:cubicBezTo>
                  <a:cubicBezTo>
                    <a:pt x="353" y="294"/>
                    <a:pt x="338" y="309"/>
                    <a:pt x="309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457200">
                <a:defRPr/>
              </a:pPr>
              <a:endParaRPr 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658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623</Words>
  <Application>Microsoft Office PowerPoint</Application>
  <PresentationFormat>On-screen Show (16:9)</PresentationFormat>
  <Paragraphs>123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Gill Sans</vt:lpstr>
      <vt:lpstr>linea-basic-10</vt:lpstr>
      <vt:lpstr>Arial</vt:lpstr>
      <vt:lpstr>Calibri</vt:lpstr>
      <vt:lpstr>Open Sans</vt:lpstr>
      <vt:lpstr>Wingdings</vt:lpstr>
      <vt:lpstr>Office 主题​​</vt:lpstr>
      <vt:lpstr>Michael Porter's Diamond model (1)</vt:lpstr>
      <vt:lpstr>Michael Porter's Diamond model (2)</vt:lpstr>
      <vt:lpstr>Michael Porter's Diamond model (3)</vt:lpstr>
      <vt:lpstr>Porter's five forces</vt:lpstr>
      <vt:lpstr>Porter's five forces with explanation</vt:lpstr>
      <vt:lpstr>Porter’s Potential factors of forces</vt:lpstr>
      <vt:lpstr>Porter's Generic Strategies</vt:lpstr>
      <vt:lpstr>Porter’s Strategic Advantages</vt:lpstr>
      <vt:lpstr>The three forms of generic competitive strategy</vt:lpstr>
      <vt:lpstr>Michael Porter's value chain -1</vt:lpstr>
      <vt:lpstr>Michael Porter's value chain -2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74</cp:revision>
  <dcterms:created xsi:type="dcterms:W3CDTF">2016-05-15T02:42:52Z</dcterms:created>
  <dcterms:modified xsi:type="dcterms:W3CDTF">2023-03-26T12:28:26Z</dcterms:modified>
</cp:coreProperties>
</file>