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50" r:id="rId2"/>
    <p:sldId id="766" r:id="rId3"/>
    <p:sldId id="768" r:id="rId4"/>
    <p:sldId id="767" r:id="rId5"/>
    <p:sldId id="769" r:id="rId6"/>
    <p:sldId id="770" r:id="rId7"/>
    <p:sldId id="765" r:id="rId8"/>
    <p:sldId id="277" r:id="rId9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73BC44"/>
    <a:srgbClr val="F79646"/>
    <a:srgbClr val="4BAFC8"/>
    <a:srgbClr val="F5B90F"/>
    <a:srgbClr val="00B0F0"/>
    <a:srgbClr val="C3B996"/>
    <a:srgbClr val="FFC000"/>
    <a:srgbClr val="A6A6A6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>
        <p:scale>
          <a:sx n="75" d="100"/>
          <a:sy n="75" d="100"/>
        </p:scale>
        <p:origin x="2196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2024/9/22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632718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02240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25062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5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6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9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svg"/><Relationship Id="rId20" Type="http://schemas.openxmlformats.org/officeDocument/2006/relationships/image" Target="../media/image1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6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7.svg"/><Relationship Id="rId3" Type="http://schemas.openxmlformats.org/officeDocument/2006/relationships/image" Target="../media/image3.svg"/><Relationship Id="rId7" Type="http://schemas.openxmlformats.org/officeDocument/2006/relationships/image" Target="../media/image13.svg"/><Relationship Id="rId12" Type="http://schemas.openxmlformats.org/officeDocument/2006/relationships/image" Target="../media/image6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11" Type="http://schemas.openxmlformats.org/officeDocument/2006/relationships/image" Target="../media/image9.svg"/><Relationship Id="rId5" Type="http://schemas.openxmlformats.org/officeDocument/2006/relationships/image" Target="../media/image5.svg"/><Relationship Id="rId15" Type="http://schemas.openxmlformats.org/officeDocument/2006/relationships/image" Target="../media/image19.sv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11.sv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2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9.svg"/><Relationship Id="rId10" Type="http://schemas.openxmlformats.org/officeDocument/2006/relationships/image" Target="../media/image10.png"/><Relationship Id="rId19" Type="http://schemas.openxmlformats.org/officeDocument/2006/relationships/image" Target="../media/image21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5.svg"/><Relationship Id="rId2" Type="http://schemas.openxmlformats.org/officeDocument/2006/relationships/image" Target="../media/image2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7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9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svg"/><Relationship Id="rId20" Type="http://schemas.openxmlformats.org/officeDocument/2006/relationships/image" Target="../media/image1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6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Economy-1 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7235EFD-E618-421D-E34F-E3602F02AF4D}"/>
              </a:ext>
            </a:extLst>
          </p:cNvPr>
          <p:cNvGrpSpPr/>
          <p:nvPr/>
        </p:nvGrpSpPr>
        <p:grpSpPr>
          <a:xfrm>
            <a:off x="358293" y="1084758"/>
            <a:ext cx="8094850" cy="3714226"/>
            <a:chOff x="358293" y="1008558"/>
            <a:chExt cx="8094850" cy="3714226"/>
          </a:xfrm>
        </p:grpSpPr>
        <p:sp>
          <p:nvSpPr>
            <p:cNvPr id="136213" name="Rectangle: Rounded Corners 136212">
              <a:extLst>
                <a:ext uri="{FF2B5EF4-FFF2-40B4-BE49-F238E27FC236}">
                  <a16:creationId xmlns:a16="http://schemas.microsoft.com/office/drawing/2014/main" id="{4FE1C08B-8713-DED2-632D-6515551AF37A}"/>
                </a:ext>
              </a:extLst>
            </p:cNvPr>
            <p:cNvSpPr/>
            <p:nvPr/>
          </p:nvSpPr>
          <p:spPr>
            <a:xfrm rot="19903483">
              <a:off x="2245445" y="1965303"/>
              <a:ext cx="1100816" cy="569908"/>
            </a:xfrm>
            <a:prstGeom prst="roundRect">
              <a:avLst>
                <a:gd name="adj" fmla="val 31709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136208" name="Rectangle: Rounded Corners 136207">
              <a:extLst>
                <a:ext uri="{FF2B5EF4-FFF2-40B4-BE49-F238E27FC236}">
                  <a16:creationId xmlns:a16="http://schemas.microsoft.com/office/drawing/2014/main" id="{3513BCA4-E50D-AB7A-1DEC-3F156704587D}"/>
                </a:ext>
              </a:extLst>
            </p:cNvPr>
            <p:cNvSpPr/>
            <p:nvPr/>
          </p:nvSpPr>
          <p:spPr>
            <a:xfrm rot="1108336">
              <a:off x="2381253" y="1204353"/>
              <a:ext cx="1449081" cy="569908"/>
            </a:xfrm>
            <a:prstGeom prst="roundRect">
              <a:avLst>
                <a:gd name="adj" fmla="val 31709"/>
              </a:avLst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4FD615B-228F-5815-C60B-50846CFA5F00}"/>
                </a:ext>
              </a:extLst>
            </p:cNvPr>
            <p:cNvGrpSpPr/>
            <p:nvPr/>
          </p:nvGrpSpPr>
          <p:grpSpPr>
            <a:xfrm>
              <a:off x="2699792" y="1347614"/>
              <a:ext cx="3638239" cy="3253922"/>
              <a:chOff x="2301913" y="541458"/>
              <a:chExt cx="4540172" cy="4060582"/>
            </a:xfrm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F190C35C-9110-1319-E475-FE491CA949C8}"/>
                  </a:ext>
                </a:extLst>
              </p:cNvPr>
              <p:cNvSpPr/>
              <p:nvPr/>
            </p:nvSpPr>
            <p:spPr>
              <a:xfrm>
                <a:off x="5084197" y="550166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000" kern="1200"/>
              </a:p>
            </p:txBody>
          </p:sp>
          <p:sp>
            <p:nvSpPr>
              <p:cNvPr id="8" name="Arrow: Circular 7">
                <a:extLst>
                  <a:ext uri="{FF2B5EF4-FFF2-40B4-BE49-F238E27FC236}">
                    <a16:creationId xmlns:a16="http://schemas.microsoft.com/office/drawing/2014/main" id="{295638FC-B01D-D191-0578-25BF351C907C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20573676"/>
                  <a:gd name="adj4" fmla="val 18982452"/>
                  <a:gd name="adj5" fmla="val 4653"/>
                </a:avLst>
              </a:pr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4805410-1F6F-4C4D-9084-159E5BF82127}"/>
                  </a:ext>
                </a:extLst>
              </p:cNvPr>
              <p:cNvSpPr/>
              <p:nvPr/>
            </p:nvSpPr>
            <p:spPr>
              <a:xfrm>
                <a:off x="6011625" y="2156519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3500" tIns="63500" rIns="63500" bIns="63500" numCol="1" spcCol="1270" anchor="ctr" anchorCtr="0">
                <a:noAutofit/>
              </a:bodyPr>
              <a:lstStyle/>
              <a:p>
                <a:pPr marL="0" lvl="0" indent="0" algn="ctr" defTabSz="2222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5000" kern="1200"/>
              </a:p>
            </p:txBody>
          </p:sp>
          <p:sp>
            <p:nvSpPr>
              <p:cNvPr id="13" name="Arrow: Circular 12">
                <a:extLst>
                  <a:ext uri="{FF2B5EF4-FFF2-40B4-BE49-F238E27FC236}">
                    <a16:creationId xmlns:a16="http://schemas.microsoft.com/office/drawing/2014/main" id="{72F3716F-A3CB-96D3-2578-13EABE5B21D3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2367380"/>
                  <a:gd name="adj4" fmla="val 776155"/>
                  <a:gd name="adj5" fmla="val 4653"/>
                </a:avLst>
              </a:pr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DC43284-39D1-0370-3F83-0006D1E79436}"/>
                  </a:ext>
                </a:extLst>
              </p:cNvPr>
              <p:cNvSpPr/>
              <p:nvPr/>
            </p:nvSpPr>
            <p:spPr>
              <a:xfrm>
                <a:off x="5084197" y="3762872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000" kern="1200"/>
              </a:p>
            </p:txBody>
          </p:sp>
          <p:sp>
            <p:nvSpPr>
              <p:cNvPr id="15" name="Arrow: Circular 14">
                <a:extLst>
                  <a:ext uri="{FF2B5EF4-FFF2-40B4-BE49-F238E27FC236}">
                    <a16:creationId xmlns:a16="http://schemas.microsoft.com/office/drawing/2014/main" id="{77D88481-2D30-E6F2-9AD6-A969EF6C05D8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6111625"/>
                  <a:gd name="adj4" fmla="val 4438207"/>
                  <a:gd name="adj5" fmla="val 4653"/>
                </a:avLst>
              </a:prstGeom>
              <a:solidFill>
                <a:srgbClr val="F5B90F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8C648EF9-742A-3610-17B8-EC3312D8D9E0}"/>
                  </a:ext>
                </a:extLst>
              </p:cNvPr>
              <p:cNvSpPr/>
              <p:nvPr/>
            </p:nvSpPr>
            <p:spPr>
              <a:xfrm>
                <a:off x="3229341" y="3762872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000" kern="1200"/>
              </a:p>
            </p:txBody>
          </p:sp>
          <p:sp>
            <p:nvSpPr>
              <p:cNvPr id="18" name="Arrow: Circular 17">
                <a:extLst>
                  <a:ext uri="{FF2B5EF4-FFF2-40B4-BE49-F238E27FC236}">
                    <a16:creationId xmlns:a16="http://schemas.microsoft.com/office/drawing/2014/main" id="{61744DEA-9606-BF25-4D03-7E3F86305875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9773676"/>
                  <a:gd name="adj4" fmla="val 8182452"/>
                  <a:gd name="adj5" fmla="val 4653"/>
                </a:avLst>
              </a:prstGeom>
              <a:solidFill>
                <a:srgbClr val="4BAFC8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47F7C723-9D8A-13CD-6687-37DECD2E11E2}"/>
                  </a:ext>
                </a:extLst>
              </p:cNvPr>
              <p:cNvSpPr/>
              <p:nvPr/>
            </p:nvSpPr>
            <p:spPr>
              <a:xfrm>
                <a:off x="2301913" y="2156519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000" kern="1200"/>
              </a:p>
            </p:txBody>
          </p:sp>
          <p:sp>
            <p:nvSpPr>
              <p:cNvPr id="20" name="Arrow: Circular 19">
                <a:extLst>
                  <a:ext uri="{FF2B5EF4-FFF2-40B4-BE49-F238E27FC236}">
                    <a16:creationId xmlns:a16="http://schemas.microsoft.com/office/drawing/2014/main" id="{A41B6E93-EA9C-3715-9ECB-C2E33C8E3908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13167380"/>
                  <a:gd name="adj4" fmla="val 11576155"/>
                  <a:gd name="adj5" fmla="val 4653"/>
                </a:avLst>
              </a:prstGeom>
              <a:solidFill>
                <a:srgbClr val="F7964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0B44CFD3-947D-0EDC-56A6-64CD6FCF114F}"/>
                  </a:ext>
                </a:extLst>
              </p:cNvPr>
              <p:cNvSpPr/>
              <p:nvPr/>
            </p:nvSpPr>
            <p:spPr>
              <a:xfrm>
                <a:off x="3229341" y="550166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000" kern="1200"/>
              </a:p>
            </p:txBody>
          </p:sp>
          <p:sp>
            <p:nvSpPr>
              <p:cNvPr id="26" name="Arrow: Circular 25">
                <a:extLst>
                  <a:ext uri="{FF2B5EF4-FFF2-40B4-BE49-F238E27FC236}">
                    <a16:creationId xmlns:a16="http://schemas.microsoft.com/office/drawing/2014/main" id="{68BA7F4E-60D6-87D7-7644-E015F3C0938D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16911625"/>
                  <a:gd name="adj4" fmla="val 15238207"/>
                  <a:gd name="adj5" fmla="val 4653"/>
                </a:avLst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8" name="Oval 84">
              <a:extLst>
                <a:ext uri="{FF2B5EF4-FFF2-40B4-BE49-F238E27FC236}">
                  <a16:creationId xmlns:a16="http://schemas.microsoft.com/office/drawing/2014/main" id="{6707ECBA-57C1-CFA6-A3A8-67BEB9724625}"/>
                </a:ext>
              </a:extLst>
            </p:cNvPr>
            <p:cNvSpPr/>
            <p:nvPr/>
          </p:nvSpPr>
          <p:spPr bwMode="auto">
            <a:xfrm>
              <a:off x="4889839" y="1354592"/>
              <a:ext cx="744522" cy="744523"/>
            </a:xfrm>
            <a:prstGeom prst="ellipse">
              <a:avLst/>
            </a:pr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sp>
          <p:nvSpPr>
            <p:cNvPr id="29" name="Oval 84">
              <a:extLst>
                <a:ext uri="{FF2B5EF4-FFF2-40B4-BE49-F238E27FC236}">
                  <a16:creationId xmlns:a16="http://schemas.microsoft.com/office/drawing/2014/main" id="{FD2EAEEA-C4E8-88F5-6E00-AD3F275F5217}"/>
                </a:ext>
              </a:extLst>
            </p:cNvPr>
            <p:cNvSpPr/>
            <p:nvPr/>
          </p:nvSpPr>
          <p:spPr bwMode="auto">
            <a:xfrm>
              <a:off x="4889839" y="3795886"/>
              <a:ext cx="744522" cy="744523"/>
            </a:xfrm>
            <a:prstGeom prst="ellipse">
              <a:avLst/>
            </a:prstGeom>
            <a:solidFill>
              <a:srgbClr val="F5B9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sp>
          <p:nvSpPr>
            <p:cNvPr id="30" name="Oval 84">
              <a:extLst>
                <a:ext uri="{FF2B5EF4-FFF2-40B4-BE49-F238E27FC236}">
                  <a16:creationId xmlns:a16="http://schemas.microsoft.com/office/drawing/2014/main" id="{877CEDC4-28A8-4495-ABB3-11EBA12D37AD}"/>
                </a:ext>
              </a:extLst>
            </p:cNvPr>
            <p:cNvSpPr/>
            <p:nvPr/>
          </p:nvSpPr>
          <p:spPr bwMode="auto">
            <a:xfrm>
              <a:off x="3407607" y="1354592"/>
              <a:ext cx="744522" cy="744523"/>
            </a:xfrm>
            <a:prstGeom prst="ellipse">
              <a:avLst/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sp>
          <p:nvSpPr>
            <p:cNvPr id="31" name="Oval 84">
              <a:extLst>
                <a:ext uri="{FF2B5EF4-FFF2-40B4-BE49-F238E27FC236}">
                  <a16:creationId xmlns:a16="http://schemas.microsoft.com/office/drawing/2014/main" id="{E60AB120-5544-6E29-6037-46AF3E063B09}"/>
                </a:ext>
              </a:extLst>
            </p:cNvPr>
            <p:cNvSpPr/>
            <p:nvPr/>
          </p:nvSpPr>
          <p:spPr bwMode="auto">
            <a:xfrm>
              <a:off x="3407607" y="3795886"/>
              <a:ext cx="744522" cy="744523"/>
            </a:xfrm>
            <a:prstGeom prst="ellipse">
              <a:avLst/>
            </a:prstGeom>
            <a:solidFill>
              <a:srgbClr val="4BAF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sp>
          <p:nvSpPr>
            <p:cNvPr id="32" name="Oval 84">
              <a:extLst>
                <a:ext uri="{FF2B5EF4-FFF2-40B4-BE49-F238E27FC236}">
                  <a16:creationId xmlns:a16="http://schemas.microsoft.com/office/drawing/2014/main" id="{3CD93C11-479E-E338-BB2C-7BE52D851843}"/>
                </a:ext>
              </a:extLst>
            </p:cNvPr>
            <p:cNvSpPr/>
            <p:nvPr/>
          </p:nvSpPr>
          <p:spPr bwMode="auto">
            <a:xfrm>
              <a:off x="5672547" y="2640147"/>
              <a:ext cx="744522" cy="74452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sp>
          <p:nvSpPr>
            <p:cNvPr id="35" name="Oval 84">
              <a:extLst>
                <a:ext uri="{FF2B5EF4-FFF2-40B4-BE49-F238E27FC236}">
                  <a16:creationId xmlns:a16="http://schemas.microsoft.com/office/drawing/2014/main" id="{83BCC53C-AA01-F797-EE80-1EED5FD517A1}"/>
                </a:ext>
              </a:extLst>
            </p:cNvPr>
            <p:cNvSpPr/>
            <p:nvPr/>
          </p:nvSpPr>
          <p:spPr bwMode="auto">
            <a:xfrm>
              <a:off x="2519689" y="2602313"/>
              <a:ext cx="744522" cy="744523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47" name="Graphic 46" descr="Illustrator with solid fill">
              <a:extLst>
                <a:ext uri="{FF2B5EF4-FFF2-40B4-BE49-F238E27FC236}">
                  <a16:creationId xmlns:a16="http://schemas.microsoft.com/office/drawing/2014/main" id="{087CEB58-65D0-7945-BDCD-D3EF2C48C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01488" y="1434635"/>
              <a:ext cx="592419" cy="592419"/>
            </a:xfrm>
            <a:prstGeom prst="rect">
              <a:avLst/>
            </a:prstGeom>
          </p:spPr>
        </p:pic>
        <p:pic>
          <p:nvPicPr>
            <p:cNvPr id="52" name="Graphic 51" descr="Production with solid fill">
              <a:extLst>
                <a:ext uri="{FF2B5EF4-FFF2-40B4-BE49-F238E27FC236}">
                  <a16:creationId xmlns:a16="http://schemas.microsoft.com/office/drawing/2014/main" id="{ADB6D3DD-875A-C9E7-B3BB-CDCA7B6FE3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82690" y="2751018"/>
              <a:ext cx="561343" cy="561343"/>
            </a:xfrm>
            <a:prstGeom prst="rect">
              <a:avLst/>
            </a:prstGeom>
          </p:spPr>
        </p:pic>
        <p:pic>
          <p:nvPicPr>
            <p:cNvPr id="56" name="Graphic 55" descr="Recycle with solid fill">
              <a:extLst>
                <a:ext uri="{FF2B5EF4-FFF2-40B4-BE49-F238E27FC236}">
                  <a16:creationId xmlns:a16="http://schemas.microsoft.com/office/drawing/2014/main" id="{552FC2AE-2B2E-3C79-83CB-D1B834E1C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42696" y="1482971"/>
              <a:ext cx="487763" cy="487763"/>
            </a:xfrm>
            <a:prstGeom prst="rect">
              <a:avLst/>
            </a:prstGeom>
          </p:spPr>
        </p:pic>
        <p:pic>
          <p:nvPicPr>
            <p:cNvPr id="62" name="Graphic 61" descr="Delivery with solid fill">
              <a:extLst>
                <a:ext uri="{FF2B5EF4-FFF2-40B4-BE49-F238E27FC236}">
                  <a16:creationId xmlns:a16="http://schemas.microsoft.com/office/drawing/2014/main" id="{296E8E34-07C9-C5D8-AD39-7D3B67378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flipH="1">
              <a:off x="4995659" y="3922096"/>
              <a:ext cx="540741" cy="540741"/>
            </a:xfrm>
            <a:prstGeom prst="rect">
              <a:avLst/>
            </a:prstGeom>
          </p:spPr>
        </p:pic>
        <p:pic>
          <p:nvPicPr>
            <p:cNvPr id="136192" name="Graphic 136191" descr="Tools with solid fill">
              <a:extLst>
                <a:ext uri="{FF2B5EF4-FFF2-40B4-BE49-F238E27FC236}">
                  <a16:creationId xmlns:a16="http://schemas.microsoft.com/office/drawing/2014/main" id="{6CBE6B72-4699-3D5D-D08A-D9D904BCC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552251" y="3965958"/>
              <a:ext cx="446944" cy="446944"/>
            </a:xfrm>
            <a:prstGeom prst="rect">
              <a:avLst/>
            </a:prstGeom>
          </p:spPr>
        </p:pic>
        <p:pic>
          <p:nvPicPr>
            <p:cNvPr id="136195" name="Graphic 136194" descr="Garbage with solid fill">
              <a:extLst>
                <a:ext uri="{FF2B5EF4-FFF2-40B4-BE49-F238E27FC236}">
                  <a16:creationId xmlns:a16="http://schemas.microsoft.com/office/drawing/2014/main" id="{4CFF2B17-90E7-BE17-A37F-4767263E7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638651" y="2749342"/>
              <a:ext cx="526131" cy="526131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7EE861E-8CF2-BC10-4FF8-31C1C654B300}"/>
                </a:ext>
              </a:extLst>
            </p:cNvPr>
            <p:cNvGrpSpPr/>
            <p:nvPr/>
          </p:nvGrpSpPr>
          <p:grpSpPr>
            <a:xfrm>
              <a:off x="3876526" y="2359132"/>
              <a:ext cx="1211035" cy="1211037"/>
              <a:chOff x="3923090" y="2761730"/>
              <a:chExt cx="1211035" cy="1211037"/>
            </a:xfrm>
          </p:grpSpPr>
          <p:sp>
            <p:nvSpPr>
              <p:cNvPr id="136200" name="Oval 84">
                <a:extLst>
                  <a:ext uri="{FF2B5EF4-FFF2-40B4-BE49-F238E27FC236}">
                    <a16:creationId xmlns:a16="http://schemas.microsoft.com/office/drawing/2014/main" id="{957BF717-0C7F-AD16-3F80-0687FA4A77C8}"/>
                  </a:ext>
                </a:extLst>
              </p:cNvPr>
              <p:cNvSpPr/>
              <p:nvPr/>
            </p:nvSpPr>
            <p:spPr bwMode="auto">
              <a:xfrm>
                <a:off x="3923090" y="2761730"/>
                <a:ext cx="1211035" cy="1211037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00" dirty="0"/>
              </a:p>
            </p:txBody>
          </p:sp>
          <p:pic>
            <p:nvPicPr>
              <p:cNvPr id="136197" name="Graphic 136196" descr="Open hand with plant with solid fill">
                <a:extLst>
                  <a:ext uri="{FF2B5EF4-FFF2-40B4-BE49-F238E27FC236}">
                    <a16:creationId xmlns:a16="http://schemas.microsoft.com/office/drawing/2014/main" id="{44D37116-56FA-5028-E81A-AE55178BD9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4088218" y="2926859"/>
                <a:ext cx="880779" cy="880779"/>
              </a:xfrm>
              <a:prstGeom prst="rect">
                <a:avLst/>
              </a:prstGeom>
            </p:spPr>
          </p:pic>
        </p:grpSp>
        <p:sp>
          <p:nvSpPr>
            <p:cNvPr id="136201" name="TextBox 136200">
              <a:extLst>
                <a:ext uri="{FF2B5EF4-FFF2-40B4-BE49-F238E27FC236}">
                  <a16:creationId xmlns:a16="http://schemas.microsoft.com/office/drawing/2014/main" id="{591EA68A-1A70-1C96-1E1D-C3390EC8AD75}"/>
                </a:ext>
              </a:extLst>
            </p:cNvPr>
            <p:cNvSpPr txBox="1"/>
            <p:nvPr/>
          </p:nvSpPr>
          <p:spPr>
            <a:xfrm>
              <a:off x="5666037" y="1523459"/>
              <a:ext cx="12612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Design</a:t>
              </a:r>
              <a:endParaRPr lang="zh-CN" altLang="en-US" b="1" i="1" dirty="0"/>
            </a:p>
          </p:txBody>
        </p:sp>
        <p:sp>
          <p:nvSpPr>
            <p:cNvPr id="136202" name="TextBox 136201">
              <a:extLst>
                <a:ext uri="{FF2B5EF4-FFF2-40B4-BE49-F238E27FC236}">
                  <a16:creationId xmlns:a16="http://schemas.microsoft.com/office/drawing/2014/main" id="{6AE60BFD-2DD4-29EE-6802-594447412B18}"/>
                </a:ext>
              </a:extLst>
            </p:cNvPr>
            <p:cNvSpPr txBox="1"/>
            <p:nvPr/>
          </p:nvSpPr>
          <p:spPr>
            <a:xfrm>
              <a:off x="6391533" y="2799809"/>
              <a:ext cx="20616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Manufacturing</a:t>
              </a:r>
              <a:endParaRPr lang="zh-CN" altLang="en-US" b="1" i="1" dirty="0"/>
            </a:p>
          </p:txBody>
        </p:sp>
        <p:sp>
          <p:nvSpPr>
            <p:cNvPr id="136203" name="TextBox 136202">
              <a:extLst>
                <a:ext uri="{FF2B5EF4-FFF2-40B4-BE49-F238E27FC236}">
                  <a16:creationId xmlns:a16="http://schemas.microsoft.com/office/drawing/2014/main" id="{A4EE6C60-80CF-40A1-7FE8-BD707C6408FE}"/>
                </a:ext>
              </a:extLst>
            </p:cNvPr>
            <p:cNvSpPr txBox="1"/>
            <p:nvPr/>
          </p:nvSpPr>
          <p:spPr>
            <a:xfrm>
              <a:off x="5648583" y="4142834"/>
              <a:ext cx="170171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Distribution</a:t>
              </a:r>
              <a:endParaRPr lang="zh-CN" altLang="en-US" b="1" i="1" dirty="0"/>
            </a:p>
          </p:txBody>
        </p:sp>
        <p:sp>
          <p:nvSpPr>
            <p:cNvPr id="136204" name="TextBox 136203">
              <a:extLst>
                <a:ext uri="{FF2B5EF4-FFF2-40B4-BE49-F238E27FC236}">
                  <a16:creationId xmlns:a16="http://schemas.microsoft.com/office/drawing/2014/main" id="{A6FF7C66-FE98-9E3F-599E-CB4AEA27E7A1}"/>
                </a:ext>
              </a:extLst>
            </p:cNvPr>
            <p:cNvSpPr txBox="1"/>
            <p:nvPr/>
          </p:nvSpPr>
          <p:spPr>
            <a:xfrm>
              <a:off x="1447784" y="4068246"/>
              <a:ext cx="20616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Consumption</a:t>
              </a:r>
              <a:endParaRPr lang="zh-CN" altLang="en-US" b="1" i="1" dirty="0"/>
            </a:p>
          </p:txBody>
        </p:sp>
        <p:sp>
          <p:nvSpPr>
            <p:cNvPr id="136205" name="TextBox 136204">
              <a:extLst>
                <a:ext uri="{FF2B5EF4-FFF2-40B4-BE49-F238E27FC236}">
                  <a16:creationId xmlns:a16="http://schemas.microsoft.com/office/drawing/2014/main" id="{1D5DF598-F265-3313-78AD-A5AEF4274BF8}"/>
                </a:ext>
              </a:extLst>
            </p:cNvPr>
            <p:cNvSpPr txBox="1"/>
            <p:nvPr/>
          </p:nvSpPr>
          <p:spPr>
            <a:xfrm>
              <a:off x="1045355" y="2799809"/>
              <a:ext cx="14743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Collection</a:t>
              </a:r>
              <a:endParaRPr lang="zh-CN" altLang="en-US" b="1" i="1" dirty="0"/>
            </a:p>
          </p:txBody>
        </p:sp>
        <p:sp>
          <p:nvSpPr>
            <p:cNvPr id="136206" name="TextBox 136205">
              <a:extLst>
                <a:ext uri="{FF2B5EF4-FFF2-40B4-BE49-F238E27FC236}">
                  <a16:creationId xmlns:a16="http://schemas.microsoft.com/office/drawing/2014/main" id="{5FB634D3-C176-1FB6-30AA-3065F3D83108}"/>
                </a:ext>
              </a:extLst>
            </p:cNvPr>
            <p:cNvSpPr txBox="1"/>
            <p:nvPr/>
          </p:nvSpPr>
          <p:spPr>
            <a:xfrm>
              <a:off x="3140260" y="1008558"/>
              <a:ext cx="151790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Recycling</a:t>
              </a:r>
              <a:endParaRPr lang="zh-CN" altLang="en-US" b="1" i="1" dirty="0"/>
            </a:p>
          </p:txBody>
        </p:sp>
        <p:sp>
          <p:nvSpPr>
            <p:cNvPr id="136209" name="TextBox 136208">
              <a:extLst>
                <a:ext uri="{FF2B5EF4-FFF2-40B4-BE49-F238E27FC236}">
                  <a16:creationId xmlns:a16="http://schemas.microsoft.com/office/drawing/2014/main" id="{E6C4C58D-576D-9118-BF85-C79D2656E002}"/>
                </a:ext>
              </a:extLst>
            </p:cNvPr>
            <p:cNvSpPr txBox="1"/>
            <p:nvPr/>
          </p:nvSpPr>
          <p:spPr>
            <a:xfrm>
              <a:off x="718282" y="1055347"/>
              <a:ext cx="179347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Raw Material</a:t>
              </a:r>
              <a:endParaRPr lang="zh-CN" altLang="en-US" b="1" i="1" dirty="0"/>
            </a:p>
          </p:txBody>
        </p:sp>
        <p:pic>
          <p:nvPicPr>
            <p:cNvPr id="136211" name="Graphic 136210" descr="Raw Materials with solid fill">
              <a:extLst>
                <a:ext uri="{FF2B5EF4-FFF2-40B4-BE49-F238E27FC236}">
                  <a16:creationId xmlns:a16="http://schemas.microsoft.com/office/drawing/2014/main" id="{947662F0-5D1D-56A7-E14B-D2B608A7C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 rot="1110725">
              <a:off x="2785305" y="1195579"/>
              <a:ext cx="546189" cy="546189"/>
            </a:xfrm>
            <a:prstGeom prst="rect">
              <a:avLst/>
            </a:prstGeom>
          </p:spPr>
        </p:pic>
        <p:sp>
          <p:nvSpPr>
            <p:cNvPr id="136212" name="TextBox 136211">
              <a:extLst>
                <a:ext uri="{FF2B5EF4-FFF2-40B4-BE49-F238E27FC236}">
                  <a16:creationId xmlns:a16="http://schemas.microsoft.com/office/drawing/2014/main" id="{FD2F73CF-C234-AF52-8B0B-61F0D1742313}"/>
                </a:ext>
              </a:extLst>
            </p:cNvPr>
            <p:cNvSpPr txBox="1"/>
            <p:nvPr/>
          </p:nvSpPr>
          <p:spPr>
            <a:xfrm>
              <a:off x="1447784" y="4353452"/>
              <a:ext cx="20616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Use, Reuse, Repair</a:t>
              </a:r>
              <a:endParaRPr lang="zh-CN" altLang="en-US" b="1" i="1" dirty="0"/>
            </a:p>
          </p:txBody>
        </p:sp>
        <p:sp>
          <p:nvSpPr>
            <p:cNvPr id="136214" name="TextBox 136213">
              <a:extLst>
                <a:ext uri="{FF2B5EF4-FFF2-40B4-BE49-F238E27FC236}">
                  <a16:creationId xmlns:a16="http://schemas.microsoft.com/office/drawing/2014/main" id="{026F2534-29D2-23DF-A7E0-F0AEB68AEF2A}"/>
                </a:ext>
              </a:extLst>
            </p:cNvPr>
            <p:cNvSpPr txBox="1"/>
            <p:nvPr/>
          </p:nvSpPr>
          <p:spPr>
            <a:xfrm>
              <a:off x="358293" y="2076136"/>
              <a:ext cx="179347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Residual Waste</a:t>
              </a:r>
              <a:endParaRPr lang="zh-CN" altLang="en-US" b="1" i="1" dirty="0"/>
            </a:p>
          </p:txBody>
        </p:sp>
        <p:pic>
          <p:nvPicPr>
            <p:cNvPr id="136216" name="Graphic 136215" descr="Dead Fish Skeleton with solid fill">
              <a:extLst>
                <a:ext uri="{FF2B5EF4-FFF2-40B4-BE49-F238E27FC236}">
                  <a16:creationId xmlns:a16="http://schemas.microsoft.com/office/drawing/2014/main" id="{69A081F8-9E80-F969-9451-ED404C57C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 rot="19859708" flipH="1">
              <a:off x="2389885" y="1961489"/>
              <a:ext cx="651075" cy="651075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58F4E13F-EC3B-415E-74ED-39A36EFAE3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59739" y="2124075"/>
              <a:ext cx="169461" cy="2966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4D9A3B8-FDFA-FE38-2785-659A4F02C817}"/>
                </a:ext>
              </a:extLst>
            </p:cNvPr>
            <p:cNvCxnSpPr>
              <a:cxnSpLocks/>
            </p:cNvCxnSpPr>
            <p:nvPr/>
          </p:nvCxnSpPr>
          <p:spPr>
            <a:xfrm>
              <a:off x="4039298" y="2113085"/>
              <a:ext cx="139334" cy="27915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62EDF38-A71C-744A-48EC-1650A26D86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69606" y="3519548"/>
              <a:ext cx="169461" cy="2966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BEE58F3-4018-A0DD-5FDF-18702EF923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21881" y="3548123"/>
              <a:ext cx="169461" cy="2966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82CC0E71-8A02-5600-FABA-B7DF188731B9}"/>
                </a:ext>
              </a:extLst>
            </p:cNvPr>
            <p:cNvCxnSpPr/>
            <p:nvPr/>
          </p:nvCxnSpPr>
          <p:spPr>
            <a:xfrm>
              <a:off x="3395529" y="2995079"/>
              <a:ext cx="391048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B0EE7C7-9DFB-DBE0-BA2B-4DE4484001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02859" y="2995079"/>
              <a:ext cx="391048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Economy-2 </a:t>
            </a:r>
          </a:p>
        </p:txBody>
      </p:sp>
      <p:grpSp>
        <p:nvGrpSpPr>
          <p:cNvPr id="136228" name="Group 136227">
            <a:extLst>
              <a:ext uri="{FF2B5EF4-FFF2-40B4-BE49-F238E27FC236}">
                <a16:creationId xmlns:a16="http://schemas.microsoft.com/office/drawing/2014/main" id="{17098523-1F1C-65D8-4D50-90EFDFBB3E79}"/>
              </a:ext>
            </a:extLst>
          </p:cNvPr>
          <p:cNvGrpSpPr/>
          <p:nvPr/>
        </p:nvGrpSpPr>
        <p:grpSpPr>
          <a:xfrm>
            <a:off x="499074" y="1146770"/>
            <a:ext cx="7594178" cy="3724619"/>
            <a:chOff x="499074" y="1146770"/>
            <a:chExt cx="7594178" cy="3724619"/>
          </a:xfrm>
        </p:grpSpPr>
        <p:grpSp>
          <p:nvGrpSpPr>
            <p:cNvPr id="136218" name="Group 136217">
              <a:extLst>
                <a:ext uri="{FF2B5EF4-FFF2-40B4-BE49-F238E27FC236}">
                  <a16:creationId xmlns:a16="http://schemas.microsoft.com/office/drawing/2014/main" id="{6427D073-79D1-47CC-0564-0AAE11EDD223}"/>
                </a:ext>
              </a:extLst>
            </p:cNvPr>
            <p:cNvGrpSpPr/>
            <p:nvPr/>
          </p:nvGrpSpPr>
          <p:grpSpPr>
            <a:xfrm>
              <a:off x="2195736" y="1491630"/>
              <a:ext cx="4044728" cy="3194050"/>
              <a:chOff x="2195736" y="1343025"/>
              <a:chExt cx="4044728" cy="3194050"/>
            </a:xfrm>
          </p:grpSpPr>
          <p:sp>
            <p:nvSpPr>
              <p:cNvPr id="136215" name="Rectangle: Rounded Corners 136214">
                <a:extLst>
                  <a:ext uri="{FF2B5EF4-FFF2-40B4-BE49-F238E27FC236}">
                    <a16:creationId xmlns:a16="http://schemas.microsoft.com/office/drawing/2014/main" id="{04FACC8D-737F-EB18-EF84-297C4090EFAA}"/>
                  </a:ext>
                </a:extLst>
              </p:cNvPr>
              <p:cNvSpPr/>
              <p:nvPr/>
            </p:nvSpPr>
            <p:spPr>
              <a:xfrm rot="19903483">
                <a:off x="2273674" y="2422548"/>
                <a:ext cx="1100816" cy="569908"/>
              </a:xfrm>
              <a:prstGeom prst="roundRect">
                <a:avLst>
                  <a:gd name="adj" fmla="val 31709"/>
                </a:avLst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/>
              </a:p>
            </p:txBody>
          </p: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6DCEC45F-0D6A-F2C7-D0FC-E65522EE0062}"/>
                  </a:ext>
                </a:extLst>
              </p:cNvPr>
              <p:cNvSpPr/>
              <p:nvPr/>
            </p:nvSpPr>
            <p:spPr>
              <a:xfrm>
                <a:off x="2195736" y="1352451"/>
                <a:ext cx="2256644" cy="720622"/>
              </a:xfrm>
              <a:prstGeom prst="roundRect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/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091CFBF4-42E8-B0FB-3BBF-5501084DB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1343025"/>
                <a:ext cx="1382713" cy="1198563"/>
              </a:xfrm>
              <a:custGeom>
                <a:avLst/>
                <a:gdLst>
                  <a:gd name="T0" fmla="*/ 0 w 7258"/>
                  <a:gd name="T1" fmla="*/ 0 h 6285"/>
                  <a:gd name="T2" fmla="*/ 7258 w 7258"/>
                  <a:gd name="T3" fmla="*/ 4190 h 6285"/>
                  <a:gd name="T4" fmla="*/ 3629 w 7258"/>
                  <a:gd name="T5" fmla="*/ 6285 h 6285"/>
                  <a:gd name="T6" fmla="*/ 0 w 7258"/>
                  <a:gd name="T7" fmla="*/ 4190 h 6285"/>
                  <a:gd name="T8" fmla="*/ 0 w 7258"/>
                  <a:gd name="T9" fmla="*/ 0 h 6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8" h="6285">
                    <a:moveTo>
                      <a:pt x="0" y="0"/>
                    </a:moveTo>
                    <a:cubicBezTo>
                      <a:pt x="2994" y="0"/>
                      <a:pt x="5761" y="1597"/>
                      <a:pt x="7258" y="4190"/>
                    </a:cubicBezTo>
                    <a:lnTo>
                      <a:pt x="3629" y="6285"/>
                    </a:lnTo>
                    <a:cubicBezTo>
                      <a:pt x="2881" y="4988"/>
                      <a:pt x="1497" y="4190"/>
                      <a:pt x="0" y="419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>
                  <a:solidFill>
                    <a:schemeClr val="lt1"/>
                  </a:solidFill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9E2271D4-D747-B07B-7089-B1884242E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4151" y="2141538"/>
                <a:ext cx="976313" cy="1597025"/>
              </a:xfrm>
              <a:custGeom>
                <a:avLst/>
                <a:gdLst>
                  <a:gd name="T0" fmla="*/ 3629 w 5126"/>
                  <a:gd name="T1" fmla="*/ 0 h 8380"/>
                  <a:gd name="T2" fmla="*/ 3629 w 5126"/>
                  <a:gd name="T3" fmla="*/ 8380 h 8380"/>
                  <a:gd name="T4" fmla="*/ 0 w 5126"/>
                  <a:gd name="T5" fmla="*/ 6285 h 8380"/>
                  <a:gd name="T6" fmla="*/ 0 w 5126"/>
                  <a:gd name="T7" fmla="*/ 2095 h 8380"/>
                  <a:gd name="T8" fmla="*/ 3629 w 5126"/>
                  <a:gd name="T9" fmla="*/ 0 h 8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26" h="8380">
                    <a:moveTo>
                      <a:pt x="3629" y="0"/>
                    </a:moveTo>
                    <a:cubicBezTo>
                      <a:pt x="5126" y="2593"/>
                      <a:pt x="5126" y="5787"/>
                      <a:pt x="3629" y="8380"/>
                    </a:cubicBezTo>
                    <a:lnTo>
                      <a:pt x="0" y="6285"/>
                    </a:lnTo>
                    <a:cubicBezTo>
                      <a:pt x="749" y="4988"/>
                      <a:pt x="749" y="3391"/>
                      <a:pt x="0" y="2095"/>
                    </a:cubicBezTo>
                    <a:lnTo>
                      <a:pt x="3629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>
                  <a:solidFill>
                    <a:schemeClr val="lt1"/>
                  </a:solidFill>
                </a:endParaRPr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92E10A94-EDA5-DFCD-9A8D-D54A12A4C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340100"/>
                <a:ext cx="1382713" cy="1196975"/>
              </a:xfrm>
              <a:custGeom>
                <a:avLst/>
                <a:gdLst>
                  <a:gd name="T0" fmla="*/ 7258 w 7258"/>
                  <a:gd name="T1" fmla="*/ 2095 h 6285"/>
                  <a:gd name="T2" fmla="*/ 0 w 7258"/>
                  <a:gd name="T3" fmla="*/ 6285 h 6285"/>
                  <a:gd name="T4" fmla="*/ 0 w 7258"/>
                  <a:gd name="T5" fmla="*/ 2095 h 6285"/>
                  <a:gd name="T6" fmla="*/ 3629 w 7258"/>
                  <a:gd name="T7" fmla="*/ 0 h 6285"/>
                  <a:gd name="T8" fmla="*/ 7258 w 7258"/>
                  <a:gd name="T9" fmla="*/ 2095 h 6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8" h="6285">
                    <a:moveTo>
                      <a:pt x="7258" y="2095"/>
                    </a:moveTo>
                    <a:cubicBezTo>
                      <a:pt x="5761" y="4688"/>
                      <a:pt x="2994" y="6285"/>
                      <a:pt x="0" y="6285"/>
                    </a:cubicBezTo>
                    <a:lnTo>
                      <a:pt x="0" y="2095"/>
                    </a:lnTo>
                    <a:cubicBezTo>
                      <a:pt x="1497" y="2095"/>
                      <a:pt x="2881" y="1296"/>
                      <a:pt x="3629" y="0"/>
                    </a:cubicBezTo>
                    <a:lnTo>
                      <a:pt x="7258" y="2095"/>
                    </a:lnTo>
                    <a:close/>
                  </a:path>
                </a:pathLst>
              </a:custGeom>
              <a:solidFill>
                <a:srgbClr val="F5B90F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>
                  <a:solidFill>
                    <a:schemeClr val="lt1"/>
                  </a:solidFill>
                </a:endParaRPr>
              </a:p>
            </p:txBody>
          </p:sp>
          <p:sp>
            <p:nvSpPr>
              <p:cNvPr id="43" name="Freeform 11">
                <a:extLst>
                  <a:ext uri="{FF2B5EF4-FFF2-40B4-BE49-F238E27FC236}">
                    <a16:creationId xmlns:a16="http://schemas.microsoft.com/office/drawing/2014/main" id="{45F8B340-1D45-05D1-4C1B-4D0532D47C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9288" y="3340100"/>
                <a:ext cx="1382713" cy="1196975"/>
              </a:xfrm>
              <a:custGeom>
                <a:avLst/>
                <a:gdLst>
                  <a:gd name="T0" fmla="*/ 7257 w 7257"/>
                  <a:gd name="T1" fmla="*/ 6285 h 6285"/>
                  <a:gd name="T2" fmla="*/ 0 w 7257"/>
                  <a:gd name="T3" fmla="*/ 2095 h 6285"/>
                  <a:gd name="T4" fmla="*/ 3629 w 7257"/>
                  <a:gd name="T5" fmla="*/ 0 h 6285"/>
                  <a:gd name="T6" fmla="*/ 7257 w 7257"/>
                  <a:gd name="T7" fmla="*/ 2095 h 6285"/>
                  <a:gd name="T8" fmla="*/ 7257 w 7257"/>
                  <a:gd name="T9" fmla="*/ 6285 h 6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7" h="6285">
                    <a:moveTo>
                      <a:pt x="7257" y="6285"/>
                    </a:moveTo>
                    <a:cubicBezTo>
                      <a:pt x="4264" y="6285"/>
                      <a:pt x="1497" y="4688"/>
                      <a:pt x="0" y="2095"/>
                    </a:cubicBezTo>
                    <a:lnTo>
                      <a:pt x="3629" y="0"/>
                    </a:lnTo>
                    <a:cubicBezTo>
                      <a:pt x="4377" y="1296"/>
                      <a:pt x="5761" y="2095"/>
                      <a:pt x="7257" y="2095"/>
                    </a:cubicBezTo>
                    <a:lnTo>
                      <a:pt x="7257" y="6285"/>
                    </a:lnTo>
                    <a:close/>
                  </a:path>
                </a:pathLst>
              </a:custGeom>
              <a:solidFill>
                <a:srgbClr val="4BAFC8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>
                  <a:solidFill>
                    <a:schemeClr val="lt1"/>
                  </a:solidFill>
                </a:endParaRPr>
              </a:p>
            </p:txBody>
          </p:sp>
          <p:sp>
            <p:nvSpPr>
              <p:cNvPr id="44" name="Freeform 13">
                <a:extLst>
                  <a:ext uri="{FF2B5EF4-FFF2-40B4-BE49-F238E27FC236}">
                    <a16:creationId xmlns:a16="http://schemas.microsoft.com/office/drawing/2014/main" id="{B1867D39-F14C-3517-30C8-67D2F97C1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5126" y="2141538"/>
                <a:ext cx="976313" cy="1597025"/>
              </a:xfrm>
              <a:custGeom>
                <a:avLst/>
                <a:gdLst>
                  <a:gd name="T0" fmla="*/ 2994 w 10251"/>
                  <a:gd name="T1" fmla="*/ 16760 h 16760"/>
                  <a:gd name="T2" fmla="*/ 2994 w 10251"/>
                  <a:gd name="T3" fmla="*/ 0 h 16760"/>
                  <a:gd name="T4" fmla="*/ 10251 w 10251"/>
                  <a:gd name="T5" fmla="*/ 4190 h 16760"/>
                  <a:gd name="T6" fmla="*/ 10251 w 10251"/>
                  <a:gd name="T7" fmla="*/ 12570 h 16760"/>
                  <a:gd name="T8" fmla="*/ 2994 w 10251"/>
                  <a:gd name="T9" fmla="*/ 16760 h 16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51" h="16760">
                    <a:moveTo>
                      <a:pt x="2994" y="16760"/>
                    </a:moveTo>
                    <a:cubicBezTo>
                      <a:pt x="0" y="11575"/>
                      <a:pt x="0" y="5186"/>
                      <a:pt x="2994" y="0"/>
                    </a:cubicBezTo>
                    <a:lnTo>
                      <a:pt x="10251" y="4190"/>
                    </a:lnTo>
                    <a:cubicBezTo>
                      <a:pt x="8754" y="6783"/>
                      <a:pt x="8754" y="9977"/>
                      <a:pt x="10251" y="12570"/>
                    </a:cubicBezTo>
                    <a:lnTo>
                      <a:pt x="2994" y="16760"/>
                    </a:lnTo>
                    <a:close/>
                  </a:path>
                </a:pathLst>
              </a:cu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>
                  <a:solidFill>
                    <a:schemeClr val="lt1"/>
                  </a:solidFill>
                </a:endParaRPr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id="{9D7385ED-CB6F-4359-B0D6-EAB47C192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9288" y="1343025"/>
                <a:ext cx="1382713" cy="1198563"/>
              </a:xfrm>
              <a:custGeom>
                <a:avLst/>
                <a:gdLst>
                  <a:gd name="T0" fmla="*/ 0 w 14514"/>
                  <a:gd name="T1" fmla="*/ 8380 h 12570"/>
                  <a:gd name="T2" fmla="*/ 14514 w 14514"/>
                  <a:gd name="T3" fmla="*/ 0 h 12570"/>
                  <a:gd name="T4" fmla="*/ 14514 w 14514"/>
                  <a:gd name="T5" fmla="*/ 8380 h 12570"/>
                  <a:gd name="T6" fmla="*/ 7257 w 14514"/>
                  <a:gd name="T7" fmla="*/ 12570 h 12570"/>
                  <a:gd name="T8" fmla="*/ 0 w 14514"/>
                  <a:gd name="T9" fmla="*/ 8380 h 12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14" h="12570">
                    <a:moveTo>
                      <a:pt x="0" y="8380"/>
                    </a:moveTo>
                    <a:cubicBezTo>
                      <a:pt x="2994" y="3195"/>
                      <a:pt x="8527" y="0"/>
                      <a:pt x="14514" y="0"/>
                    </a:cubicBezTo>
                    <a:lnTo>
                      <a:pt x="14514" y="8380"/>
                    </a:lnTo>
                    <a:cubicBezTo>
                      <a:pt x="11521" y="8380"/>
                      <a:pt x="8754" y="9977"/>
                      <a:pt x="7257" y="12570"/>
                    </a:cubicBezTo>
                    <a:lnTo>
                      <a:pt x="0" y="8380"/>
                    </a:lnTo>
                    <a:close/>
                  </a:path>
                </a:pathLst>
              </a:cu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900">
                  <a:solidFill>
                    <a:schemeClr val="lt1"/>
                  </a:solidFill>
                </a:endParaRPr>
              </a:p>
            </p:txBody>
          </p:sp>
          <p:pic>
            <p:nvPicPr>
              <p:cNvPr id="55" name="Graphic 54" descr="Illustrator with solid fill">
                <a:extLst>
                  <a:ext uri="{FF2B5EF4-FFF2-40B4-BE49-F238E27FC236}">
                    <a16:creationId xmlns:a16="http://schemas.microsoft.com/office/drawing/2014/main" id="{83DA513F-0BDF-32B8-9AC8-FD9816098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860032" y="1635646"/>
                <a:ext cx="592419" cy="592419"/>
              </a:xfrm>
              <a:prstGeom prst="rect">
                <a:avLst/>
              </a:prstGeom>
            </p:spPr>
          </p:pic>
          <p:pic>
            <p:nvPicPr>
              <p:cNvPr id="57" name="Graphic 56" descr="Production with solid fill">
                <a:extLst>
                  <a:ext uri="{FF2B5EF4-FFF2-40B4-BE49-F238E27FC236}">
                    <a16:creationId xmlns:a16="http://schemas.microsoft.com/office/drawing/2014/main" id="{9E1020D8-9DB7-3C29-854D-033F629CC6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471635" y="2669681"/>
                <a:ext cx="561343" cy="561343"/>
              </a:xfrm>
              <a:prstGeom prst="rect">
                <a:avLst/>
              </a:prstGeom>
            </p:spPr>
          </p:pic>
          <p:pic>
            <p:nvPicPr>
              <p:cNvPr id="58" name="Graphic 57" descr="Recycle with solid fill">
                <a:extLst>
                  <a:ext uri="{FF2B5EF4-FFF2-40B4-BE49-F238E27FC236}">
                    <a16:creationId xmlns:a16="http://schemas.microsoft.com/office/drawing/2014/main" id="{0E7069A1-1839-EE74-CDC0-A77191F3DD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716717" y="1708453"/>
                <a:ext cx="487763" cy="487763"/>
              </a:xfrm>
              <a:prstGeom prst="rect">
                <a:avLst/>
              </a:prstGeom>
            </p:spPr>
          </p:pic>
          <p:pic>
            <p:nvPicPr>
              <p:cNvPr id="59" name="Graphic 58" descr="Delivery with solid fill">
                <a:extLst>
                  <a:ext uri="{FF2B5EF4-FFF2-40B4-BE49-F238E27FC236}">
                    <a16:creationId xmlns:a16="http://schemas.microsoft.com/office/drawing/2014/main" id="{9C94F54B-CD2A-E77B-7CEC-2AF2BD8727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 flipH="1">
                <a:off x="4885870" y="3747504"/>
                <a:ext cx="540741" cy="540741"/>
              </a:xfrm>
              <a:prstGeom prst="rect">
                <a:avLst/>
              </a:prstGeom>
            </p:spPr>
          </p:pic>
          <p:pic>
            <p:nvPicPr>
              <p:cNvPr id="60" name="Graphic 59" descr="Tools with solid fill">
                <a:extLst>
                  <a:ext uri="{FF2B5EF4-FFF2-40B4-BE49-F238E27FC236}">
                    <a16:creationId xmlns:a16="http://schemas.microsoft.com/office/drawing/2014/main" id="{27976948-B871-AC53-6A1E-F4CEE7A65A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3744651" y="3749175"/>
                <a:ext cx="446944" cy="446944"/>
              </a:xfrm>
              <a:prstGeom prst="rect">
                <a:avLst/>
              </a:prstGeom>
            </p:spPr>
          </p:pic>
          <p:pic>
            <p:nvPicPr>
              <p:cNvPr id="61" name="Graphic 60" descr="Garbage with solid fill">
                <a:extLst>
                  <a:ext uri="{FF2B5EF4-FFF2-40B4-BE49-F238E27FC236}">
                    <a16:creationId xmlns:a16="http://schemas.microsoft.com/office/drawing/2014/main" id="{2CEB5E5F-E4C0-E53D-836C-AA1C18FA9F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3087796" y="2736078"/>
                <a:ext cx="526131" cy="526131"/>
              </a:xfrm>
              <a:prstGeom prst="rect">
                <a:avLst/>
              </a:prstGeom>
            </p:spPr>
          </p:pic>
          <p:pic>
            <p:nvPicPr>
              <p:cNvPr id="136193" name="Graphic 136192" descr="Raw Materials with solid fill">
                <a:extLst>
                  <a:ext uri="{FF2B5EF4-FFF2-40B4-BE49-F238E27FC236}">
                    <a16:creationId xmlns:a16="http://schemas.microsoft.com/office/drawing/2014/main" id="{AD12107F-CD6B-F3D7-53A5-8A89147E24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2583288" y="1488047"/>
                <a:ext cx="546189" cy="546189"/>
              </a:xfrm>
              <a:prstGeom prst="rect">
                <a:avLst/>
              </a:prstGeom>
            </p:spPr>
          </p:pic>
          <p:grpSp>
            <p:nvGrpSpPr>
              <p:cNvPr id="136207" name="Group 136206">
                <a:extLst>
                  <a:ext uri="{FF2B5EF4-FFF2-40B4-BE49-F238E27FC236}">
                    <a16:creationId xmlns:a16="http://schemas.microsoft.com/office/drawing/2014/main" id="{8F483FAC-A539-0FDD-3EE3-A8AC72044E26}"/>
                  </a:ext>
                </a:extLst>
              </p:cNvPr>
              <p:cNvGrpSpPr/>
              <p:nvPr/>
            </p:nvGrpSpPr>
            <p:grpSpPr>
              <a:xfrm>
                <a:off x="3984529" y="2377313"/>
                <a:ext cx="1178187" cy="1165654"/>
                <a:chOff x="4030383" y="2317284"/>
                <a:chExt cx="1178187" cy="1165654"/>
              </a:xfrm>
            </p:grpSpPr>
            <p:sp>
              <p:nvSpPr>
                <p:cNvPr id="136196" name="Arc 136195">
                  <a:extLst>
                    <a:ext uri="{FF2B5EF4-FFF2-40B4-BE49-F238E27FC236}">
                      <a16:creationId xmlns:a16="http://schemas.microsoft.com/office/drawing/2014/main" id="{FCE3BB2A-C749-DD7E-A3A1-3A66B098B2CA}"/>
                    </a:ext>
                  </a:extLst>
                </p:cNvPr>
                <p:cNvSpPr/>
                <p:nvPr/>
              </p:nvSpPr>
              <p:spPr>
                <a:xfrm>
                  <a:off x="4030383" y="2317284"/>
                  <a:ext cx="1165654" cy="1165654"/>
                </a:xfrm>
                <a:prstGeom prst="arc">
                  <a:avLst>
                    <a:gd name="adj1" fmla="val 16200000"/>
                    <a:gd name="adj2" fmla="val 8347758"/>
                  </a:avLst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6198" name="Arc 136197">
                  <a:extLst>
                    <a:ext uri="{FF2B5EF4-FFF2-40B4-BE49-F238E27FC236}">
                      <a16:creationId xmlns:a16="http://schemas.microsoft.com/office/drawing/2014/main" id="{0CAD001D-FBF0-927B-0803-E21D803F0B13}"/>
                    </a:ext>
                  </a:extLst>
                </p:cNvPr>
                <p:cNvSpPr/>
                <p:nvPr/>
              </p:nvSpPr>
              <p:spPr>
                <a:xfrm>
                  <a:off x="4042916" y="2317284"/>
                  <a:ext cx="1165654" cy="1165654"/>
                </a:xfrm>
                <a:prstGeom prst="arc">
                  <a:avLst>
                    <a:gd name="adj1" fmla="val 8991819"/>
                    <a:gd name="adj2" fmla="val 15926090"/>
                  </a:avLst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36210" name="Graphic 136209" descr="Open hand with plant with solid fill">
                <a:extLst>
                  <a:ext uri="{FF2B5EF4-FFF2-40B4-BE49-F238E27FC236}">
                    <a16:creationId xmlns:a16="http://schemas.microsoft.com/office/drawing/2014/main" id="{012563A9-645F-E8A1-6664-A8DA0BFCFD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229470" y="2609490"/>
                <a:ext cx="726140" cy="726140"/>
              </a:xfrm>
              <a:prstGeom prst="rect">
                <a:avLst/>
              </a:prstGeom>
            </p:spPr>
          </p:pic>
          <p:pic>
            <p:nvPicPr>
              <p:cNvPr id="136217" name="Graphic 136216" descr="Dead Fish Skeleton with solid fill">
                <a:extLst>
                  <a:ext uri="{FF2B5EF4-FFF2-40B4-BE49-F238E27FC236}">
                    <a16:creationId xmlns:a16="http://schemas.microsoft.com/office/drawing/2014/main" id="{954651F0-2C95-8223-BE56-EFC4B2F0E7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 rot="19859708" flipH="1">
                <a:off x="2328335" y="2475298"/>
                <a:ext cx="651075" cy="651075"/>
              </a:xfrm>
              <a:prstGeom prst="rect">
                <a:avLst/>
              </a:prstGeom>
            </p:spPr>
          </p:pic>
        </p:grpSp>
        <p:sp>
          <p:nvSpPr>
            <p:cNvPr id="136219" name="TextBox 136218">
              <a:extLst>
                <a:ext uri="{FF2B5EF4-FFF2-40B4-BE49-F238E27FC236}">
                  <a16:creationId xmlns:a16="http://schemas.microsoft.com/office/drawing/2014/main" id="{EEA0BF12-DA39-873A-BA4B-591B43733E53}"/>
                </a:ext>
              </a:extLst>
            </p:cNvPr>
            <p:cNvSpPr txBox="1"/>
            <p:nvPr/>
          </p:nvSpPr>
          <p:spPr>
            <a:xfrm>
              <a:off x="5666037" y="1672064"/>
              <a:ext cx="12612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Design</a:t>
              </a:r>
              <a:endParaRPr lang="zh-CN" altLang="en-US" b="1" i="1" dirty="0"/>
            </a:p>
          </p:txBody>
        </p:sp>
        <p:sp>
          <p:nvSpPr>
            <p:cNvPr id="136220" name="TextBox 136219">
              <a:extLst>
                <a:ext uri="{FF2B5EF4-FFF2-40B4-BE49-F238E27FC236}">
                  <a16:creationId xmlns:a16="http://schemas.microsoft.com/office/drawing/2014/main" id="{0CB2A6F5-ABD0-F843-80AA-7BC66947BB7B}"/>
                </a:ext>
              </a:extLst>
            </p:cNvPr>
            <p:cNvSpPr txBox="1"/>
            <p:nvPr/>
          </p:nvSpPr>
          <p:spPr>
            <a:xfrm>
              <a:off x="6391533" y="2948414"/>
              <a:ext cx="170171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Manufacturing</a:t>
              </a:r>
              <a:endParaRPr lang="zh-CN" altLang="en-US" b="1" i="1" dirty="0"/>
            </a:p>
          </p:txBody>
        </p:sp>
        <p:sp>
          <p:nvSpPr>
            <p:cNvPr id="136221" name="TextBox 136220">
              <a:extLst>
                <a:ext uri="{FF2B5EF4-FFF2-40B4-BE49-F238E27FC236}">
                  <a16:creationId xmlns:a16="http://schemas.microsoft.com/office/drawing/2014/main" id="{90CCFD5E-AEA3-DC7B-E0FA-7C5D2E53532A}"/>
                </a:ext>
              </a:extLst>
            </p:cNvPr>
            <p:cNvSpPr txBox="1"/>
            <p:nvPr/>
          </p:nvSpPr>
          <p:spPr>
            <a:xfrm>
              <a:off x="5648584" y="4291439"/>
              <a:ext cx="13687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Distribution</a:t>
              </a:r>
              <a:endParaRPr lang="zh-CN" altLang="en-US" b="1" i="1" dirty="0"/>
            </a:p>
          </p:txBody>
        </p:sp>
        <p:sp>
          <p:nvSpPr>
            <p:cNvPr id="136222" name="TextBox 136221">
              <a:extLst>
                <a:ext uri="{FF2B5EF4-FFF2-40B4-BE49-F238E27FC236}">
                  <a16:creationId xmlns:a16="http://schemas.microsoft.com/office/drawing/2014/main" id="{77F7F495-E3F0-7BF9-CD79-19023A841B83}"/>
                </a:ext>
              </a:extLst>
            </p:cNvPr>
            <p:cNvSpPr txBox="1"/>
            <p:nvPr/>
          </p:nvSpPr>
          <p:spPr>
            <a:xfrm>
              <a:off x="1447784" y="4216851"/>
              <a:ext cx="20616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Consumption</a:t>
              </a:r>
              <a:endParaRPr lang="zh-CN" altLang="en-US" b="1" i="1" dirty="0"/>
            </a:p>
          </p:txBody>
        </p:sp>
        <p:sp>
          <p:nvSpPr>
            <p:cNvPr id="136223" name="TextBox 136222">
              <a:extLst>
                <a:ext uri="{FF2B5EF4-FFF2-40B4-BE49-F238E27FC236}">
                  <a16:creationId xmlns:a16="http://schemas.microsoft.com/office/drawing/2014/main" id="{F9E31D35-AA7D-EDD9-8325-3E6316993C3C}"/>
                </a:ext>
              </a:extLst>
            </p:cNvPr>
            <p:cNvSpPr txBox="1"/>
            <p:nvPr/>
          </p:nvSpPr>
          <p:spPr>
            <a:xfrm>
              <a:off x="1714955" y="3480622"/>
              <a:ext cx="147433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Collection</a:t>
              </a:r>
              <a:endParaRPr lang="zh-CN" altLang="en-US" b="1" i="1" dirty="0"/>
            </a:p>
          </p:txBody>
        </p:sp>
        <p:sp>
          <p:nvSpPr>
            <p:cNvPr id="136224" name="TextBox 136223">
              <a:extLst>
                <a:ext uri="{FF2B5EF4-FFF2-40B4-BE49-F238E27FC236}">
                  <a16:creationId xmlns:a16="http://schemas.microsoft.com/office/drawing/2014/main" id="{57703207-E0AF-6CE6-8EC9-A459F24C6791}"/>
                </a:ext>
              </a:extLst>
            </p:cNvPr>
            <p:cNvSpPr txBox="1"/>
            <p:nvPr/>
          </p:nvSpPr>
          <p:spPr>
            <a:xfrm>
              <a:off x="3173721" y="1146770"/>
              <a:ext cx="151790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Recycling</a:t>
              </a:r>
              <a:endParaRPr lang="zh-CN" altLang="en-US" b="1" i="1" dirty="0"/>
            </a:p>
          </p:txBody>
        </p:sp>
        <p:sp>
          <p:nvSpPr>
            <p:cNvPr id="136225" name="TextBox 136224">
              <a:extLst>
                <a:ext uri="{FF2B5EF4-FFF2-40B4-BE49-F238E27FC236}">
                  <a16:creationId xmlns:a16="http://schemas.microsoft.com/office/drawing/2014/main" id="{62A87343-09D3-1469-762E-7732582880CA}"/>
                </a:ext>
              </a:extLst>
            </p:cNvPr>
            <p:cNvSpPr txBox="1"/>
            <p:nvPr/>
          </p:nvSpPr>
          <p:spPr>
            <a:xfrm>
              <a:off x="499074" y="1701351"/>
              <a:ext cx="179347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Raw Material</a:t>
              </a:r>
              <a:endParaRPr lang="zh-CN" altLang="en-US" b="1" i="1" dirty="0"/>
            </a:p>
          </p:txBody>
        </p:sp>
        <p:sp>
          <p:nvSpPr>
            <p:cNvPr id="136226" name="TextBox 136225">
              <a:extLst>
                <a:ext uri="{FF2B5EF4-FFF2-40B4-BE49-F238E27FC236}">
                  <a16:creationId xmlns:a16="http://schemas.microsoft.com/office/drawing/2014/main" id="{2B5DA2F2-8DC8-BC92-1D99-1FECF6193A2E}"/>
                </a:ext>
              </a:extLst>
            </p:cNvPr>
            <p:cNvSpPr txBox="1"/>
            <p:nvPr/>
          </p:nvSpPr>
          <p:spPr>
            <a:xfrm>
              <a:off x="1447784" y="4502057"/>
              <a:ext cx="20616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Use, Reuse, Repair</a:t>
              </a:r>
              <a:endParaRPr lang="zh-CN" altLang="en-US" b="1" i="1" dirty="0"/>
            </a:p>
          </p:txBody>
        </p:sp>
        <p:sp>
          <p:nvSpPr>
            <p:cNvPr id="136227" name="TextBox 136226">
              <a:extLst>
                <a:ext uri="{FF2B5EF4-FFF2-40B4-BE49-F238E27FC236}">
                  <a16:creationId xmlns:a16="http://schemas.microsoft.com/office/drawing/2014/main" id="{1DFC5F56-76AB-EEB4-02BF-8452B45CE9F8}"/>
                </a:ext>
              </a:extLst>
            </p:cNvPr>
            <p:cNvSpPr txBox="1"/>
            <p:nvPr/>
          </p:nvSpPr>
          <p:spPr>
            <a:xfrm>
              <a:off x="589819" y="2846315"/>
              <a:ext cx="179347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i="1" dirty="0"/>
                <a:t>Residual Waste</a:t>
              </a:r>
              <a:endParaRPr lang="zh-CN" altLang="en-US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89695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Oval 84">
            <a:extLst>
              <a:ext uri="{FF2B5EF4-FFF2-40B4-BE49-F238E27FC236}">
                <a16:creationId xmlns:a16="http://schemas.microsoft.com/office/drawing/2014/main" id="{D5AF2333-3825-4197-C1CF-DC2BEF144D96}"/>
              </a:ext>
            </a:extLst>
          </p:cNvPr>
          <p:cNvSpPr/>
          <p:nvPr/>
        </p:nvSpPr>
        <p:spPr bwMode="auto">
          <a:xfrm>
            <a:off x="2016379" y="3466302"/>
            <a:ext cx="659746" cy="65974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36200" name="Arrow: Circular 136199">
            <a:extLst>
              <a:ext uri="{FF2B5EF4-FFF2-40B4-BE49-F238E27FC236}">
                <a16:creationId xmlns:a16="http://schemas.microsoft.com/office/drawing/2014/main" id="{51CAC389-FDE7-5287-0CD8-418D10F2E01D}"/>
              </a:ext>
            </a:extLst>
          </p:cNvPr>
          <p:cNvSpPr/>
          <p:nvPr/>
        </p:nvSpPr>
        <p:spPr>
          <a:xfrm rot="12423824" flipH="1" flipV="1">
            <a:off x="1610972" y="1096876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15872221"/>
              <a:gd name="adj4" fmla="val 13068674"/>
              <a:gd name="adj5" fmla="val 5932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5" name="Arrow: Circular 136194">
            <a:extLst>
              <a:ext uri="{FF2B5EF4-FFF2-40B4-BE49-F238E27FC236}">
                <a16:creationId xmlns:a16="http://schemas.microsoft.com/office/drawing/2014/main" id="{CF0B972E-334A-D13C-6908-BEF97401711A}"/>
              </a:ext>
            </a:extLst>
          </p:cNvPr>
          <p:cNvSpPr/>
          <p:nvPr/>
        </p:nvSpPr>
        <p:spPr>
          <a:xfrm rot="6137180" flipV="1">
            <a:off x="2301800" y="2250896"/>
            <a:ext cx="3360338" cy="3679440"/>
          </a:xfrm>
          <a:prstGeom prst="circularArrow">
            <a:avLst>
              <a:gd name="adj1" fmla="val 5085"/>
              <a:gd name="adj2" fmla="val 327528"/>
              <a:gd name="adj3" fmla="val 15872221"/>
              <a:gd name="adj4" fmla="val 13068674"/>
              <a:gd name="adj5" fmla="val 5932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Economy-3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566E290-F5DC-6302-1012-DBD0F48E8FC8}"/>
              </a:ext>
            </a:extLst>
          </p:cNvPr>
          <p:cNvSpPr/>
          <p:nvPr/>
        </p:nvSpPr>
        <p:spPr>
          <a:xfrm>
            <a:off x="2973938" y="1334271"/>
            <a:ext cx="3274077" cy="3274078"/>
          </a:xfrm>
          <a:custGeom>
            <a:avLst/>
            <a:gdLst>
              <a:gd name="connsiteX0" fmla="*/ 1706880 w 3413760"/>
              <a:gd name="connsiteY0" fmla="*/ 0 h 3413760"/>
              <a:gd name="connsiteX1" fmla="*/ 3185081 w 3413760"/>
              <a:gd name="connsiteY1" fmla="*/ 853440 h 3413760"/>
              <a:gd name="connsiteX2" fmla="*/ 1706880 w 3413760"/>
              <a:gd name="connsiteY2" fmla="*/ 1706880 h 3413760"/>
              <a:gd name="connsiteX3" fmla="*/ 1706880 w 3413760"/>
              <a:gd name="connsiteY3" fmla="*/ 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1706880" y="0"/>
                </a:moveTo>
                <a:cubicBezTo>
                  <a:pt x="2316689" y="0"/>
                  <a:pt x="2880177" y="325329"/>
                  <a:pt x="3185081" y="853440"/>
                </a:cubicBezTo>
                <a:lnTo>
                  <a:pt x="1706880" y="1706880"/>
                </a:lnTo>
                <a:lnTo>
                  <a:pt x="1706880" y="0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366C89E-721B-CFE4-1F8C-B2C898D28970}"/>
              </a:ext>
            </a:extLst>
          </p:cNvPr>
          <p:cNvSpPr/>
          <p:nvPr/>
        </p:nvSpPr>
        <p:spPr>
          <a:xfrm>
            <a:off x="3012916" y="1401702"/>
            <a:ext cx="3274077" cy="3274078"/>
          </a:xfrm>
          <a:custGeom>
            <a:avLst/>
            <a:gdLst>
              <a:gd name="connsiteX0" fmla="*/ 3185081 w 3413760"/>
              <a:gd name="connsiteY0" fmla="*/ 853440 h 3413760"/>
              <a:gd name="connsiteX1" fmla="*/ 3185081 w 3413760"/>
              <a:gd name="connsiteY1" fmla="*/ 2560320 h 3413760"/>
              <a:gd name="connsiteX2" fmla="*/ 1706880 w 3413760"/>
              <a:gd name="connsiteY2" fmla="*/ 1706880 h 3413760"/>
              <a:gd name="connsiteX3" fmla="*/ 3185081 w 3413760"/>
              <a:gd name="connsiteY3" fmla="*/ 85344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185081" y="853440"/>
                </a:moveTo>
                <a:cubicBezTo>
                  <a:pt x="3489986" y="1381551"/>
                  <a:pt x="3489986" y="2032209"/>
                  <a:pt x="3185081" y="2560320"/>
                </a:cubicBezTo>
                <a:lnTo>
                  <a:pt x="1706880" y="1706880"/>
                </a:lnTo>
                <a:lnTo>
                  <a:pt x="3185081" y="85344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7E4EF9F-651F-63E9-F7EB-6F2463EAD094}"/>
              </a:ext>
            </a:extLst>
          </p:cNvPr>
          <p:cNvSpPr/>
          <p:nvPr/>
        </p:nvSpPr>
        <p:spPr>
          <a:xfrm>
            <a:off x="2973938" y="1469132"/>
            <a:ext cx="3274077" cy="3274078"/>
          </a:xfrm>
          <a:custGeom>
            <a:avLst/>
            <a:gdLst>
              <a:gd name="connsiteX0" fmla="*/ 3185081 w 3413760"/>
              <a:gd name="connsiteY0" fmla="*/ 2560320 h 3413760"/>
              <a:gd name="connsiteX1" fmla="*/ 1706880 w 3413760"/>
              <a:gd name="connsiteY1" fmla="*/ 3413760 h 3413760"/>
              <a:gd name="connsiteX2" fmla="*/ 1706880 w 3413760"/>
              <a:gd name="connsiteY2" fmla="*/ 1706880 h 3413760"/>
              <a:gd name="connsiteX3" fmla="*/ 3185081 w 3413760"/>
              <a:gd name="connsiteY3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185081" y="2560320"/>
                </a:moveTo>
                <a:cubicBezTo>
                  <a:pt x="2880176" y="3088431"/>
                  <a:pt x="2316689" y="3413760"/>
                  <a:pt x="1706880" y="3413760"/>
                </a:cubicBezTo>
                <a:lnTo>
                  <a:pt x="1706880" y="1706880"/>
                </a:lnTo>
                <a:lnTo>
                  <a:pt x="3185081" y="2560320"/>
                </a:lnTo>
                <a:close/>
              </a:path>
            </a:pathLst>
          </a:cu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92C834B-C4F8-3959-C045-97AB8046D932}"/>
              </a:ext>
            </a:extLst>
          </p:cNvPr>
          <p:cNvSpPr/>
          <p:nvPr/>
        </p:nvSpPr>
        <p:spPr>
          <a:xfrm>
            <a:off x="2895984" y="1469132"/>
            <a:ext cx="3274077" cy="3274078"/>
          </a:xfrm>
          <a:custGeom>
            <a:avLst/>
            <a:gdLst>
              <a:gd name="connsiteX0" fmla="*/ 1706880 w 3413760"/>
              <a:gd name="connsiteY0" fmla="*/ 3413760 h 3413760"/>
              <a:gd name="connsiteX1" fmla="*/ 228679 w 3413760"/>
              <a:gd name="connsiteY1" fmla="*/ 2560320 h 3413760"/>
              <a:gd name="connsiteX2" fmla="*/ 1706880 w 3413760"/>
              <a:gd name="connsiteY2" fmla="*/ 1706880 h 3413760"/>
              <a:gd name="connsiteX3" fmla="*/ 1706880 w 3413760"/>
              <a:gd name="connsiteY3" fmla="*/ 341376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1706880" y="3413760"/>
                </a:moveTo>
                <a:cubicBezTo>
                  <a:pt x="1097071" y="3413760"/>
                  <a:pt x="533583" y="3088431"/>
                  <a:pt x="228679" y="2560320"/>
                </a:cubicBezTo>
                <a:lnTo>
                  <a:pt x="1706880" y="1706880"/>
                </a:lnTo>
                <a:lnTo>
                  <a:pt x="1706880" y="3413760"/>
                </a:lnTo>
                <a:close/>
              </a:path>
            </a:pathLst>
          </a:cu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E4F5F26-07D7-8FE2-2ABC-CB2D4F070379}"/>
              </a:ext>
            </a:extLst>
          </p:cNvPr>
          <p:cNvSpPr/>
          <p:nvPr/>
        </p:nvSpPr>
        <p:spPr>
          <a:xfrm>
            <a:off x="2857007" y="1401702"/>
            <a:ext cx="3274077" cy="3274078"/>
          </a:xfrm>
          <a:custGeom>
            <a:avLst/>
            <a:gdLst>
              <a:gd name="connsiteX0" fmla="*/ 228679 w 3413760"/>
              <a:gd name="connsiteY0" fmla="*/ 2560320 h 3413760"/>
              <a:gd name="connsiteX1" fmla="*/ 228679 w 3413760"/>
              <a:gd name="connsiteY1" fmla="*/ 853440 h 3413760"/>
              <a:gd name="connsiteX2" fmla="*/ 1706880 w 3413760"/>
              <a:gd name="connsiteY2" fmla="*/ 1706880 h 3413760"/>
              <a:gd name="connsiteX3" fmla="*/ 228679 w 3413760"/>
              <a:gd name="connsiteY3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228679" y="2560320"/>
                </a:moveTo>
                <a:cubicBezTo>
                  <a:pt x="-76226" y="2032209"/>
                  <a:pt x="-76226" y="1381551"/>
                  <a:pt x="228679" y="853440"/>
                </a:cubicBezTo>
                <a:lnTo>
                  <a:pt x="1706880" y="1706880"/>
                </a:lnTo>
                <a:lnTo>
                  <a:pt x="228679" y="256032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081B6A-01C1-A08D-FD37-4E26F4CAE2EA}"/>
              </a:ext>
            </a:extLst>
          </p:cNvPr>
          <p:cNvSpPr/>
          <p:nvPr/>
        </p:nvSpPr>
        <p:spPr>
          <a:xfrm>
            <a:off x="2895984" y="1334271"/>
            <a:ext cx="3274077" cy="3274078"/>
          </a:xfrm>
          <a:custGeom>
            <a:avLst/>
            <a:gdLst>
              <a:gd name="connsiteX0" fmla="*/ 228679 w 3413760"/>
              <a:gd name="connsiteY0" fmla="*/ 853440 h 3413760"/>
              <a:gd name="connsiteX1" fmla="*/ 1706880 w 3413760"/>
              <a:gd name="connsiteY1" fmla="*/ 0 h 3413760"/>
              <a:gd name="connsiteX2" fmla="*/ 1706880 w 3413760"/>
              <a:gd name="connsiteY2" fmla="*/ 1706880 h 3413760"/>
              <a:gd name="connsiteX3" fmla="*/ 228679 w 3413760"/>
              <a:gd name="connsiteY3" fmla="*/ 85344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228679" y="853440"/>
                </a:moveTo>
                <a:cubicBezTo>
                  <a:pt x="533584" y="325329"/>
                  <a:pt x="1097071" y="0"/>
                  <a:pt x="1706880" y="0"/>
                </a:cubicBezTo>
                <a:lnTo>
                  <a:pt x="1706880" y="1706880"/>
                </a:lnTo>
                <a:lnTo>
                  <a:pt x="228679" y="853440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0" name="Arrow: Circular 9">
            <a:extLst>
              <a:ext uri="{FF2B5EF4-FFF2-40B4-BE49-F238E27FC236}">
                <a16:creationId xmlns:a16="http://schemas.microsoft.com/office/drawing/2014/main" id="{121DD4EF-B1F5-063E-968C-54AD480C7265}"/>
              </a:ext>
            </a:extLst>
          </p:cNvPr>
          <p:cNvSpPr/>
          <p:nvPr/>
        </p:nvSpPr>
        <p:spPr>
          <a:xfrm>
            <a:off x="2771138" y="1131590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19472472"/>
              <a:gd name="adj4" fmla="val 16200251"/>
              <a:gd name="adj5" fmla="val 5932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1" name="Arrow: Circular 10">
            <a:extLst>
              <a:ext uri="{FF2B5EF4-FFF2-40B4-BE49-F238E27FC236}">
                <a16:creationId xmlns:a16="http://schemas.microsoft.com/office/drawing/2014/main" id="{E466412E-A3C0-788A-8E6D-578F30920822}"/>
              </a:ext>
            </a:extLst>
          </p:cNvPr>
          <p:cNvSpPr/>
          <p:nvPr/>
        </p:nvSpPr>
        <p:spPr>
          <a:xfrm>
            <a:off x="2810115" y="1199021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1472472"/>
              <a:gd name="adj4" fmla="val 19800000"/>
              <a:gd name="adj5" fmla="val 5932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2" name="Arrow: Circular 11">
            <a:extLst>
              <a:ext uri="{FF2B5EF4-FFF2-40B4-BE49-F238E27FC236}">
                <a16:creationId xmlns:a16="http://schemas.microsoft.com/office/drawing/2014/main" id="{078D02A8-1BA0-F443-9630-65EACC7F36AC}"/>
              </a:ext>
            </a:extLst>
          </p:cNvPr>
          <p:cNvSpPr/>
          <p:nvPr/>
        </p:nvSpPr>
        <p:spPr>
          <a:xfrm>
            <a:off x="2771138" y="1266451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5072221"/>
              <a:gd name="adj4" fmla="val 1800000"/>
              <a:gd name="adj5" fmla="val 5932"/>
            </a:avLst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D78E6AE8-E284-5BD3-5574-590134AF6E52}"/>
              </a:ext>
            </a:extLst>
          </p:cNvPr>
          <p:cNvSpPr/>
          <p:nvPr/>
        </p:nvSpPr>
        <p:spPr>
          <a:xfrm>
            <a:off x="2693422" y="1266451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8672472"/>
              <a:gd name="adj4" fmla="val 5400251"/>
              <a:gd name="adj5" fmla="val 5932"/>
            </a:avLst>
          </a:pr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67EA7209-3472-CDAE-B7C1-012D10CD23C1}"/>
              </a:ext>
            </a:extLst>
          </p:cNvPr>
          <p:cNvSpPr/>
          <p:nvPr/>
        </p:nvSpPr>
        <p:spPr>
          <a:xfrm>
            <a:off x="2654445" y="1199021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12272472"/>
              <a:gd name="adj4" fmla="val 9000000"/>
              <a:gd name="adj5" fmla="val 5932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5" name="Arrow: Circular 14">
            <a:extLst>
              <a:ext uri="{FF2B5EF4-FFF2-40B4-BE49-F238E27FC236}">
                <a16:creationId xmlns:a16="http://schemas.microsoft.com/office/drawing/2014/main" id="{D77971D9-3338-4DE8-0AE6-08FB10481D2C}"/>
              </a:ext>
            </a:extLst>
          </p:cNvPr>
          <p:cNvSpPr/>
          <p:nvPr/>
        </p:nvSpPr>
        <p:spPr>
          <a:xfrm>
            <a:off x="2693422" y="1131590"/>
            <a:ext cx="3679439" cy="3679440"/>
          </a:xfrm>
          <a:prstGeom prst="circularArrow">
            <a:avLst>
              <a:gd name="adj1" fmla="val 5085"/>
              <a:gd name="adj2" fmla="val 327528"/>
              <a:gd name="adj3" fmla="val 15872221"/>
              <a:gd name="adj4" fmla="val 12600000"/>
              <a:gd name="adj5" fmla="val 5932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36" name="Graphic 35" descr="Illustrator with solid fill">
            <a:extLst>
              <a:ext uri="{FF2B5EF4-FFF2-40B4-BE49-F238E27FC236}">
                <a16:creationId xmlns:a16="http://schemas.microsoft.com/office/drawing/2014/main" id="{88971691-3B94-5BF0-8AB5-47ED8A448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91563" y="1774847"/>
            <a:ext cx="592419" cy="592419"/>
          </a:xfrm>
          <a:prstGeom prst="rect">
            <a:avLst/>
          </a:prstGeom>
        </p:spPr>
      </p:pic>
      <p:pic>
        <p:nvPicPr>
          <p:cNvPr id="37" name="Graphic 36" descr="Production with solid fill">
            <a:extLst>
              <a:ext uri="{FF2B5EF4-FFF2-40B4-BE49-F238E27FC236}">
                <a16:creationId xmlns:a16="http://schemas.microsoft.com/office/drawing/2014/main" id="{E4A1D0C1-2DF1-B5B9-167D-E3914C84BA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03166" y="2808882"/>
            <a:ext cx="561343" cy="561343"/>
          </a:xfrm>
          <a:prstGeom prst="rect">
            <a:avLst/>
          </a:prstGeom>
        </p:spPr>
      </p:pic>
      <p:pic>
        <p:nvPicPr>
          <p:cNvPr id="38" name="Graphic 37" descr="Recycle with solid fill">
            <a:extLst>
              <a:ext uri="{FF2B5EF4-FFF2-40B4-BE49-F238E27FC236}">
                <a16:creationId xmlns:a16="http://schemas.microsoft.com/office/drawing/2014/main" id="{3D3784D9-C554-45B6-3EA3-974EE4FD80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48248" y="1847654"/>
            <a:ext cx="487763" cy="487763"/>
          </a:xfrm>
          <a:prstGeom prst="rect">
            <a:avLst/>
          </a:prstGeom>
        </p:spPr>
      </p:pic>
      <p:pic>
        <p:nvPicPr>
          <p:cNvPr id="39" name="Graphic 38" descr="Delivery with solid fill">
            <a:extLst>
              <a:ext uri="{FF2B5EF4-FFF2-40B4-BE49-F238E27FC236}">
                <a16:creationId xmlns:a16="http://schemas.microsoft.com/office/drawing/2014/main" id="{AA96BD5D-A0D8-8ADD-3BE0-6C84F00436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4917401" y="3886705"/>
            <a:ext cx="540741" cy="540741"/>
          </a:xfrm>
          <a:prstGeom prst="rect">
            <a:avLst/>
          </a:prstGeom>
        </p:spPr>
      </p:pic>
      <p:pic>
        <p:nvPicPr>
          <p:cNvPr id="46" name="Graphic 45" descr="Tools with solid fill">
            <a:extLst>
              <a:ext uri="{FF2B5EF4-FFF2-40B4-BE49-F238E27FC236}">
                <a16:creationId xmlns:a16="http://schemas.microsoft.com/office/drawing/2014/main" id="{C3A78546-51C7-1F9B-1C3B-B4B597A80A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76182" y="3888376"/>
            <a:ext cx="446944" cy="446944"/>
          </a:xfrm>
          <a:prstGeom prst="rect">
            <a:avLst/>
          </a:prstGeom>
        </p:spPr>
      </p:pic>
      <p:pic>
        <p:nvPicPr>
          <p:cNvPr id="47" name="Graphic 46" descr="Garbage with solid fill">
            <a:extLst>
              <a:ext uri="{FF2B5EF4-FFF2-40B4-BE49-F238E27FC236}">
                <a16:creationId xmlns:a16="http://schemas.microsoft.com/office/drawing/2014/main" id="{D482C0A2-35D2-25E3-0849-2B6A515DF08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119327" y="2875279"/>
            <a:ext cx="526131" cy="52613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7A5B1B9-3EB0-9416-F174-20A02DB4C5DA}"/>
              </a:ext>
            </a:extLst>
          </p:cNvPr>
          <p:cNvSpPr txBox="1"/>
          <p:nvPr/>
        </p:nvSpPr>
        <p:spPr>
          <a:xfrm>
            <a:off x="5433904" y="1342818"/>
            <a:ext cx="126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Design</a:t>
            </a:r>
            <a:endParaRPr lang="zh-CN" altLang="en-US" b="1" i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00FE51-212B-77D6-881D-A78B1C627D17}"/>
              </a:ext>
            </a:extLst>
          </p:cNvPr>
          <p:cNvSpPr txBox="1"/>
          <p:nvPr/>
        </p:nvSpPr>
        <p:spPr>
          <a:xfrm>
            <a:off x="6390158" y="2745440"/>
            <a:ext cx="1609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Manufacturing</a:t>
            </a:r>
            <a:endParaRPr lang="zh-CN" altLang="en-US" b="1" i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4404FF-0987-7FD5-121B-64B26748C330}"/>
              </a:ext>
            </a:extLst>
          </p:cNvPr>
          <p:cNvSpPr txBox="1"/>
          <p:nvPr/>
        </p:nvSpPr>
        <p:spPr>
          <a:xfrm>
            <a:off x="5747733" y="4321100"/>
            <a:ext cx="1368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Distribution</a:t>
            </a:r>
            <a:endParaRPr lang="zh-CN" altLang="en-US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C519E5-DFED-83CE-ABBD-42A06CD55EFE}"/>
              </a:ext>
            </a:extLst>
          </p:cNvPr>
          <p:cNvSpPr txBox="1"/>
          <p:nvPr/>
        </p:nvSpPr>
        <p:spPr>
          <a:xfrm>
            <a:off x="1546933" y="4246512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Consumption</a:t>
            </a:r>
            <a:endParaRPr lang="zh-CN" altLang="en-US" b="1" i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C6A227-8124-80C1-5904-CC790B5AE221}"/>
              </a:ext>
            </a:extLst>
          </p:cNvPr>
          <p:cNvSpPr txBox="1"/>
          <p:nvPr/>
        </p:nvSpPr>
        <p:spPr>
          <a:xfrm>
            <a:off x="1523176" y="2745440"/>
            <a:ext cx="12089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Collection</a:t>
            </a:r>
            <a:endParaRPr lang="zh-CN" altLang="en-US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664643-78D7-77D1-B895-22BC07C6C047}"/>
              </a:ext>
            </a:extLst>
          </p:cNvPr>
          <p:cNvSpPr txBox="1"/>
          <p:nvPr/>
        </p:nvSpPr>
        <p:spPr>
          <a:xfrm>
            <a:off x="1975095" y="1754376"/>
            <a:ext cx="13324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Recycling</a:t>
            </a:r>
            <a:endParaRPr lang="zh-CN" altLang="en-US" b="1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84C130-47EB-65BE-81D0-3F9C2A1DEDAB}"/>
              </a:ext>
            </a:extLst>
          </p:cNvPr>
          <p:cNvSpPr txBox="1"/>
          <p:nvPr/>
        </p:nvSpPr>
        <p:spPr>
          <a:xfrm>
            <a:off x="790643" y="1186462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Raw Material</a:t>
            </a:r>
            <a:endParaRPr lang="zh-CN" altLang="en-US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CDAFB0-3059-A94A-3338-5124676C7CE3}"/>
              </a:ext>
            </a:extLst>
          </p:cNvPr>
          <p:cNvSpPr txBox="1"/>
          <p:nvPr/>
        </p:nvSpPr>
        <p:spPr>
          <a:xfrm>
            <a:off x="1546933" y="4531718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Use, Reuse, Repair</a:t>
            </a:r>
            <a:endParaRPr lang="zh-CN" altLang="en-US" b="1" i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55674F-6931-B8DD-36AB-D48E7603A6F0}"/>
              </a:ext>
            </a:extLst>
          </p:cNvPr>
          <p:cNvSpPr txBox="1"/>
          <p:nvPr/>
        </p:nvSpPr>
        <p:spPr>
          <a:xfrm>
            <a:off x="387446" y="3594472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Residual Waste</a:t>
            </a:r>
            <a:endParaRPr lang="zh-CN" altLang="en-US" b="1" i="1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66FE5D1-96EF-0DAF-408A-69AE798CB4A5}"/>
              </a:ext>
            </a:extLst>
          </p:cNvPr>
          <p:cNvGrpSpPr/>
          <p:nvPr/>
        </p:nvGrpSpPr>
        <p:grpSpPr>
          <a:xfrm>
            <a:off x="3966482" y="2406331"/>
            <a:ext cx="1211035" cy="1211037"/>
            <a:chOff x="3966482" y="2406331"/>
            <a:chExt cx="1211035" cy="1211037"/>
          </a:xfrm>
        </p:grpSpPr>
        <p:sp>
          <p:nvSpPr>
            <p:cNvPr id="54" name="Oval 84">
              <a:extLst>
                <a:ext uri="{FF2B5EF4-FFF2-40B4-BE49-F238E27FC236}">
                  <a16:creationId xmlns:a16="http://schemas.microsoft.com/office/drawing/2014/main" id="{CE0409A1-33BF-3136-2E4E-7292F93408C6}"/>
                </a:ext>
              </a:extLst>
            </p:cNvPr>
            <p:cNvSpPr/>
            <p:nvPr/>
          </p:nvSpPr>
          <p:spPr bwMode="auto">
            <a:xfrm>
              <a:off x="3966482" y="2406331"/>
              <a:ext cx="1211035" cy="12110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56" name="Graphic 55" descr="Open hand with plant with solid fill">
              <a:extLst>
                <a:ext uri="{FF2B5EF4-FFF2-40B4-BE49-F238E27FC236}">
                  <a16:creationId xmlns:a16="http://schemas.microsoft.com/office/drawing/2014/main" id="{CF43FC14-0407-91A6-05D6-7D97DB5B71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131610" y="2571460"/>
              <a:ext cx="880779" cy="880779"/>
            </a:xfrm>
            <a:prstGeom prst="rect">
              <a:avLst/>
            </a:prstGeom>
          </p:spPr>
        </p:pic>
      </p:grpSp>
      <p:pic>
        <p:nvPicPr>
          <p:cNvPr id="51" name="Graphic 50" descr="Dead Fish Skeleton with solid fill">
            <a:extLst>
              <a:ext uri="{FF2B5EF4-FFF2-40B4-BE49-F238E27FC236}">
                <a16:creationId xmlns:a16="http://schemas.microsoft.com/office/drawing/2014/main" id="{93BD5862-BEB7-10E3-0FAB-18456255100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flipH="1">
            <a:off x="2109488" y="3640188"/>
            <a:ext cx="472478" cy="472478"/>
          </a:xfrm>
          <a:prstGeom prst="rect">
            <a:avLst/>
          </a:prstGeom>
        </p:spPr>
      </p:pic>
      <p:grpSp>
        <p:nvGrpSpPr>
          <p:cNvPr id="136201" name="Group 136200">
            <a:extLst>
              <a:ext uri="{FF2B5EF4-FFF2-40B4-BE49-F238E27FC236}">
                <a16:creationId xmlns:a16="http://schemas.microsoft.com/office/drawing/2014/main" id="{206B09BA-50E2-C4AF-2EBF-383D5F4DE07E}"/>
              </a:ext>
            </a:extLst>
          </p:cNvPr>
          <p:cNvGrpSpPr/>
          <p:nvPr/>
        </p:nvGrpSpPr>
        <p:grpSpPr>
          <a:xfrm>
            <a:off x="2360552" y="1056388"/>
            <a:ext cx="659746" cy="659747"/>
            <a:chOff x="1574419" y="1043142"/>
            <a:chExt cx="659746" cy="659747"/>
          </a:xfrm>
        </p:grpSpPr>
        <p:sp>
          <p:nvSpPr>
            <p:cNvPr id="136199" name="Oval 84">
              <a:extLst>
                <a:ext uri="{FF2B5EF4-FFF2-40B4-BE49-F238E27FC236}">
                  <a16:creationId xmlns:a16="http://schemas.microsoft.com/office/drawing/2014/main" id="{AF789822-08E9-6DB9-2E1A-ED042EA007E0}"/>
                </a:ext>
              </a:extLst>
            </p:cNvPr>
            <p:cNvSpPr/>
            <p:nvPr/>
          </p:nvSpPr>
          <p:spPr bwMode="auto">
            <a:xfrm>
              <a:off x="1574419" y="1043142"/>
              <a:ext cx="659746" cy="659747"/>
            </a:xfrm>
            <a:prstGeom prst="ellipse">
              <a:avLst/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48" name="Graphic 47" descr="Raw Materials with solid fill">
              <a:extLst>
                <a:ext uri="{FF2B5EF4-FFF2-40B4-BE49-F238E27FC236}">
                  <a16:creationId xmlns:a16="http://schemas.microsoft.com/office/drawing/2014/main" id="{D49F9930-A4E4-42D8-7FC8-95D30CDF3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1679862" y="1155087"/>
              <a:ext cx="463085" cy="463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544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rrow: Circular 16">
            <a:extLst>
              <a:ext uri="{FF2B5EF4-FFF2-40B4-BE49-F238E27FC236}">
                <a16:creationId xmlns:a16="http://schemas.microsoft.com/office/drawing/2014/main" id="{0008C630-23B0-666E-2447-EC7B9F15F774}"/>
              </a:ext>
            </a:extLst>
          </p:cNvPr>
          <p:cNvSpPr/>
          <p:nvPr/>
        </p:nvSpPr>
        <p:spPr>
          <a:xfrm rot="4477424" flipV="1">
            <a:off x="2313531" y="2871803"/>
            <a:ext cx="507641" cy="1092769"/>
          </a:xfrm>
          <a:custGeom>
            <a:avLst/>
            <a:gdLst>
              <a:gd name="connsiteX0" fmla="*/ 324573 w 3368997"/>
              <a:gd name="connsiteY0" fmla="*/ 2469651 h 3368996"/>
              <a:gd name="connsiteX1" fmla="*/ 259467 w 3368997"/>
              <a:gd name="connsiteY1" fmla="*/ 1024840 h 3368996"/>
              <a:gd name="connsiteX2" fmla="*/ 160894 w 3368997"/>
              <a:gd name="connsiteY2" fmla="*/ 967928 h 3368996"/>
              <a:gd name="connsiteX3" fmla="*/ 398754 w 3368997"/>
              <a:gd name="connsiteY3" fmla="*/ 942173 h 3368996"/>
              <a:gd name="connsiteX4" fmla="*/ 507042 w 3368997"/>
              <a:gd name="connsiteY4" fmla="*/ 1167777 h 3368996"/>
              <a:gd name="connsiteX5" fmla="*/ 408508 w 3368997"/>
              <a:gd name="connsiteY5" fmla="*/ 1110888 h 3368996"/>
              <a:gd name="connsiteX6" fmla="*/ 472936 w 3368997"/>
              <a:gd name="connsiteY6" fmla="*/ 2383994 h 3368996"/>
              <a:gd name="connsiteX7" fmla="*/ 324573 w 3368997"/>
              <a:gd name="connsiteY7" fmla="*/ 2469651 h 3368996"/>
              <a:gd name="connsiteX0" fmla="*/ 210383 w 658783"/>
              <a:gd name="connsiteY0" fmla="*/ 1527478 h 1527478"/>
              <a:gd name="connsiteX1" fmla="*/ 145277 w 658783"/>
              <a:gd name="connsiteY1" fmla="*/ 82667 h 1527478"/>
              <a:gd name="connsiteX2" fmla="*/ 46704 w 658783"/>
              <a:gd name="connsiteY2" fmla="*/ 25755 h 1527478"/>
              <a:gd name="connsiteX3" fmla="*/ 284564 w 658783"/>
              <a:gd name="connsiteY3" fmla="*/ 0 h 1527478"/>
              <a:gd name="connsiteX4" fmla="*/ 392852 w 658783"/>
              <a:gd name="connsiteY4" fmla="*/ 225604 h 1527478"/>
              <a:gd name="connsiteX5" fmla="*/ 294318 w 658783"/>
              <a:gd name="connsiteY5" fmla="*/ 168715 h 1527478"/>
              <a:gd name="connsiteX6" fmla="*/ 658783 w 658783"/>
              <a:gd name="connsiteY6" fmla="*/ 1294183 h 1527478"/>
              <a:gd name="connsiteX7" fmla="*/ 210383 w 658783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84658 h 1527478"/>
              <a:gd name="connsiteX7" fmla="*/ 210383 w 706408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75133 h 1527478"/>
              <a:gd name="connsiteX7" fmla="*/ 210383 w 706408"/>
              <a:gd name="connsiteY7" fmla="*/ 1527478 h 1527478"/>
              <a:gd name="connsiteX0" fmla="*/ 210383 w 709583"/>
              <a:gd name="connsiteY0" fmla="*/ 1527478 h 1527478"/>
              <a:gd name="connsiteX1" fmla="*/ 145277 w 709583"/>
              <a:gd name="connsiteY1" fmla="*/ 82667 h 1527478"/>
              <a:gd name="connsiteX2" fmla="*/ 46704 w 709583"/>
              <a:gd name="connsiteY2" fmla="*/ 25755 h 1527478"/>
              <a:gd name="connsiteX3" fmla="*/ 284564 w 709583"/>
              <a:gd name="connsiteY3" fmla="*/ 0 h 1527478"/>
              <a:gd name="connsiteX4" fmla="*/ 392852 w 709583"/>
              <a:gd name="connsiteY4" fmla="*/ 225604 h 1527478"/>
              <a:gd name="connsiteX5" fmla="*/ 294318 w 709583"/>
              <a:gd name="connsiteY5" fmla="*/ 168715 h 1527478"/>
              <a:gd name="connsiteX6" fmla="*/ 709583 w 709583"/>
              <a:gd name="connsiteY6" fmla="*/ 1275133 h 1527478"/>
              <a:gd name="connsiteX7" fmla="*/ 210383 w 709583"/>
              <a:gd name="connsiteY7" fmla="*/ 1527478 h 15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583" h="1527478">
                <a:moveTo>
                  <a:pt x="210383" y="1527478"/>
                </a:moveTo>
                <a:cubicBezTo>
                  <a:pt x="-45009" y="1085126"/>
                  <a:pt x="-69294" y="546196"/>
                  <a:pt x="145277" y="82667"/>
                </a:cubicBezTo>
                <a:lnTo>
                  <a:pt x="46704" y="25755"/>
                </a:lnTo>
                <a:lnTo>
                  <a:pt x="284564" y="0"/>
                </a:lnTo>
                <a:lnTo>
                  <a:pt x="392852" y="225604"/>
                </a:lnTo>
                <a:lnTo>
                  <a:pt x="294318" y="168715"/>
                </a:lnTo>
                <a:cubicBezTo>
                  <a:pt x="109976" y="578783"/>
                  <a:pt x="484784" y="885771"/>
                  <a:pt x="709583" y="1275133"/>
                </a:cubicBezTo>
                <a:cubicBezTo>
                  <a:pt x="660129" y="1303685"/>
                  <a:pt x="259837" y="1498926"/>
                  <a:pt x="210383" y="1527478"/>
                </a:cubicBezTo>
                <a:close/>
              </a:path>
            </a:pathLst>
          </a:custGeom>
          <a:solidFill>
            <a:srgbClr val="F79646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4C90154C-7009-FE30-3CB3-4845EDE80284}"/>
              </a:ext>
            </a:extLst>
          </p:cNvPr>
          <p:cNvSpPr/>
          <p:nvPr/>
        </p:nvSpPr>
        <p:spPr>
          <a:xfrm>
            <a:off x="4491252" y="1389797"/>
            <a:ext cx="1382256" cy="827981"/>
          </a:xfrm>
          <a:custGeom>
            <a:avLst/>
            <a:gdLst>
              <a:gd name="connsiteX0" fmla="*/ 1684613 w 3368997"/>
              <a:gd name="connsiteY0" fmla="*/ 114192 h 3368996"/>
              <a:gd name="connsiteX1" fmla="*/ 2968294 w 3368997"/>
              <a:gd name="connsiteY1" fmla="*/ 780214 h 3368996"/>
              <a:gd name="connsiteX2" fmla="*/ 3066868 w 3368997"/>
              <a:gd name="connsiteY2" fmla="*/ 723303 h 3368996"/>
              <a:gd name="connsiteX3" fmla="*/ 2970243 w 3368997"/>
              <a:gd name="connsiteY3" fmla="*/ 942173 h 3368996"/>
              <a:gd name="connsiteX4" fmla="*/ 2720720 w 3368997"/>
              <a:gd name="connsiteY4" fmla="*/ 923151 h 3368996"/>
              <a:gd name="connsiteX5" fmla="*/ 2819255 w 3368997"/>
              <a:gd name="connsiteY5" fmla="*/ 866263 h 3368996"/>
              <a:gd name="connsiteX6" fmla="*/ 1684601 w 3368997"/>
              <a:gd name="connsiteY6" fmla="*/ 285506 h 3368996"/>
              <a:gd name="connsiteX7" fmla="*/ 1684613 w 3368997"/>
              <a:gd name="connsiteY7" fmla="*/ 114192 h 3368996"/>
              <a:gd name="connsiteX0" fmla="*/ 80974 w 1463229"/>
              <a:gd name="connsiteY0" fmla="*/ 0 h 827981"/>
              <a:gd name="connsiteX1" fmla="*/ 1364655 w 1463229"/>
              <a:gd name="connsiteY1" fmla="*/ 666022 h 827981"/>
              <a:gd name="connsiteX2" fmla="*/ 1463229 w 1463229"/>
              <a:gd name="connsiteY2" fmla="*/ 609111 h 827981"/>
              <a:gd name="connsiteX3" fmla="*/ 1366604 w 1463229"/>
              <a:gd name="connsiteY3" fmla="*/ 827981 h 827981"/>
              <a:gd name="connsiteX4" fmla="*/ 1117081 w 1463229"/>
              <a:gd name="connsiteY4" fmla="*/ 808959 h 827981"/>
              <a:gd name="connsiteX5" fmla="*/ 1215616 w 1463229"/>
              <a:gd name="connsiteY5" fmla="*/ 752071 h 827981"/>
              <a:gd name="connsiteX6" fmla="*/ 0 w 1463229"/>
              <a:gd name="connsiteY6" fmla="*/ 561839 h 827981"/>
              <a:gd name="connsiteX7" fmla="*/ 80974 w 1463229"/>
              <a:gd name="connsiteY7" fmla="*/ 0 h 827981"/>
              <a:gd name="connsiteX0" fmla="*/ 1 w 1382256"/>
              <a:gd name="connsiteY0" fmla="*/ 0 h 827981"/>
              <a:gd name="connsiteX1" fmla="*/ 1283682 w 1382256"/>
              <a:gd name="connsiteY1" fmla="*/ 666022 h 827981"/>
              <a:gd name="connsiteX2" fmla="*/ 1382256 w 1382256"/>
              <a:gd name="connsiteY2" fmla="*/ 609111 h 827981"/>
              <a:gd name="connsiteX3" fmla="*/ 1285631 w 1382256"/>
              <a:gd name="connsiteY3" fmla="*/ 827981 h 827981"/>
              <a:gd name="connsiteX4" fmla="*/ 1036108 w 1382256"/>
              <a:gd name="connsiteY4" fmla="*/ 808959 h 827981"/>
              <a:gd name="connsiteX5" fmla="*/ 1134643 w 1382256"/>
              <a:gd name="connsiteY5" fmla="*/ 752071 h 827981"/>
              <a:gd name="connsiteX6" fmla="*/ 2371 w 1382256"/>
              <a:gd name="connsiteY6" fmla="*/ 561839 h 827981"/>
              <a:gd name="connsiteX7" fmla="*/ 1 w 1382256"/>
              <a:gd name="connsiteY7" fmla="*/ 0 h 82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82256" h="827981">
                <a:moveTo>
                  <a:pt x="1" y="0"/>
                </a:moveTo>
                <a:cubicBezTo>
                  <a:pt x="510745" y="37"/>
                  <a:pt x="989563" y="248466"/>
                  <a:pt x="1283682" y="666022"/>
                </a:cubicBezTo>
                <a:lnTo>
                  <a:pt x="1382256" y="609111"/>
                </a:lnTo>
                <a:lnTo>
                  <a:pt x="1285631" y="827981"/>
                </a:lnTo>
                <a:lnTo>
                  <a:pt x="1036108" y="808959"/>
                </a:lnTo>
                <a:lnTo>
                  <a:pt x="1134643" y="752071"/>
                </a:lnTo>
                <a:cubicBezTo>
                  <a:pt x="871706" y="387422"/>
                  <a:pt x="451932" y="561872"/>
                  <a:pt x="2371" y="561839"/>
                </a:cubicBezTo>
                <a:cubicBezTo>
                  <a:pt x="2375" y="504734"/>
                  <a:pt x="-3" y="57105"/>
                  <a:pt x="1" y="0"/>
                </a:cubicBezTo>
                <a:close/>
              </a:path>
            </a:pathLst>
          </a:custGeom>
          <a:solidFill>
            <a:srgbClr val="C3B996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6D16AF68-9BB1-88E1-7291-3A9E256D842E}"/>
              </a:ext>
            </a:extLst>
          </p:cNvPr>
          <p:cNvSpPr/>
          <p:nvPr/>
        </p:nvSpPr>
        <p:spPr>
          <a:xfrm>
            <a:off x="5397076" y="2236693"/>
            <a:ext cx="700058" cy="1527478"/>
          </a:xfrm>
          <a:custGeom>
            <a:avLst/>
            <a:gdLst>
              <a:gd name="connsiteX0" fmla="*/ 3044424 w 3368997"/>
              <a:gd name="connsiteY0" fmla="*/ 899345 h 3368996"/>
              <a:gd name="connsiteX1" fmla="*/ 3109530 w 3368997"/>
              <a:gd name="connsiteY1" fmla="*/ 2344156 h 3368996"/>
              <a:gd name="connsiteX2" fmla="*/ 3208103 w 3368997"/>
              <a:gd name="connsiteY2" fmla="*/ 2401068 h 3368996"/>
              <a:gd name="connsiteX3" fmla="*/ 2970243 w 3368997"/>
              <a:gd name="connsiteY3" fmla="*/ 2426823 h 3368996"/>
              <a:gd name="connsiteX4" fmla="*/ 2861955 w 3368997"/>
              <a:gd name="connsiteY4" fmla="*/ 2201219 h 3368996"/>
              <a:gd name="connsiteX5" fmla="*/ 2960489 w 3368997"/>
              <a:gd name="connsiteY5" fmla="*/ 2258108 h 3368996"/>
              <a:gd name="connsiteX6" fmla="*/ 2896061 w 3368997"/>
              <a:gd name="connsiteY6" fmla="*/ 985002 h 3368996"/>
              <a:gd name="connsiteX7" fmla="*/ 3044424 w 3368997"/>
              <a:gd name="connsiteY7" fmla="*/ 899345 h 3368996"/>
              <a:gd name="connsiteX0" fmla="*/ 581751 w 792133"/>
              <a:gd name="connsiteY0" fmla="*/ 0 h 1527478"/>
              <a:gd name="connsiteX1" fmla="*/ 646857 w 792133"/>
              <a:gd name="connsiteY1" fmla="*/ 1444811 h 1527478"/>
              <a:gd name="connsiteX2" fmla="*/ 745430 w 792133"/>
              <a:gd name="connsiteY2" fmla="*/ 1501723 h 1527478"/>
              <a:gd name="connsiteX3" fmla="*/ 507570 w 792133"/>
              <a:gd name="connsiteY3" fmla="*/ 1527478 h 1527478"/>
              <a:gd name="connsiteX4" fmla="*/ 399282 w 792133"/>
              <a:gd name="connsiteY4" fmla="*/ 1301874 h 1527478"/>
              <a:gd name="connsiteX5" fmla="*/ 497816 w 792133"/>
              <a:gd name="connsiteY5" fmla="*/ 1358763 h 1527478"/>
              <a:gd name="connsiteX6" fmla="*/ 0 w 792133"/>
              <a:gd name="connsiteY6" fmla="*/ 342832 h 1527478"/>
              <a:gd name="connsiteX7" fmla="*/ 581751 w 792133"/>
              <a:gd name="connsiteY7" fmla="*/ 0 h 1527478"/>
              <a:gd name="connsiteX0" fmla="*/ 489676 w 700058"/>
              <a:gd name="connsiteY0" fmla="*/ 0 h 1527478"/>
              <a:gd name="connsiteX1" fmla="*/ 554782 w 700058"/>
              <a:gd name="connsiteY1" fmla="*/ 1444811 h 1527478"/>
              <a:gd name="connsiteX2" fmla="*/ 653355 w 700058"/>
              <a:gd name="connsiteY2" fmla="*/ 1501723 h 1527478"/>
              <a:gd name="connsiteX3" fmla="*/ 415495 w 700058"/>
              <a:gd name="connsiteY3" fmla="*/ 1527478 h 1527478"/>
              <a:gd name="connsiteX4" fmla="*/ 307207 w 700058"/>
              <a:gd name="connsiteY4" fmla="*/ 1301874 h 1527478"/>
              <a:gd name="connsiteX5" fmla="*/ 405741 w 700058"/>
              <a:gd name="connsiteY5" fmla="*/ 1358763 h 1527478"/>
              <a:gd name="connsiteX6" fmla="*/ 0 w 700058"/>
              <a:gd name="connsiteY6" fmla="*/ 288857 h 1527478"/>
              <a:gd name="connsiteX7" fmla="*/ 489676 w 700058"/>
              <a:gd name="connsiteY7" fmla="*/ 0 h 15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0058" h="1527478">
                <a:moveTo>
                  <a:pt x="489676" y="0"/>
                </a:moveTo>
                <a:cubicBezTo>
                  <a:pt x="745068" y="442352"/>
                  <a:pt x="769353" y="981282"/>
                  <a:pt x="554782" y="1444811"/>
                </a:cubicBezTo>
                <a:lnTo>
                  <a:pt x="653355" y="1501723"/>
                </a:lnTo>
                <a:lnTo>
                  <a:pt x="415495" y="1527478"/>
                </a:lnTo>
                <a:lnTo>
                  <a:pt x="307207" y="1301874"/>
                </a:lnTo>
                <a:lnTo>
                  <a:pt x="405741" y="1358763"/>
                </a:lnTo>
                <a:cubicBezTo>
                  <a:pt x="590083" y="948695"/>
                  <a:pt x="224799" y="678219"/>
                  <a:pt x="0" y="288857"/>
                </a:cubicBezTo>
                <a:cubicBezTo>
                  <a:pt x="49454" y="260305"/>
                  <a:pt x="440222" y="28552"/>
                  <a:pt x="489676" y="0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5" name="Arrow: Circular 14">
            <a:extLst>
              <a:ext uri="{FF2B5EF4-FFF2-40B4-BE49-F238E27FC236}">
                <a16:creationId xmlns:a16="http://schemas.microsoft.com/office/drawing/2014/main" id="{BD3F4229-50D5-5897-0D96-3423C926A9A1}"/>
              </a:ext>
            </a:extLst>
          </p:cNvPr>
          <p:cNvSpPr/>
          <p:nvPr/>
        </p:nvSpPr>
        <p:spPr>
          <a:xfrm>
            <a:off x="4491246" y="3611634"/>
            <a:ext cx="1359817" cy="1149707"/>
          </a:xfrm>
          <a:custGeom>
            <a:avLst/>
            <a:gdLst>
              <a:gd name="connsiteX0" fmla="*/ 3044424 w 3368997"/>
              <a:gd name="connsiteY0" fmla="*/ 2469651 h 3368996"/>
              <a:gd name="connsiteX1" fmla="*/ 1825848 w 3368997"/>
              <a:gd name="connsiteY1" fmla="*/ 3248429 h 3368996"/>
              <a:gd name="connsiteX2" fmla="*/ 1825856 w 3368997"/>
              <a:gd name="connsiteY2" fmla="*/ 3362253 h 3368996"/>
              <a:gd name="connsiteX3" fmla="*/ 1684607 w 3368997"/>
              <a:gd name="connsiteY3" fmla="*/ 3169147 h 3368996"/>
              <a:gd name="connsiteX4" fmla="*/ 1825826 w 3368997"/>
              <a:gd name="connsiteY4" fmla="*/ 2962555 h 3368996"/>
              <a:gd name="connsiteX5" fmla="*/ 1825835 w 3368997"/>
              <a:gd name="connsiteY5" fmla="*/ 3076333 h 3368996"/>
              <a:gd name="connsiteX6" fmla="*/ 2896062 w 3368997"/>
              <a:gd name="connsiteY6" fmla="*/ 2383995 h 3368996"/>
              <a:gd name="connsiteX7" fmla="*/ 3044424 w 3368997"/>
              <a:gd name="connsiteY7" fmla="*/ 2469651 h 3368996"/>
              <a:gd name="connsiteX0" fmla="*/ 1359817 w 1359817"/>
              <a:gd name="connsiteY0" fmla="*/ 242818 h 1135420"/>
              <a:gd name="connsiteX1" fmla="*/ 141241 w 1359817"/>
              <a:gd name="connsiteY1" fmla="*/ 1021596 h 1135420"/>
              <a:gd name="connsiteX2" fmla="*/ 141249 w 1359817"/>
              <a:gd name="connsiteY2" fmla="*/ 1135420 h 1135420"/>
              <a:gd name="connsiteX3" fmla="*/ 0 w 1359817"/>
              <a:gd name="connsiteY3" fmla="*/ 942314 h 1135420"/>
              <a:gd name="connsiteX4" fmla="*/ 141219 w 1359817"/>
              <a:gd name="connsiteY4" fmla="*/ 735722 h 1135420"/>
              <a:gd name="connsiteX5" fmla="*/ 141228 w 1359817"/>
              <a:gd name="connsiteY5" fmla="*/ 849500 h 1135420"/>
              <a:gd name="connsiteX6" fmla="*/ 892367 w 1359817"/>
              <a:gd name="connsiteY6" fmla="*/ 0 h 1135420"/>
              <a:gd name="connsiteX7" fmla="*/ 1359817 w 1359817"/>
              <a:gd name="connsiteY7" fmla="*/ 242818 h 1135420"/>
              <a:gd name="connsiteX0" fmla="*/ 1359817 w 1359817"/>
              <a:gd name="connsiteY0" fmla="*/ 257105 h 1149707"/>
              <a:gd name="connsiteX1" fmla="*/ 141241 w 1359817"/>
              <a:gd name="connsiteY1" fmla="*/ 1035883 h 1149707"/>
              <a:gd name="connsiteX2" fmla="*/ 141249 w 1359817"/>
              <a:gd name="connsiteY2" fmla="*/ 1149707 h 1149707"/>
              <a:gd name="connsiteX3" fmla="*/ 0 w 1359817"/>
              <a:gd name="connsiteY3" fmla="*/ 956601 h 1149707"/>
              <a:gd name="connsiteX4" fmla="*/ 141219 w 1359817"/>
              <a:gd name="connsiteY4" fmla="*/ 750009 h 1149707"/>
              <a:gd name="connsiteX5" fmla="*/ 141228 w 1359817"/>
              <a:gd name="connsiteY5" fmla="*/ 863787 h 1149707"/>
              <a:gd name="connsiteX6" fmla="*/ 856648 w 1359817"/>
              <a:gd name="connsiteY6" fmla="*/ 0 h 1149707"/>
              <a:gd name="connsiteX7" fmla="*/ 1359817 w 1359817"/>
              <a:gd name="connsiteY7" fmla="*/ 257105 h 1149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9817" h="1149707">
                <a:moveTo>
                  <a:pt x="1359817" y="257105"/>
                </a:moveTo>
                <a:cubicBezTo>
                  <a:pt x="1104445" y="699422"/>
                  <a:pt x="649911" y="989910"/>
                  <a:pt x="141241" y="1035883"/>
                </a:cubicBezTo>
                <a:cubicBezTo>
                  <a:pt x="141244" y="1073824"/>
                  <a:pt x="141246" y="1111766"/>
                  <a:pt x="141249" y="1149707"/>
                </a:cubicBezTo>
                <a:lnTo>
                  <a:pt x="0" y="956601"/>
                </a:lnTo>
                <a:lnTo>
                  <a:pt x="141219" y="750009"/>
                </a:lnTo>
                <a:lnTo>
                  <a:pt x="141228" y="863787"/>
                </a:lnTo>
                <a:cubicBezTo>
                  <a:pt x="588489" y="818369"/>
                  <a:pt x="631868" y="389331"/>
                  <a:pt x="856648" y="0"/>
                </a:cubicBezTo>
                <a:cubicBezTo>
                  <a:pt x="906102" y="28552"/>
                  <a:pt x="1310363" y="228553"/>
                  <a:pt x="1359817" y="257105"/>
                </a:cubicBezTo>
                <a:close/>
              </a:path>
            </a:pathLst>
          </a:custGeom>
          <a:solidFill>
            <a:srgbClr val="F5B90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6" name="Arrow: Circular 15">
            <a:extLst>
              <a:ext uri="{FF2B5EF4-FFF2-40B4-BE49-F238E27FC236}">
                <a16:creationId xmlns:a16="http://schemas.microsoft.com/office/drawing/2014/main" id="{A409BC30-F349-7C1D-2A5C-911B3CE73CB0}"/>
              </a:ext>
            </a:extLst>
          </p:cNvPr>
          <p:cNvSpPr/>
          <p:nvPr/>
        </p:nvSpPr>
        <p:spPr>
          <a:xfrm>
            <a:off x="3037610" y="3825912"/>
            <a:ext cx="1401317" cy="827981"/>
          </a:xfrm>
          <a:custGeom>
            <a:avLst/>
            <a:gdLst>
              <a:gd name="connsiteX0" fmla="*/ 1684384 w 3368997"/>
              <a:gd name="connsiteY0" fmla="*/ 3254804 h 3368996"/>
              <a:gd name="connsiteX1" fmla="*/ 400703 w 3368997"/>
              <a:gd name="connsiteY1" fmla="*/ 2588782 h 3368996"/>
              <a:gd name="connsiteX2" fmla="*/ 302129 w 3368997"/>
              <a:gd name="connsiteY2" fmla="*/ 2645693 h 3368996"/>
              <a:gd name="connsiteX3" fmla="*/ 398754 w 3368997"/>
              <a:gd name="connsiteY3" fmla="*/ 2426823 h 3368996"/>
              <a:gd name="connsiteX4" fmla="*/ 648277 w 3368997"/>
              <a:gd name="connsiteY4" fmla="*/ 2445845 h 3368996"/>
              <a:gd name="connsiteX5" fmla="*/ 549742 w 3368997"/>
              <a:gd name="connsiteY5" fmla="*/ 2502733 h 3368996"/>
              <a:gd name="connsiteX6" fmla="*/ 1684396 w 3368997"/>
              <a:gd name="connsiteY6" fmla="*/ 3083490 h 3368996"/>
              <a:gd name="connsiteX7" fmla="*/ 1684384 w 3368997"/>
              <a:gd name="connsiteY7" fmla="*/ 3254804 h 3368996"/>
              <a:gd name="connsiteX0" fmla="*/ 1382255 w 1401317"/>
              <a:gd name="connsiteY0" fmla="*/ 827981 h 827981"/>
              <a:gd name="connsiteX1" fmla="*/ 98574 w 1401317"/>
              <a:gd name="connsiteY1" fmla="*/ 161959 h 827981"/>
              <a:gd name="connsiteX2" fmla="*/ 0 w 1401317"/>
              <a:gd name="connsiteY2" fmla="*/ 218870 h 827981"/>
              <a:gd name="connsiteX3" fmla="*/ 96625 w 1401317"/>
              <a:gd name="connsiteY3" fmla="*/ 0 h 827981"/>
              <a:gd name="connsiteX4" fmla="*/ 346148 w 1401317"/>
              <a:gd name="connsiteY4" fmla="*/ 19022 h 827981"/>
              <a:gd name="connsiteX5" fmla="*/ 247613 w 1401317"/>
              <a:gd name="connsiteY5" fmla="*/ 75910 h 827981"/>
              <a:gd name="connsiteX6" fmla="*/ 1401317 w 1401317"/>
              <a:gd name="connsiteY6" fmla="*/ 266142 h 827981"/>
              <a:gd name="connsiteX7" fmla="*/ 1382255 w 1401317"/>
              <a:gd name="connsiteY7" fmla="*/ 827981 h 82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1317" h="827981">
                <a:moveTo>
                  <a:pt x="1382255" y="827981"/>
                </a:moveTo>
                <a:cubicBezTo>
                  <a:pt x="871511" y="827944"/>
                  <a:pt x="392693" y="579515"/>
                  <a:pt x="98574" y="161959"/>
                </a:cubicBezTo>
                <a:lnTo>
                  <a:pt x="0" y="218870"/>
                </a:lnTo>
                <a:lnTo>
                  <a:pt x="96625" y="0"/>
                </a:lnTo>
                <a:lnTo>
                  <a:pt x="346148" y="19022"/>
                </a:lnTo>
                <a:lnTo>
                  <a:pt x="247613" y="75910"/>
                </a:lnTo>
                <a:cubicBezTo>
                  <a:pt x="510550" y="440559"/>
                  <a:pt x="951756" y="266109"/>
                  <a:pt x="1401317" y="266142"/>
                </a:cubicBezTo>
                <a:cubicBezTo>
                  <a:pt x="1401313" y="323247"/>
                  <a:pt x="1382259" y="770876"/>
                  <a:pt x="1382255" y="827981"/>
                </a:cubicBezTo>
                <a:close/>
              </a:path>
            </a:pathLst>
          </a:custGeom>
          <a:solidFill>
            <a:srgbClr val="4BAFC8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7" name="Arrow: Circular 16">
            <a:extLst>
              <a:ext uri="{FF2B5EF4-FFF2-40B4-BE49-F238E27FC236}">
                <a16:creationId xmlns:a16="http://schemas.microsoft.com/office/drawing/2014/main" id="{776B0C7C-5DE3-2E5B-8AE7-C762F55FD963}"/>
              </a:ext>
            </a:extLst>
          </p:cNvPr>
          <p:cNvSpPr/>
          <p:nvPr/>
        </p:nvSpPr>
        <p:spPr>
          <a:xfrm>
            <a:off x="2813983" y="2279521"/>
            <a:ext cx="709583" cy="1527478"/>
          </a:xfrm>
          <a:custGeom>
            <a:avLst/>
            <a:gdLst>
              <a:gd name="connsiteX0" fmla="*/ 324573 w 3368997"/>
              <a:gd name="connsiteY0" fmla="*/ 2469651 h 3368996"/>
              <a:gd name="connsiteX1" fmla="*/ 259467 w 3368997"/>
              <a:gd name="connsiteY1" fmla="*/ 1024840 h 3368996"/>
              <a:gd name="connsiteX2" fmla="*/ 160894 w 3368997"/>
              <a:gd name="connsiteY2" fmla="*/ 967928 h 3368996"/>
              <a:gd name="connsiteX3" fmla="*/ 398754 w 3368997"/>
              <a:gd name="connsiteY3" fmla="*/ 942173 h 3368996"/>
              <a:gd name="connsiteX4" fmla="*/ 507042 w 3368997"/>
              <a:gd name="connsiteY4" fmla="*/ 1167777 h 3368996"/>
              <a:gd name="connsiteX5" fmla="*/ 408508 w 3368997"/>
              <a:gd name="connsiteY5" fmla="*/ 1110888 h 3368996"/>
              <a:gd name="connsiteX6" fmla="*/ 472936 w 3368997"/>
              <a:gd name="connsiteY6" fmla="*/ 2383994 h 3368996"/>
              <a:gd name="connsiteX7" fmla="*/ 324573 w 3368997"/>
              <a:gd name="connsiteY7" fmla="*/ 2469651 h 3368996"/>
              <a:gd name="connsiteX0" fmla="*/ 210383 w 658783"/>
              <a:gd name="connsiteY0" fmla="*/ 1527478 h 1527478"/>
              <a:gd name="connsiteX1" fmla="*/ 145277 w 658783"/>
              <a:gd name="connsiteY1" fmla="*/ 82667 h 1527478"/>
              <a:gd name="connsiteX2" fmla="*/ 46704 w 658783"/>
              <a:gd name="connsiteY2" fmla="*/ 25755 h 1527478"/>
              <a:gd name="connsiteX3" fmla="*/ 284564 w 658783"/>
              <a:gd name="connsiteY3" fmla="*/ 0 h 1527478"/>
              <a:gd name="connsiteX4" fmla="*/ 392852 w 658783"/>
              <a:gd name="connsiteY4" fmla="*/ 225604 h 1527478"/>
              <a:gd name="connsiteX5" fmla="*/ 294318 w 658783"/>
              <a:gd name="connsiteY5" fmla="*/ 168715 h 1527478"/>
              <a:gd name="connsiteX6" fmla="*/ 658783 w 658783"/>
              <a:gd name="connsiteY6" fmla="*/ 1294183 h 1527478"/>
              <a:gd name="connsiteX7" fmla="*/ 210383 w 658783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84658 h 1527478"/>
              <a:gd name="connsiteX7" fmla="*/ 210383 w 706408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75133 h 1527478"/>
              <a:gd name="connsiteX7" fmla="*/ 210383 w 706408"/>
              <a:gd name="connsiteY7" fmla="*/ 1527478 h 1527478"/>
              <a:gd name="connsiteX0" fmla="*/ 210383 w 709583"/>
              <a:gd name="connsiteY0" fmla="*/ 1527478 h 1527478"/>
              <a:gd name="connsiteX1" fmla="*/ 145277 w 709583"/>
              <a:gd name="connsiteY1" fmla="*/ 82667 h 1527478"/>
              <a:gd name="connsiteX2" fmla="*/ 46704 w 709583"/>
              <a:gd name="connsiteY2" fmla="*/ 25755 h 1527478"/>
              <a:gd name="connsiteX3" fmla="*/ 284564 w 709583"/>
              <a:gd name="connsiteY3" fmla="*/ 0 h 1527478"/>
              <a:gd name="connsiteX4" fmla="*/ 392852 w 709583"/>
              <a:gd name="connsiteY4" fmla="*/ 225604 h 1527478"/>
              <a:gd name="connsiteX5" fmla="*/ 294318 w 709583"/>
              <a:gd name="connsiteY5" fmla="*/ 168715 h 1527478"/>
              <a:gd name="connsiteX6" fmla="*/ 709583 w 709583"/>
              <a:gd name="connsiteY6" fmla="*/ 1275133 h 1527478"/>
              <a:gd name="connsiteX7" fmla="*/ 210383 w 709583"/>
              <a:gd name="connsiteY7" fmla="*/ 1527478 h 15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583" h="1527478">
                <a:moveTo>
                  <a:pt x="210383" y="1527478"/>
                </a:moveTo>
                <a:cubicBezTo>
                  <a:pt x="-45009" y="1085126"/>
                  <a:pt x="-69294" y="546196"/>
                  <a:pt x="145277" y="82667"/>
                </a:cubicBezTo>
                <a:lnTo>
                  <a:pt x="46704" y="25755"/>
                </a:lnTo>
                <a:lnTo>
                  <a:pt x="284564" y="0"/>
                </a:lnTo>
                <a:lnTo>
                  <a:pt x="392852" y="225604"/>
                </a:lnTo>
                <a:lnTo>
                  <a:pt x="294318" y="168715"/>
                </a:lnTo>
                <a:cubicBezTo>
                  <a:pt x="109976" y="578783"/>
                  <a:pt x="484784" y="885771"/>
                  <a:pt x="709583" y="1275133"/>
                </a:cubicBezTo>
                <a:cubicBezTo>
                  <a:pt x="660129" y="1303685"/>
                  <a:pt x="259837" y="1498926"/>
                  <a:pt x="210383" y="1527478"/>
                </a:cubicBezTo>
                <a:close/>
              </a:path>
            </a:pathLst>
          </a:custGeom>
          <a:solidFill>
            <a:srgbClr val="F79646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ABBFC9-6A33-5B5B-F7D6-6A91124AEDEE}"/>
              </a:ext>
            </a:extLst>
          </p:cNvPr>
          <p:cNvSpPr txBox="1"/>
          <p:nvPr/>
        </p:nvSpPr>
        <p:spPr>
          <a:xfrm>
            <a:off x="5705722" y="1487827"/>
            <a:ext cx="126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Design</a:t>
            </a:r>
            <a:endParaRPr lang="zh-CN" altLang="en-US" b="1" i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C76193-26F0-5346-6368-A87290E2E732}"/>
              </a:ext>
            </a:extLst>
          </p:cNvPr>
          <p:cNvSpPr txBox="1"/>
          <p:nvPr/>
        </p:nvSpPr>
        <p:spPr>
          <a:xfrm>
            <a:off x="6666341" y="2887474"/>
            <a:ext cx="17017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Manufacturing</a:t>
            </a:r>
            <a:endParaRPr lang="zh-CN" altLang="en-US" b="1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3AD2AE-68FC-75E8-7FC0-A0932356AC36}"/>
              </a:ext>
            </a:extLst>
          </p:cNvPr>
          <p:cNvSpPr txBox="1"/>
          <p:nvPr/>
        </p:nvSpPr>
        <p:spPr>
          <a:xfrm>
            <a:off x="5956910" y="4506816"/>
            <a:ext cx="1368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Distribution</a:t>
            </a:r>
            <a:endParaRPr lang="zh-CN" altLang="en-US" b="1" i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70327C-1A3A-B695-D193-45895E802B84}"/>
              </a:ext>
            </a:extLst>
          </p:cNvPr>
          <p:cNvSpPr txBox="1"/>
          <p:nvPr/>
        </p:nvSpPr>
        <p:spPr>
          <a:xfrm>
            <a:off x="1349014" y="4260078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Consumption</a:t>
            </a:r>
            <a:endParaRPr lang="zh-CN" altLang="en-US" b="1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5CB60D-EA99-B6C2-1D1B-CB2563F3B98A}"/>
              </a:ext>
            </a:extLst>
          </p:cNvPr>
          <p:cNvSpPr txBox="1"/>
          <p:nvPr/>
        </p:nvSpPr>
        <p:spPr>
          <a:xfrm>
            <a:off x="1571149" y="2560503"/>
            <a:ext cx="14743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Collection</a:t>
            </a:r>
            <a:endParaRPr lang="zh-CN" altLang="en-US" b="1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063943-CDBE-0EC9-EF6B-E52E9B2305BB}"/>
              </a:ext>
            </a:extLst>
          </p:cNvPr>
          <p:cNvSpPr txBox="1"/>
          <p:nvPr/>
        </p:nvSpPr>
        <p:spPr>
          <a:xfrm>
            <a:off x="1606587" y="1897316"/>
            <a:ext cx="13406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Recycling</a:t>
            </a:r>
            <a:endParaRPr lang="zh-CN" altLang="en-US" b="1" i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1D707C-EB74-20DD-8705-3CAE0874D517}"/>
              </a:ext>
            </a:extLst>
          </p:cNvPr>
          <p:cNvSpPr txBox="1"/>
          <p:nvPr/>
        </p:nvSpPr>
        <p:spPr>
          <a:xfrm>
            <a:off x="871180" y="1324095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Raw Material</a:t>
            </a:r>
            <a:endParaRPr lang="zh-CN" altLang="en-US" b="1" i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D5B0FB-5D76-A193-A54C-5DFB0E3BCD99}"/>
              </a:ext>
            </a:extLst>
          </p:cNvPr>
          <p:cNvSpPr txBox="1"/>
          <p:nvPr/>
        </p:nvSpPr>
        <p:spPr>
          <a:xfrm>
            <a:off x="1349014" y="4545284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Use, Reuse, Repair</a:t>
            </a:r>
            <a:endParaRPr lang="zh-CN" altLang="en-US" b="1" i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F6420A-2F7D-EBEA-9979-EE2B8929BB68}"/>
              </a:ext>
            </a:extLst>
          </p:cNvPr>
          <p:cNvSpPr txBox="1"/>
          <p:nvPr/>
        </p:nvSpPr>
        <p:spPr>
          <a:xfrm>
            <a:off x="321977" y="2894315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Residual Waste</a:t>
            </a:r>
            <a:endParaRPr lang="zh-CN" altLang="en-US" b="1" i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BFC0A2-427C-130F-4DBE-6DA7A173CEA6}"/>
              </a:ext>
            </a:extLst>
          </p:cNvPr>
          <p:cNvSpPr txBox="1"/>
          <p:nvPr/>
        </p:nvSpPr>
        <p:spPr>
          <a:xfrm>
            <a:off x="3465323" y="2647968"/>
            <a:ext cx="19281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/>
              <a:t>Circular Economy </a:t>
            </a:r>
            <a:endParaRPr lang="zh-CN" altLang="en-US" sz="2400" b="1" dirty="0"/>
          </a:p>
        </p:txBody>
      </p:sp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CN" dirty="0"/>
              <a:t>Circular Economy-4 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13E5D71-D4C7-14B4-F642-F97F6B9D01E3}"/>
              </a:ext>
            </a:extLst>
          </p:cNvPr>
          <p:cNvGrpSpPr/>
          <p:nvPr/>
        </p:nvGrpSpPr>
        <p:grpSpPr>
          <a:xfrm>
            <a:off x="5028514" y="1005754"/>
            <a:ext cx="744522" cy="744523"/>
            <a:chOff x="5242954" y="1037066"/>
            <a:chExt cx="744522" cy="744523"/>
          </a:xfrm>
        </p:grpSpPr>
        <p:sp>
          <p:nvSpPr>
            <p:cNvPr id="60" name="Oval 84">
              <a:extLst>
                <a:ext uri="{FF2B5EF4-FFF2-40B4-BE49-F238E27FC236}">
                  <a16:creationId xmlns:a16="http://schemas.microsoft.com/office/drawing/2014/main" id="{EAFD536F-1491-7177-9DDC-D1F53DD06EC8}"/>
                </a:ext>
              </a:extLst>
            </p:cNvPr>
            <p:cNvSpPr/>
            <p:nvPr/>
          </p:nvSpPr>
          <p:spPr bwMode="auto">
            <a:xfrm>
              <a:off x="5242954" y="1037066"/>
              <a:ext cx="744522" cy="744523"/>
            </a:xfrm>
            <a:prstGeom prst="ellipse">
              <a:avLst/>
            </a:pr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45" name="Graphic 44" descr="Illustrator with solid fill">
              <a:extLst>
                <a:ext uri="{FF2B5EF4-FFF2-40B4-BE49-F238E27FC236}">
                  <a16:creationId xmlns:a16="http://schemas.microsoft.com/office/drawing/2014/main" id="{5BA82151-67B1-3CB9-2174-F91FC25FF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10994" y="1132320"/>
              <a:ext cx="592419" cy="592419"/>
            </a:xfrm>
            <a:prstGeom prst="rect">
              <a:avLst/>
            </a:prstGeom>
          </p:spPr>
        </p:pic>
      </p:grpSp>
      <p:sp>
        <p:nvSpPr>
          <p:cNvPr id="63" name="Oval 84">
            <a:extLst>
              <a:ext uri="{FF2B5EF4-FFF2-40B4-BE49-F238E27FC236}">
                <a16:creationId xmlns:a16="http://schemas.microsoft.com/office/drawing/2014/main" id="{B64948FD-9D61-2FF9-6F60-6F722FCA917B}"/>
              </a:ext>
            </a:extLst>
          </p:cNvPr>
          <p:cNvSpPr/>
          <p:nvPr/>
        </p:nvSpPr>
        <p:spPr bwMode="auto">
          <a:xfrm>
            <a:off x="5942242" y="2410417"/>
            <a:ext cx="744522" cy="74452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pic>
        <p:nvPicPr>
          <p:cNvPr id="46" name="Graphic 45" descr="Production with solid fill">
            <a:extLst>
              <a:ext uri="{FF2B5EF4-FFF2-40B4-BE49-F238E27FC236}">
                <a16:creationId xmlns:a16="http://schemas.microsoft.com/office/drawing/2014/main" id="{BFFDA04E-82F4-0E38-0092-6C210B3BD8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35982" y="2507317"/>
            <a:ext cx="561343" cy="561343"/>
          </a:xfrm>
          <a:prstGeom prst="rect">
            <a:avLst/>
          </a:prstGeom>
        </p:spPr>
      </p:pic>
      <p:sp>
        <p:nvSpPr>
          <p:cNvPr id="65" name="Oval 84">
            <a:extLst>
              <a:ext uri="{FF2B5EF4-FFF2-40B4-BE49-F238E27FC236}">
                <a16:creationId xmlns:a16="http://schemas.microsoft.com/office/drawing/2014/main" id="{BB3A5265-1FB3-9C90-80F5-9A4481047532}"/>
              </a:ext>
            </a:extLst>
          </p:cNvPr>
          <p:cNvSpPr/>
          <p:nvPr/>
        </p:nvSpPr>
        <p:spPr bwMode="auto">
          <a:xfrm>
            <a:off x="5205642" y="4061417"/>
            <a:ext cx="744522" cy="744523"/>
          </a:xfrm>
          <a:prstGeom prst="ellips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0375392-D45F-BD6D-9831-A03CE9EDDB1F}"/>
              </a:ext>
            </a:extLst>
          </p:cNvPr>
          <p:cNvGrpSpPr/>
          <p:nvPr/>
        </p:nvGrpSpPr>
        <p:grpSpPr>
          <a:xfrm>
            <a:off x="2311924" y="2922251"/>
            <a:ext cx="744522" cy="744523"/>
            <a:chOff x="2246542" y="2905717"/>
            <a:chExt cx="744522" cy="744523"/>
          </a:xfrm>
        </p:grpSpPr>
        <p:sp>
          <p:nvSpPr>
            <p:cNvPr id="69" name="Oval 84">
              <a:extLst>
                <a:ext uri="{FF2B5EF4-FFF2-40B4-BE49-F238E27FC236}">
                  <a16:creationId xmlns:a16="http://schemas.microsoft.com/office/drawing/2014/main" id="{1CBCB81E-1817-8686-8A59-5F6D6BD3F1DF}"/>
                </a:ext>
              </a:extLst>
            </p:cNvPr>
            <p:cNvSpPr/>
            <p:nvPr/>
          </p:nvSpPr>
          <p:spPr bwMode="auto">
            <a:xfrm>
              <a:off x="2246542" y="2905717"/>
              <a:ext cx="744522" cy="744523"/>
            </a:xfrm>
            <a:prstGeom prst="ellipse">
              <a:avLst/>
            </a:prstGeom>
            <a:solidFill>
              <a:srgbClr val="F7964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50" name="Graphic 49" descr="Garbage with solid fill">
              <a:extLst>
                <a:ext uri="{FF2B5EF4-FFF2-40B4-BE49-F238E27FC236}">
                  <a16:creationId xmlns:a16="http://schemas.microsoft.com/office/drawing/2014/main" id="{0BE2EEAB-E2C6-5264-B528-7F141147EB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55737" y="3000432"/>
              <a:ext cx="526131" cy="526131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4E9B926-4289-06C6-A13C-CF858BF085D8}"/>
              </a:ext>
            </a:extLst>
          </p:cNvPr>
          <p:cNvGrpSpPr/>
          <p:nvPr/>
        </p:nvGrpSpPr>
        <p:grpSpPr>
          <a:xfrm>
            <a:off x="3404103" y="4312851"/>
            <a:ext cx="744522" cy="744523"/>
            <a:chOff x="3257419" y="4215691"/>
            <a:chExt cx="744522" cy="744523"/>
          </a:xfrm>
        </p:grpSpPr>
        <p:sp>
          <p:nvSpPr>
            <p:cNvPr id="67" name="Oval 84">
              <a:extLst>
                <a:ext uri="{FF2B5EF4-FFF2-40B4-BE49-F238E27FC236}">
                  <a16:creationId xmlns:a16="http://schemas.microsoft.com/office/drawing/2014/main" id="{F5CCA354-CFDD-AD24-4453-03E1480D9C68}"/>
                </a:ext>
              </a:extLst>
            </p:cNvPr>
            <p:cNvSpPr/>
            <p:nvPr/>
          </p:nvSpPr>
          <p:spPr bwMode="auto">
            <a:xfrm>
              <a:off x="3257419" y="4215691"/>
              <a:ext cx="744522" cy="744523"/>
            </a:xfrm>
            <a:prstGeom prst="ellipse">
              <a:avLst/>
            </a:prstGeom>
            <a:solidFill>
              <a:srgbClr val="4BAF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49" name="Graphic 48" descr="Tools with solid fill">
              <a:extLst>
                <a:ext uri="{FF2B5EF4-FFF2-40B4-BE49-F238E27FC236}">
                  <a16:creationId xmlns:a16="http://schemas.microsoft.com/office/drawing/2014/main" id="{F307BE8D-4415-8023-2419-22AE5B706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406208" y="4409656"/>
              <a:ext cx="446944" cy="446944"/>
            </a:xfrm>
            <a:prstGeom prst="rect">
              <a:avLst/>
            </a:prstGeom>
          </p:spPr>
        </p:pic>
      </p:grpSp>
      <p:pic>
        <p:nvPicPr>
          <p:cNvPr id="48" name="Graphic 47" descr="Delivery with solid fill">
            <a:extLst>
              <a:ext uri="{FF2B5EF4-FFF2-40B4-BE49-F238E27FC236}">
                <a16:creationId xmlns:a16="http://schemas.microsoft.com/office/drawing/2014/main" id="{40FD8BBE-E922-68F7-18EA-405E0241417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5311489" y="4183486"/>
            <a:ext cx="540741" cy="540741"/>
          </a:xfrm>
          <a:prstGeom prst="rect">
            <a:avLst/>
          </a:prstGeom>
        </p:spPr>
      </p:pic>
      <p:grpSp>
        <p:nvGrpSpPr>
          <p:cNvPr id="91" name="Group 90">
            <a:extLst>
              <a:ext uri="{FF2B5EF4-FFF2-40B4-BE49-F238E27FC236}">
                <a16:creationId xmlns:a16="http://schemas.microsoft.com/office/drawing/2014/main" id="{FA53DEFF-770C-4174-2F77-9EF0A4E671C2}"/>
              </a:ext>
            </a:extLst>
          </p:cNvPr>
          <p:cNvGrpSpPr/>
          <p:nvPr/>
        </p:nvGrpSpPr>
        <p:grpSpPr>
          <a:xfrm rot="985050">
            <a:off x="3035587" y="1358838"/>
            <a:ext cx="1381356" cy="1240811"/>
            <a:chOff x="3044150" y="1235784"/>
            <a:chExt cx="1381356" cy="1240811"/>
          </a:xfrm>
        </p:grpSpPr>
        <p:sp>
          <p:nvSpPr>
            <p:cNvPr id="18" name="Arrow: Circular 17">
              <a:extLst>
                <a:ext uri="{FF2B5EF4-FFF2-40B4-BE49-F238E27FC236}">
                  <a16:creationId xmlns:a16="http://schemas.microsoft.com/office/drawing/2014/main" id="{B61E8B8D-37FB-0AD6-BB97-7EFE9B09DFE9}"/>
                </a:ext>
              </a:extLst>
            </p:cNvPr>
            <p:cNvSpPr/>
            <p:nvPr/>
          </p:nvSpPr>
          <p:spPr>
            <a:xfrm>
              <a:off x="3065689" y="1235784"/>
              <a:ext cx="1359817" cy="1216383"/>
            </a:xfrm>
            <a:custGeom>
              <a:avLst/>
              <a:gdLst>
                <a:gd name="connsiteX0" fmla="*/ 324573 w 3368997"/>
                <a:gd name="connsiteY0" fmla="*/ 899345 h 3368996"/>
                <a:gd name="connsiteX1" fmla="*/ 1543149 w 3368997"/>
                <a:gd name="connsiteY1" fmla="*/ 120567 h 3368996"/>
                <a:gd name="connsiteX2" fmla="*/ 1543141 w 3368997"/>
                <a:gd name="connsiteY2" fmla="*/ 6743 h 3368996"/>
                <a:gd name="connsiteX3" fmla="*/ 1684390 w 3368997"/>
                <a:gd name="connsiteY3" fmla="*/ 199849 h 3368996"/>
                <a:gd name="connsiteX4" fmla="*/ 1543171 w 3368997"/>
                <a:gd name="connsiteY4" fmla="*/ 406441 h 3368996"/>
                <a:gd name="connsiteX5" fmla="*/ 1543162 w 3368997"/>
                <a:gd name="connsiteY5" fmla="*/ 292663 h 3368996"/>
                <a:gd name="connsiteX6" fmla="*/ 472935 w 3368997"/>
                <a:gd name="connsiteY6" fmla="*/ 985001 h 3368996"/>
                <a:gd name="connsiteX7" fmla="*/ 324573 w 3368997"/>
                <a:gd name="connsiteY7" fmla="*/ 899345 h 3368996"/>
                <a:gd name="connsiteX0" fmla="*/ 0 w 1359817"/>
                <a:gd name="connsiteY0" fmla="*/ 892602 h 1206858"/>
                <a:gd name="connsiteX1" fmla="*/ 1218576 w 1359817"/>
                <a:gd name="connsiteY1" fmla="*/ 113824 h 1206858"/>
                <a:gd name="connsiteX2" fmla="*/ 1218568 w 1359817"/>
                <a:gd name="connsiteY2" fmla="*/ 0 h 1206858"/>
                <a:gd name="connsiteX3" fmla="*/ 1359817 w 1359817"/>
                <a:gd name="connsiteY3" fmla="*/ 193106 h 1206858"/>
                <a:gd name="connsiteX4" fmla="*/ 1218598 w 1359817"/>
                <a:gd name="connsiteY4" fmla="*/ 399698 h 1206858"/>
                <a:gd name="connsiteX5" fmla="*/ 1218589 w 1359817"/>
                <a:gd name="connsiteY5" fmla="*/ 285920 h 1206858"/>
                <a:gd name="connsiteX6" fmla="*/ 434112 w 1359817"/>
                <a:gd name="connsiteY6" fmla="*/ 1206858 h 1206858"/>
                <a:gd name="connsiteX7" fmla="*/ 0 w 1359817"/>
                <a:gd name="connsiteY7" fmla="*/ 892602 h 1206858"/>
                <a:gd name="connsiteX0" fmla="*/ 0 w 1359817"/>
                <a:gd name="connsiteY0" fmla="*/ 892602 h 1216383"/>
                <a:gd name="connsiteX1" fmla="*/ 1218576 w 1359817"/>
                <a:gd name="connsiteY1" fmla="*/ 113824 h 1216383"/>
                <a:gd name="connsiteX2" fmla="*/ 1218568 w 1359817"/>
                <a:gd name="connsiteY2" fmla="*/ 0 h 1216383"/>
                <a:gd name="connsiteX3" fmla="*/ 1359817 w 1359817"/>
                <a:gd name="connsiteY3" fmla="*/ 193106 h 1216383"/>
                <a:gd name="connsiteX4" fmla="*/ 1218598 w 1359817"/>
                <a:gd name="connsiteY4" fmla="*/ 399698 h 1216383"/>
                <a:gd name="connsiteX5" fmla="*/ 1218589 w 1359817"/>
                <a:gd name="connsiteY5" fmla="*/ 285920 h 1216383"/>
                <a:gd name="connsiteX6" fmla="*/ 460306 w 1359817"/>
                <a:gd name="connsiteY6" fmla="*/ 1216383 h 1216383"/>
                <a:gd name="connsiteX7" fmla="*/ 0 w 1359817"/>
                <a:gd name="connsiteY7" fmla="*/ 892602 h 1216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817" h="1216383">
                  <a:moveTo>
                    <a:pt x="0" y="892602"/>
                  </a:moveTo>
                  <a:cubicBezTo>
                    <a:pt x="255372" y="450285"/>
                    <a:pt x="709906" y="159797"/>
                    <a:pt x="1218576" y="113824"/>
                  </a:cubicBezTo>
                  <a:cubicBezTo>
                    <a:pt x="1218573" y="75883"/>
                    <a:pt x="1218571" y="37941"/>
                    <a:pt x="1218568" y="0"/>
                  </a:cubicBezTo>
                  <a:lnTo>
                    <a:pt x="1359817" y="193106"/>
                  </a:lnTo>
                  <a:lnTo>
                    <a:pt x="1218598" y="399698"/>
                  </a:lnTo>
                  <a:lnTo>
                    <a:pt x="1218589" y="285920"/>
                  </a:lnTo>
                  <a:cubicBezTo>
                    <a:pt x="771328" y="331338"/>
                    <a:pt x="685086" y="827052"/>
                    <a:pt x="460306" y="1216383"/>
                  </a:cubicBezTo>
                  <a:cubicBezTo>
                    <a:pt x="410852" y="1187831"/>
                    <a:pt x="49454" y="921154"/>
                    <a:pt x="0" y="892602"/>
                  </a:cubicBezTo>
                  <a:close/>
                </a:path>
              </a:pathLst>
            </a:custGeom>
            <a:solidFill>
              <a:srgbClr val="73BC4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320D574C-EBF3-0FA9-8ECA-7019EFD5214D}"/>
                </a:ext>
              </a:extLst>
            </p:cNvPr>
            <p:cNvGrpSpPr/>
            <p:nvPr/>
          </p:nvGrpSpPr>
          <p:grpSpPr>
            <a:xfrm>
              <a:off x="3044150" y="1732072"/>
              <a:ext cx="744522" cy="744523"/>
              <a:chOff x="2870592" y="1154174"/>
              <a:chExt cx="744522" cy="744523"/>
            </a:xfrm>
          </p:grpSpPr>
          <p:sp>
            <p:nvSpPr>
              <p:cNvPr id="74" name="Oval 84">
                <a:extLst>
                  <a:ext uri="{FF2B5EF4-FFF2-40B4-BE49-F238E27FC236}">
                    <a16:creationId xmlns:a16="http://schemas.microsoft.com/office/drawing/2014/main" id="{77E96125-8277-6765-26AC-5FACD7E2F4A6}"/>
                  </a:ext>
                </a:extLst>
              </p:cNvPr>
              <p:cNvSpPr/>
              <p:nvPr/>
            </p:nvSpPr>
            <p:spPr bwMode="auto">
              <a:xfrm>
                <a:off x="2870592" y="1154174"/>
                <a:ext cx="744522" cy="744523"/>
              </a:xfrm>
              <a:prstGeom prst="ellipse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00" dirty="0"/>
              </a:p>
            </p:txBody>
          </p:sp>
          <p:pic>
            <p:nvPicPr>
              <p:cNvPr id="47" name="Graphic 46" descr="Recycle with solid fill">
                <a:extLst>
                  <a:ext uri="{FF2B5EF4-FFF2-40B4-BE49-F238E27FC236}">
                    <a16:creationId xmlns:a16="http://schemas.microsoft.com/office/drawing/2014/main" id="{F056C9E5-823B-315E-662F-950D351B29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3009694" y="1275679"/>
                <a:ext cx="487763" cy="487763"/>
              </a:xfrm>
              <a:prstGeom prst="rect">
                <a:avLst/>
              </a:prstGeom>
            </p:spPr>
          </p:pic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C44DB5B-7955-C71B-8F85-8EED90B5A2CB}"/>
              </a:ext>
            </a:extLst>
          </p:cNvPr>
          <p:cNvGrpSpPr/>
          <p:nvPr/>
        </p:nvGrpSpPr>
        <p:grpSpPr>
          <a:xfrm>
            <a:off x="1244285" y="3200428"/>
            <a:ext cx="744522" cy="744523"/>
            <a:chOff x="1244285" y="3200428"/>
            <a:chExt cx="744522" cy="744523"/>
          </a:xfrm>
        </p:grpSpPr>
        <p:sp>
          <p:nvSpPr>
            <p:cNvPr id="80" name="Oval 84">
              <a:extLst>
                <a:ext uri="{FF2B5EF4-FFF2-40B4-BE49-F238E27FC236}">
                  <a16:creationId xmlns:a16="http://schemas.microsoft.com/office/drawing/2014/main" id="{93BA9983-F906-6219-1B69-0A047B55CFE0}"/>
                </a:ext>
              </a:extLst>
            </p:cNvPr>
            <p:cNvSpPr/>
            <p:nvPr/>
          </p:nvSpPr>
          <p:spPr bwMode="auto">
            <a:xfrm>
              <a:off x="1244285" y="3200428"/>
              <a:ext cx="744522" cy="744523"/>
            </a:xfrm>
            <a:prstGeom prst="ellipse">
              <a:avLst/>
            </a:prstGeom>
            <a:solidFill>
              <a:srgbClr val="F7964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54" name="Graphic 53" descr="Dead Fish Skeleton with solid fill">
              <a:extLst>
                <a:ext uri="{FF2B5EF4-FFF2-40B4-BE49-F238E27FC236}">
                  <a16:creationId xmlns:a16="http://schemas.microsoft.com/office/drawing/2014/main" id="{004025DA-A87C-A341-B014-EAEE9A3DE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 flipH="1">
              <a:off x="1335709" y="3348793"/>
              <a:ext cx="525681" cy="525681"/>
            </a:xfrm>
            <a:prstGeom prst="rect">
              <a:avLst/>
            </a:prstGeom>
          </p:spPr>
        </p:pic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64452BA-3BB2-A9A6-43FE-D131F5606BC6}"/>
              </a:ext>
            </a:extLst>
          </p:cNvPr>
          <p:cNvGrpSpPr/>
          <p:nvPr/>
        </p:nvGrpSpPr>
        <p:grpSpPr>
          <a:xfrm rot="1004632">
            <a:off x="2705599" y="762876"/>
            <a:ext cx="1589847" cy="1239316"/>
            <a:chOff x="2567351" y="1031149"/>
            <a:chExt cx="1589847" cy="1239316"/>
          </a:xfrm>
        </p:grpSpPr>
        <p:sp>
          <p:nvSpPr>
            <p:cNvPr id="87" name="Arrow: Circular 17">
              <a:extLst>
                <a:ext uri="{FF2B5EF4-FFF2-40B4-BE49-F238E27FC236}">
                  <a16:creationId xmlns:a16="http://schemas.microsoft.com/office/drawing/2014/main" id="{F1B07C7E-7E89-11D5-4638-FF6234B044BA}"/>
                </a:ext>
              </a:extLst>
            </p:cNvPr>
            <p:cNvSpPr/>
            <p:nvPr/>
          </p:nvSpPr>
          <p:spPr>
            <a:xfrm rot="1102738">
              <a:off x="2797381" y="1031149"/>
              <a:ext cx="1359817" cy="1216383"/>
            </a:xfrm>
            <a:custGeom>
              <a:avLst/>
              <a:gdLst>
                <a:gd name="connsiteX0" fmla="*/ 324573 w 3368997"/>
                <a:gd name="connsiteY0" fmla="*/ 899345 h 3368996"/>
                <a:gd name="connsiteX1" fmla="*/ 1543149 w 3368997"/>
                <a:gd name="connsiteY1" fmla="*/ 120567 h 3368996"/>
                <a:gd name="connsiteX2" fmla="*/ 1543141 w 3368997"/>
                <a:gd name="connsiteY2" fmla="*/ 6743 h 3368996"/>
                <a:gd name="connsiteX3" fmla="*/ 1684390 w 3368997"/>
                <a:gd name="connsiteY3" fmla="*/ 199849 h 3368996"/>
                <a:gd name="connsiteX4" fmla="*/ 1543171 w 3368997"/>
                <a:gd name="connsiteY4" fmla="*/ 406441 h 3368996"/>
                <a:gd name="connsiteX5" fmla="*/ 1543162 w 3368997"/>
                <a:gd name="connsiteY5" fmla="*/ 292663 h 3368996"/>
                <a:gd name="connsiteX6" fmla="*/ 472935 w 3368997"/>
                <a:gd name="connsiteY6" fmla="*/ 985001 h 3368996"/>
                <a:gd name="connsiteX7" fmla="*/ 324573 w 3368997"/>
                <a:gd name="connsiteY7" fmla="*/ 899345 h 3368996"/>
                <a:gd name="connsiteX0" fmla="*/ 0 w 1359817"/>
                <a:gd name="connsiteY0" fmla="*/ 892602 h 1206858"/>
                <a:gd name="connsiteX1" fmla="*/ 1218576 w 1359817"/>
                <a:gd name="connsiteY1" fmla="*/ 113824 h 1206858"/>
                <a:gd name="connsiteX2" fmla="*/ 1218568 w 1359817"/>
                <a:gd name="connsiteY2" fmla="*/ 0 h 1206858"/>
                <a:gd name="connsiteX3" fmla="*/ 1359817 w 1359817"/>
                <a:gd name="connsiteY3" fmla="*/ 193106 h 1206858"/>
                <a:gd name="connsiteX4" fmla="*/ 1218598 w 1359817"/>
                <a:gd name="connsiteY4" fmla="*/ 399698 h 1206858"/>
                <a:gd name="connsiteX5" fmla="*/ 1218589 w 1359817"/>
                <a:gd name="connsiteY5" fmla="*/ 285920 h 1206858"/>
                <a:gd name="connsiteX6" fmla="*/ 434112 w 1359817"/>
                <a:gd name="connsiteY6" fmla="*/ 1206858 h 1206858"/>
                <a:gd name="connsiteX7" fmla="*/ 0 w 1359817"/>
                <a:gd name="connsiteY7" fmla="*/ 892602 h 1206858"/>
                <a:gd name="connsiteX0" fmla="*/ 0 w 1359817"/>
                <a:gd name="connsiteY0" fmla="*/ 892602 h 1216383"/>
                <a:gd name="connsiteX1" fmla="*/ 1218576 w 1359817"/>
                <a:gd name="connsiteY1" fmla="*/ 113824 h 1216383"/>
                <a:gd name="connsiteX2" fmla="*/ 1218568 w 1359817"/>
                <a:gd name="connsiteY2" fmla="*/ 0 h 1216383"/>
                <a:gd name="connsiteX3" fmla="*/ 1359817 w 1359817"/>
                <a:gd name="connsiteY3" fmla="*/ 193106 h 1216383"/>
                <a:gd name="connsiteX4" fmla="*/ 1218598 w 1359817"/>
                <a:gd name="connsiteY4" fmla="*/ 399698 h 1216383"/>
                <a:gd name="connsiteX5" fmla="*/ 1218589 w 1359817"/>
                <a:gd name="connsiteY5" fmla="*/ 285920 h 1216383"/>
                <a:gd name="connsiteX6" fmla="*/ 460306 w 1359817"/>
                <a:gd name="connsiteY6" fmla="*/ 1216383 h 1216383"/>
                <a:gd name="connsiteX7" fmla="*/ 0 w 1359817"/>
                <a:gd name="connsiteY7" fmla="*/ 892602 h 1216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817" h="1216383">
                  <a:moveTo>
                    <a:pt x="0" y="892602"/>
                  </a:moveTo>
                  <a:cubicBezTo>
                    <a:pt x="255372" y="450285"/>
                    <a:pt x="709906" y="159797"/>
                    <a:pt x="1218576" y="113824"/>
                  </a:cubicBezTo>
                  <a:cubicBezTo>
                    <a:pt x="1218573" y="75883"/>
                    <a:pt x="1218571" y="37941"/>
                    <a:pt x="1218568" y="0"/>
                  </a:cubicBezTo>
                  <a:lnTo>
                    <a:pt x="1359817" y="193106"/>
                  </a:lnTo>
                  <a:lnTo>
                    <a:pt x="1218598" y="399698"/>
                  </a:lnTo>
                  <a:lnTo>
                    <a:pt x="1218589" y="285920"/>
                  </a:lnTo>
                  <a:cubicBezTo>
                    <a:pt x="771328" y="331338"/>
                    <a:pt x="685086" y="827052"/>
                    <a:pt x="460306" y="1216383"/>
                  </a:cubicBezTo>
                  <a:cubicBezTo>
                    <a:pt x="410852" y="1187831"/>
                    <a:pt x="49454" y="921154"/>
                    <a:pt x="0" y="892602"/>
                  </a:cubicBezTo>
                  <a:close/>
                </a:path>
              </a:pathLst>
            </a:custGeom>
            <a:solidFill>
              <a:srgbClr val="73BC4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 dirty="0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EFBF3C39-B528-6FE1-9566-BD1D30B34125}"/>
                </a:ext>
              </a:extLst>
            </p:cNvPr>
            <p:cNvGrpSpPr/>
            <p:nvPr/>
          </p:nvGrpSpPr>
          <p:grpSpPr>
            <a:xfrm>
              <a:off x="2567351" y="1525942"/>
              <a:ext cx="744522" cy="744523"/>
              <a:chOff x="2063159" y="964849"/>
              <a:chExt cx="744522" cy="744523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2E9862A5-97DC-2D30-3024-A4CC4D2A5913}"/>
                  </a:ext>
                </a:extLst>
              </p:cNvPr>
              <p:cNvSpPr/>
              <p:nvPr/>
            </p:nvSpPr>
            <p:spPr bwMode="auto">
              <a:xfrm>
                <a:off x="2063159" y="964849"/>
                <a:ext cx="744522" cy="744523"/>
              </a:xfrm>
              <a:prstGeom prst="ellipse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3161" tIns="48260" rIns="48260" bIns="48260" numCol="1" spcCol="1270" anchor="ctr" anchorCtr="0">
                <a:noAutofit/>
              </a:bodyPr>
              <a:lstStyle/>
              <a:p>
                <a:pPr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00" dirty="0"/>
              </a:p>
            </p:txBody>
          </p:sp>
          <p:pic>
            <p:nvPicPr>
              <p:cNvPr id="51" name="Graphic 50" descr="Raw Materials with solid fill">
                <a:extLst>
                  <a:ext uri="{FF2B5EF4-FFF2-40B4-BE49-F238E27FC236}">
                    <a16:creationId xmlns:a16="http://schemas.microsoft.com/office/drawing/2014/main" id="{12988BB9-9B8B-E132-6310-A999CBF54E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2228323" y="1128924"/>
                <a:ext cx="447064" cy="44706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6613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rrow: Circular 74">
            <a:extLst>
              <a:ext uri="{FF2B5EF4-FFF2-40B4-BE49-F238E27FC236}">
                <a16:creationId xmlns:a16="http://schemas.microsoft.com/office/drawing/2014/main" id="{E5C981CA-31A5-3101-9481-C5791BE74192}"/>
              </a:ext>
            </a:extLst>
          </p:cNvPr>
          <p:cNvSpPr/>
          <p:nvPr/>
        </p:nvSpPr>
        <p:spPr>
          <a:xfrm rot="265921" flipH="1" flipV="1">
            <a:off x="361645" y="2948017"/>
            <a:ext cx="1431887" cy="1581170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9983844"/>
              <a:gd name="adj5" fmla="val 12500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CN" dirty="0"/>
              <a:t>Circular Economy-5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E79741-9B72-6F98-1822-6A9FFAC69FE6}"/>
              </a:ext>
            </a:extLst>
          </p:cNvPr>
          <p:cNvSpPr txBox="1"/>
          <p:nvPr/>
        </p:nvSpPr>
        <p:spPr>
          <a:xfrm>
            <a:off x="4209292" y="1346167"/>
            <a:ext cx="16811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Consumption</a:t>
            </a:r>
            <a:endParaRPr lang="zh-CN" altLang="en-US" b="1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7651A8-A37C-0231-2120-9E9B965AECEF}"/>
              </a:ext>
            </a:extLst>
          </p:cNvPr>
          <p:cNvSpPr txBox="1"/>
          <p:nvPr/>
        </p:nvSpPr>
        <p:spPr>
          <a:xfrm>
            <a:off x="260339" y="4366547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Raw Material</a:t>
            </a:r>
            <a:endParaRPr lang="zh-CN" altLang="en-US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B27719-9E15-05C5-E634-4C9446E0BF92}"/>
              </a:ext>
            </a:extLst>
          </p:cNvPr>
          <p:cNvSpPr txBox="1"/>
          <p:nvPr/>
        </p:nvSpPr>
        <p:spPr>
          <a:xfrm>
            <a:off x="4032083" y="1085043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Use, Reuse, Repair</a:t>
            </a:r>
            <a:endParaRPr lang="zh-CN" altLang="en-US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5CC136-99DB-77E4-9F2B-F6DF4F1016F2}"/>
              </a:ext>
            </a:extLst>
          </p:cNvPr>
          <p:cNvSpPr txBox="1"/>
          <p:nvPr/>
        </p:nvSpPr>
        <p:spPr>
          <a:xfrm>
            <a:off x="4055861" y="3261904"/>
            <a:ext cx="17298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i="1" dirty="0"/>
              <a:t>Residual Waste</a:t>
            </a:r>
            <a:endParaRPr lang="zh-CN" altLang="en-US" sz="1600" b="1" i="1" dirty="0"/>
          </a:p>
        </p:txBody>
      </p:sp>
      <p:sp>
        <p:nvSpPr>
          <p:cNvPr id="83" name="Arrow: Circular 82">
            <a:extLst>
              <a:ext uri="{FF2B5EF4-FFF2-40B4-BE49-F238E27FC236}">
                <a16:creationId xmlns:a16="http://schemas.microsoft.com/office/drawing/2014/main" id="{3FEE5E19-D1B1-9E2C-C3CE-F0A00F2F0BB2}"/>
              </a:ext>
            </a:extLst>
          </p:cNvPr>
          <p:cNvSpPr/>
          <p:nvPr/>
        </p:nvSpPr>
        <p:spPr>
          <a:xfrm rot="7761847" flipV="1">
            <a:off x="5547431" y="2894574"/>
            <a:ext cx="1039141" cy="1039252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" name="Arrow: Circular 1">
            <a:extLst>
              <a:ext uri="{FF2B5EF4-FFF2-40B4-BE49-F238E27FC236}">
                <a16:creationId xmlns:a16="http://schemas.microsoft.com/office/drawing/2014/main" id="{23B4FC70-654A-4275-AF72-3F236845B61A}"/>
              </a:ext>
            </a:extLst>
          </p:cNvPr>
          <p:cNvSpPr/>
          <p:nvPr/>
        </p:nvSpPr>
        <p:spPr>
          <a:xfrm rot="13838153">
            <a:off x="777876" y="1823671"/>
            <a:ext cx="1431887" cy="143204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37" name="Graphic 36" descr="Illustrator with solid fill">
            <a:extLst>
              <a:ext uri="{FF2B5EF4-FFF2-40B4-BE49-F238E27FC236}">
                <a16:creationId xmlns:a16="http://schemas.microsoft.com/office/drawing/2014/main" id="{44517738-4090-673B-71FF-655D73FAD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3162" y="2142672"/>
            <a:ext cx="794037" cy="794037"/>
          </a:xfrm>
          <a:prstGeom prst="rect">
            <a:avLst/>
          </a:prstGeom>
        </p:spPr>
      </p:pic>
      <p:pic>
        <p:nvPicPr>
          <p:cNvPr id="38" name="Graphic 37" descr="Production with solid fill">
            <a:extLst>
              <a:ext uri="{FF2B5EF4-FFF2-40B4-BE49-F238E27FC236}">
                <a16:creationId xmlns:a16="http://schemas.microsoft.com/office/drawing/2014/main" id="{A3927D12-D405-FE3F-8AAB-24E20EBA4E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95774" y="2142672"/>
            <a:ext cx="752384" cy="752384"/>
          </a:xfrm>
          <a:prstGeom prst="rect">
            <a:avLst/>
          </a:prstGeom>
        </p:spPr>
      </p:pic>
      <p:pic>
        <p:nvPicPr>
          <p:cNvPr id="39" name="Graphic 38" descr="Recycle with solid fill">
            <a:extLst>
              <a:ext uri="{FF2B5EF4-FFF2-40B4-BE49-F238E27FC236}">
                <a16:creationId xmlns:a16="http://schemas.microsoft.com/office/drawing/2014/main" id="{16CCA422-1299-C9B3-B6FA-07A63CFD96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8048" y="2191982"/>
            <a:ext cx="653763" cy="653763"/>
          </a:xfrm>
          <a:prstGeom prst="rect">
            <a:avLst/>
          </a:prstGeom>
        </p:spPr>
      </p:pic>
      <p:pic>
        <p:nvPicPr>
          <p:cNvPr id="40" name="Graphic 39" descr="Delivery with solid fill">
            <a:extLst>
              <a:ext uri="{FF2B5EF4-FFF2-40B4-BE49-F238E27FC236}">
                <a16:creationId xmlns:a16="http://schemas.microsoft.com/office/drawing/2014/main" id="{322248E8-ACF9-1C0F-E4D3-F901202DDB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98756" y="2161651"/>
            <a:ext cx="724771" cy="724771"/>
          </a:xfrm>
          <a:prstGeom prst="rect">
            <a:avLst/>
          </a:prstGeom>
        </p:spPr>
      </p:pic>
      <p:pic>
        <p:nvPicPr>
          <p:cNvPr id="41" name="Graphic 40" descr="Tools with solid fill">
            <a:extLst>
              <a:ext uri="{FF2B5EF4-FFF2-40B4-BE49-F238E27FC236}">
                <a16:creationId xmlns:a16="http://schemas.microsoft.com/office/drawing/2014/main" id="{323EE3B7-52EC-D4E9-D77D-BCD911F049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63068" y="2240164"/>
            <a:ext cx="599052" cy="599052"/>
          </a:xfrm>
          <a:prstGeom prst="rect">
            <a:avLst/>
          </a:prstGeom>
        </p:spPr>
      </p:pic>
      <p:pic>
        <p:nvPicPr>
          <p:cNvPr id="42" name="Graphic 41" descr="Garbage with solid fill">
            <a:extLst>
              <a:ext uri="{FF2B5EF4-FFF2-40B4-BE49-F238E27FC236}">
                <a16:creationId xmlns:a16="http://schemas.microsoft.com/office/drawing/2014/main" id="{6D99EB87-0398-3226-C4AE-25B4B309B35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646116" y="2181234"/>
            <a:ext cx="705189" cy="705189"/>
          </a:xfrm>
          <a:prstGeom prst="rect">
            <a:avLst/>
          </a:prstGeom>
        </p:spPr>
      </p:pic>
      <p:pic>
        <p:nvPicPr>
          <p:cNvPr id="53" name="Graphic 52" descr="Dead Fish Skeleton with solid fill">
            <a:extLst>
              <a:ext uri="{FF2B5EF4-FFF2-40B4-BE49-F238E27FC236}">
                <a16:creationId xmlns:a16="http://schemas.microsoft.com/office/drawing/2014/main" id="{B2222B80-1696-C00A-A8D8-111F2D4914E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852103" y="3095921"/>
            <a:ext cx="627184" cy="6271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668750-09F2-E854-AFC3-5C9BB4A06562}"/>
              </a:ext>
            </a:extLst>
          </p:cNvPr>
          <p:cNvSpPr txBox="1"/>
          <p:nvPr/>
        </p:nvSpPr>
        <p:spPr>
          <a:xfrm>
            <a:off x="1033039" y="1555665"/>
            <a:ext cx="1048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Design</a:t>
            </a:r>
            <a:endParaRPr lang="zh-CN" altLang="en-US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D360B9-3575-3C89-4BCF-C8D8F7440403}"/>
              </a:ext>
            </a:extLst>
          </p:cNvPr>
          <p:cNvSpPr txBox="1"/>
          <p:nvPr/>
        </p:nvSpPr>
        <p:spPr>
          <a:xfrm>
            <a:off x="1836879" y="1213739"/>
            <a:ext cx="18013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Manufacturing</a:t>
            </a:r>
            <a:endParaRPr lang="zh-CN" altLang="en-US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1B4BF-019F-4E0A-ACC2-1612CC1430EB}"/>
              </a:ext>
            </a:extLst>
          </p:cNvPr>
          <p:cNvSpPr txBox="1"/>
          <p:nvPr/>
        </p:nvSpPr>
        <p:spPr>
          <a:xfrm>
            <a:off x="3160479" y="1555665"/>
            <a:ext cx="14501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Distribution</a:t>
            </a:r>
            <a:endParaRPr lang="zh-CN" altLang="en-US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4BCF8D-24F7-7CF4-B088-C7C4182DEEA2}"/>
              </a:ext>
            </a:extLst>
          </p:cNvPr>
          <p:cNvSpPr txBox="1"/>
          <p:nvPr/>
        </p:nvSpPr>
        <p:spPr>
          <a:xfrm>
            <a:off x="5495532" y="1555665"/>
            <a:ext cx="117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Collection</a:t>
            </a:r>
            <a:endParaRPr lang="zh-CN" altLang="en-US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E03809-B049-0544-292C-1D5BB859E85B}"/>
              </a:ext>
            </a:extLst>
          </p:cNvPr>
          <p:cNvSpPr txBox="1"/>
          <p:nvPr/>
        </p:nvSpPr>
        <p:spPr>
          <a:xfrm>
            <a:off x="6707196" y="1555665"/>
            <a:ext cx="1236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Recycling</a:t>
            </a:r>
            <a:endParaRPr lang="zh-CN" altLang="en-US" b="1" i="1" dirty="0"/>
          </a:p>
        </p:txBody>
      </p:sp>
      <p:sp>
        <p:nvSpPr>
          <p:cNvPr id="57" name="Arrow: Circular 56">
            <a:extLst>
              <a:ext uri="{FF2B5EF4-FFF2-40B4-BE49-F238E27FC236}">
                <a16:creationId xmlns:a16="http://schemas.microsoft.com/office/drawing/2014/main" id="{1FFC2CC4-4D0F-65D7-B5D4-708CAABDB872}"/>
              </a:ext>
            </a:extLst>
          </p:cNvPr>
          <p:cNvSpPr/>
          <p:nvPr/>
        </p:nvSpPr>
        <p:spPr>
          <a:xfrm rot="10800000" flipH="1">
            <a:off x="1592248" y="3410596"/>
            <a:ext cx="5616705" cy="1109679"/>
          </a:xfrm>
          <a:custGeom>
            <a:avLst/>
            <a:gdLst>
              <a:gd name="connsiteX0" fmla="*/ 8222643 w 8330755"/>
              <a:gd name="connsiteY0" fmla="*/ 759009 h 1446602"/>
              <a:gd name="connsiteX1" fmla="*/ 4305029 w 8330755"/>
              <a:gd name="connsiteY1" fmla="*/ 1344828 h 1446602"/>
              <a:gd name="connsiteX2" fmla="*/ 4297901 w 8330755"/>
              <a:gd name="connsiteY2" fmla="*/ 1445792 h 1446602"/>
              <a:gd name="connsiteX3" fmla="*/ 4127077 w 8330755"/>
              <a:gd name="connsiteY3" fmla="*/ 1265752 h 1446602"/>
              <a:gd name="connsiteX4" fmla="*/ 4323372 w 8330755"/>
              <a:gd name="connsiteY4" fmla="*/ 1085040 h 1446602"/>
              <a:gd name="connsiteX5" fmla="*/ 4316243 w 8330755"/>
              <a:gd name="connsiteY5" fmla="*/ 1186013 h 1446602"/>
              <a:gd name="connsiteX6" fmla="*/ 8059799 w 8330755"/>
              <a:gd name="connsiteY6" fmla="*/ 757577 h 1446602"/>
              <a:gd name="connsiteX7" fmla="*/ 8222643 w 8330755"/>
              <a:gd name="connsiteY7" fmla="*/ 759009 h 1446602"/>
              <a:gd name="connsiteX0" fmla="*/ 4095566 w 4095566"/>
              <a:gd name="connsiteY0" fmla="*/ 141132 h 827915"/>
              <a:gd name="connsiteX1" fmla="*/ 177952 w 4095566"/>
              <a:gd name="connsiteY1" fmla="*/ 726951 h 827915"/>
              <a:gd name="connsiteX2" fmla="*/ 170824 w 4095566"/>
              <a:gd name="connsiteY2" fmla="*/ 827915 h 827915"/>
              <a:gd name="connsiteX3" fmla="*/ 0 w 4095566"/>
              <a:gd name="connsiteY3" fmla="*/ 647875 h 827915"/>
              <a:gd name="connsiteX4" fmla="*/ 196295 w 4095566"/>
              <a:gd name="connsiteY4" fmla="*/ 467163 h 827915"/>
              <a:gd name="connsiteX5" fmla="*/ 189166 w 4095566"/>
              <a:gd name="connsiteY5" fmla="*/ 568136 h 827915"/>
              <a:gd name="connsiteX6" fmla="*/ 3869222 w 4095566"/>
              <a:gd name="connsiteY6" fmla="*/ 0 h 827915"/>
              <a:gd name="connsiteX7" fmla="*/ 4095566 w 4095566"/>
              <a:gd name="connsiteY7" fmla="*/ 141132 h 827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95566" h="827915">
                <a:moveTo>
                  <a:pt x="4095566" y="141132"/>
                </a:moveTo>
                <a:cubicBezTo>
                  <a:pt x="3974982" y="461971"/>
                  <a:pt x="2276802" y="715907"/>
                  <a:pt x="177952" y="726951"/>
                </a:cubicBezTo>
                <a:lnTo>
                  <a:pt x="170824" y="827915"/>
                </a:lnTo>
                <a:lnTo>
                  <a:pt x="0" y="647875"/>
                </a:lnTo>
                <a:lnTo>
                  <a:pt x="196295" y="467163"/>
                </a:lnTo>
                <a:lnTo>
                  <a:pt x="189166" y="568136"/>
                </a:lnTo>
                <a:cubicBezTo>
                  <a:pt x="2174451" y="559035"/>
                  <a:pt x="3722163" y="234937"/>
                  <a:pt x="3869222" y="0"/>
                </a:cubicBezTo>
                <a:cubicBezTo>
                  <a:pt x="3923503" y="477"/>
                  <a:pt x="4041285" y="140655"/>
                  <a:pt x="4095566" y="141132"/>
                </a:cubicBez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62" name="Arrow: Circular 61">
            <a:extLst>
              <a:ext uri="{FF2B5EF4-FFF2-40B4-BE49-F238E27FC236}">
                <a16:creationId xmlns:a16="http://schemas.microsoft.com/office/drawing/2014/main" id="{89359357-EFA3-52DD-3A73-CCD458868709}"/>
              </a:ext>
            </a:extLst>
          </p:cNvPr>
          <p:cNvSpPr/>
          <p:nvPr/>
        </p:nvSpPr>
        <p:spPr>
          <a:xfrm rot="13838153">
            <a:off x="1911538" y="1823673"/>
            <a:ext cx="1431887" cy="143204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64" name="Arrow: Circular 63">
            <a:extLst>
              <a:ext uri="{FF2B5EF4-FFF2-40B4-BE49-F238E27FC236}">
                <a16:creationId xmlns:a16="http://schemas.microsoft.com/office/drawing/2014/main" id="{8AE99436-444D-6CF2-32B8-32A1EF78CFBF}"/>
              </a:ext>
            </a:extLst>
          </p:cNvPr>
          <p:cNvSpPr/>
          <p:nvPr/>
        </p:nvSpPr>
        <p:spPr>
          <a:xfrm rot="13838153">
            <a:off x="3045199" y="1823673"/>
            <a:ext cx="1431887" cy="143204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66" name="Arrow: Circular 65">
            <a:extLst>
              <a:ext uri="{FF2B5EF4-FFF2-40B4-BE49-F238E27FC236}">
                <a16:creationId xmlns:a16="http://schemas.microsoft.com/office/drawing/2014/main" id="{985BE12F-14B3-A98F-CF87-2A7BD60DE7E1}"/>
              </a:ext>
            </a:extLst>
          </p:cNvPr>
          <p:cNvSpPr/>
          <p:nvPr/>
        </p:nvSpPr>
        <p:spPr>
          <a:xfrm rot="13838153">
            <a:off x="4178860" y="1823673"/>
            <a:ext cx="1431887" cy="143204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68" name="Arrow: Circular 67">
            <a:extLst>
              <a:ext uri="{FF2B5EF4-FFF2-40B4-BE49-F238E27FC236}">
                <a16:creationId xmlns:a16="http://schemas.microsoft.com/office/drawing/2014/main" id="{94827A15-F6C3-9DC9-451C-6C2C0B6102CB}"/>
              </a:ext>
            </a:extLst>
          </p:cNvPr>
          <p:cNvSpPr/>
          <p:nvPr/>
        </p:nvSpPr>
        <p:spPr>
          <a:xfrm rot="13838153">
            <a:off x="5312521" y="1823673"/>
            <a:ext cx="1431887" cy="143204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73" name="Arrow: Circular 72">
            <a:extLst>
              <a:ext uri="{FF2B5EF4-FFF2-40B4-BE49-F238E27FC236}">
                <a16:creationId xmlns:a16="http://schemas.microsoft.com/office/drawing/2014/main" id="{6E9EEBDA-BB32-1084-2BD4-61843ACB4D65}"/>
              </a:ext>
            </a:extLst>
          </p:cNvPr>
          <p:cNvSpPr/>
          <p:nvPr/>
        </p:nvSpPr>
        <p:spPr>
          <a:xfrm rot="3571527">
            <a:off x="6640894" y="2999375"/>
            <a:ext cx="1980315" cy="1869698"/>
          </a:xfrm>
          <a:custGeom>
            <a:avLst/>
            <a:gdLst>
              <a:gd name="connsiteX0" fmla="*/ 106404 w 1665564"/>
              <a:gd name="connsiteY0" fmla="*/ 758944 h 1517888"/>
              <a:gd name="connsiteX1" fmla="*/ 785195 w 1665564"/>
              <a:gd name="connsiteY1" fmla="*/ 107806 h 1517888"/>
              <a:gd name="connsiteX2" fmla="*/ 1549633 w 1665564"/>
              <a:gd name="connsiteY2" fmla="*/ 653602 h 1517888"/>
              <a:gd name="connsiteX3" fmla="*/ 975109 w 1665564"/>
              <a:gd name="connsiteY3" fmla="*/ 1398835 h 1517888"/>
              <a:gd name="connsiteX4" fmla="*/ 967821 w 1665564"/>
              <a:gd name="connsiteY4" fmla="*/ 1502052 h 1517888"/>
              <a:gd name="connsiteX5" fmla="*/ 792671 w 1665564"/>
              <a:gd name="connsiteY5" fmla="*/ 1327044 h 1517888"/>
              <a:gd name="connsiteX6" fmla="*/ 994547 w 1665564"/>
              <a:gd name="connsiteY6" fmla="*/ 1123522 h 1517888"/>
              <a:gd name="connsiteX7" fmla="*/ 987316 w 1665564"/>
              <a:gd name="connsiteY7" fmla="*/ 1225934 h 1517888"/>
              <a:gd name="connsiteX8" fmla="*/ 1375886 w 1665564"/>
              <a:gd name="connsiteY8" fmla="*/ 641453 h 1517888"/>
              <a:gd name="connsiteX9" fmla="*/ 781051 w 1665564"/>
              <a:gd name="connsiteY9" fmla="*/ 275147 h 1517888"/>
              <a:gd name="connsiteX10" fmla="*/ 273069 w 1665564"/>
              <a:gd name="connsiteY10" fmla="*/ 758943 h 1517888"/>
              <a:gd name="connsiteX11" fmla="*/ 106404 w 1665564"/>
              <a:gd name="connsiteY11" fmla="*/ 758944 h 1517888"/>
              <a:gd name="connsiteX0" fmla="*/ 0 w 1452856"/>
              <a:gd name="connsiteY0" fmla="*/ 652559 h 1395667"/>
              <a:gd name="connsiteX1" fmla="*/ 678791 w 1452856"/>
              <a:gd name="connsiteY1" fmla="*/ 1421 h 1395667"/>
              <a:gd name="connsiteX2" fmla="*/ 1443229 w 1452856"/>
              <a:gd name="connsiteY2" fmla="*/ 547217 h 1395667"/>
              <a:gd name="connsiteX3" fmla="*/ 868705 w 1452856"/>
              <a:gd name="connsiteY3" fmla="*/ 1292450 h 1395667"/>
              <a:gd name="connsiteX4" fmla="*/ 861417 w 1452856"/>
              <a:gd name="connsiteY4" fmla="*/ 1395667 h 1395667"/>
              <a:gd name="connsiteX5" fmla="*/ 686267 w 1452856"/>
              <a:gd name="connsiteY5" fmla="*/ 1220659 h 1395667"/>
              <a:gd name="connsiteX6" fmla="*/ 888143 w 1452856"/>
              <a:gd name="connsiteY6" fmla="*/ 1017137 h 1395667"/>
              <a:gd name="connsiteX7" fmla="*/ 880912 w 1452856"/>
              <a:gd name="connsiteY7" fmla="*/ 1119549 h 1395667"/>
              <a:gd name="connsiteX8" fmla="*/ 1269482 w 1452856"/>
              <a:gd name="connsiteY8" fmla="*/ 535068 h 1395667"/>
              <a:gd name="connsiteX9" fmla="*/ 674647 w 1452856"/>
              <a:gd name="connsiteY9" fmla="*/ 168762 h 1395667"/>
              <a:gd name="connsiteX10" fmla="*/ 133829 w 1452856"/>
              <a:gd name="connsiteY10" fmla="*/ 633235 h 1395667"/>
              <a:gd name="connsiteX11" fmla="*/ 0 w 1452856"/>
              <a:gd name="connsiteY11" fmla="*/ 652559 h 1395667"/>
              <a:gd name="connsiteX0" fmla="*/ 0 w 1452856"/>
              <a:gd name="connsiteY0" fmla="*/ 652559 h 1395667"/>
              <a:gd name="connsiteX1" fmla="*/ 678791 w 1452856"/>
              <a:gd name="connsiteY1" fmla="*/ 1421 h 1395667"/>
              <a:gd name="connsiteX2" fmla="*/ 1443229 w 1452856"/>
              <a:gd name="connsiteY2" fmla="*/ 547217 h 1395667"/>
              <a:gd name="connsiteX3" fmla="*/ 868705 w 1452856"/>
              <a:gd name="connsiteY3" fmla="*/ 1292450 h 1395667"/>
              <a:gd name="connsiteX4" fmla="*/ 861417 w 1452856"/>
              <a:gd name="connsiteY4" fmla="*/ 1395667 h 1395667"/>
              <a:gd name="connsiteX5" fmla="*/ 686267 w 1452856"/>
              <a:gd name="connsiteY5" fmla="*/ 1220659 h 1395667"/>
              <a:gd name="connsiteX6" fmla="*/ 888143 w 1452856"/>
              <a:gd name="connsiteY6" fmla="*/ 1017137 h 1395667"/>
              <a:gd name="connsiteX7" fmla="*/ 880912 w 1452856"/>
              <a:gd name="connsiteY7" fmla="*/ 1119549 h 1395667"/>
              <a:gd name="connsiteX8" fmla="*/ 1269482 w 1452856"/>
              <a:gd name="connsiteY8" fmla="*/ 535068 h 1395667"/>
              <a:gd name="connsiteX9" fmla="*/ 674647 w 1452856"/>
              <a:gd name="connsiteY9" fmla="*/ 168762 h 1395667"/>
              <a:gd name="connsiteX10" fmla="*/ 70320 w 1452856"/>
              <a:gd name="connsiteY10" fmla="*/ 656648 h 1395667"/>
              <a:gd name="connsiteX11" fmla="*/ 0 w 1452856"/>
              <a:gd name="connsiteY11" fmla="*/ 652559 h 1395667"/>
              <a:gd name="connsiteX0" fmla="*/ 0 w 1477484"/>
              <a:gd name="connsiteY0" fmla="*/ 637354 h 1394954"/>
              <a:gd name="connsiteX1" fmla="*/ 703419 w 1477484"/>
              <a:gd name="connsiteY1" fmla="*/ 708 h 1394954"/>
              <a:gd name="connsiteX2" fmla="*/ 1467857 w 1477484"/>
              <a:gd name="connsiteY2" fmla="*/ 546504 h 1394954"/>
              <a:gd name="connsiteX3" fmla="*/ 893333 w 1477484"/>
              <a:gd name="connsiteY3" fmla="*/ 1291737 h 1394954"/>
              <a:gd name="connsiteX4" fmla="*/ 886045 w 1477484"/>
              <a:gd name="connsiteY4" fmla="*/ 1394954 h 1394954"/>
              <a:gd name="connsiteX5" fmla="*/ 710895 w 1477484"/>
              <a:gd name="connsiteY5" fmla="*/ 1219946 h 1394954"/>
              <a:gd name="connsiteX6" fmla="*/ 912771 w 1477484"/>
              <a:gd name="connsiteY6" fmla="*/ 1016424 h 1394954"/>
              <a:gd name="connsiteX7" fmla="*/ 905540 w 1477484"/>
              <a:gd name="connsiteY7" fmla="*/ 1118836 h 1394954"/>
              <a:gd name="connsiteX8" fmla="*/ 1294110 w 1477484"/>
              <a:gd name="connsiteY8" fmla="*/ 534355 h 1394954"/>
              <a:gd name="connsiteX9" fmla="*/ 699275 w 1477484"/>
              <a:gd name="connsiteY9" fmla="*/ 168049 h 1394954"/>
              <a:gd name="connsiteX10" fmla="*/ 94948 w 1477484"/>
              <a:gd name="connsiteY10" fmla="*/ 655935 h 1394954"/>
              <a:gd name="connsiteX11" fmla="*/ 0 w 1477484"/>
              <a:gd name="connsiteY11" fmla="*/ 637354 h 1394954"/>
              <a:gd name="connsiteX0" fmla="*/ 0 w 1477484"/>
              <a:gd name="connsiteY0" fmla="*/ 637354 h 1394954"/>
              <a:gd name="connsiteX1" fmla="*/ 703419 w 1477484"/>
              <a:gd name="connsiteY1" fmla="*/ 708 h 1394954"/>
              <a:gd name="connsiteX2" fmla="*/ 1467857 w 1477484"/>
              <a:gd name="connsiteY2" fmla="*/ 546504 h 1394954"/>
              <a:gd name="connsiteX3" fmla="*/ 893333 w 1477484"/>
              <a:gd name="connsiteY3" fmla="*/ 1291737 h 1394954"/>
              <a:gd name="connsiteX4" fmla="*/ 886045 w 1477484"/>
              <a:gd name="connsiteY4" fmla="*/ 1394954 h 1394954"/>
              <a:gd name="connsiteX5" fmla="*/ 710895 w 1477484"/>
              <a:gd name="connsiteY5" fmla="*/ 1219946 h 1394954"/>
              <a:gd name="connsiteX6" fmla="*/ 912771 w 1477484"/>
              <a:gd name="connsiteY6" fmla="*/ 1016424 h 1394954"/>
              <a:gd name="connsiteX7" fmla="*/ 905540 w 1477484"/>
              <a:gd name="connsiteY7" fmla="*/ 1118836 h 1394954"/>
              <a:gd name="connsiteX8" fmla="*/ 1294110 w 1477484"/>
              <a:gd name="connsiteY8" fmla="*/ 534355 h 1394954"/>
              <a:gd name="connsiteX9" fmla="*/ 699275 w 1477484"/>
              <a:gd name="connsiteY9" fmla="*/ 168049 h 1394954"/>
              <a:gd name="connsiteX10" fmla="*/ 82635 w 1477484"/>
              <a:gd name="connsiteY10" fmla="*/ 648689 h 1394954"/>
              <a:gd name="connsiteX11" fmla="*/ 0 w 1477484"/>
              <a:gd name="connsiteY11" fmla="*/ 637354 h 139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7484" h="1394954">
                <a:moveTo>
                  <a:pt x="0" y="637354"/>
                </a:moveTo>
                <a:cubicBezTo>
                  <a:pt x="0" y="293562"/>
                  <a:pt x="458776" y="15850"/>
                  <a:pt x="703419" y="708"/>
                </a:cubicBezTo>
                <a:cubicBezTo>
                  <a:pt x="948062" y="-14434"/>
                  <a:pt x="1407475" y="214897"/>
                  <a:pt x="1467857" y="546504"/>
                </a:cubicBezTo>
                <a:cubicBezTo>
                  <a:pt x="1531019" y="893376"/>
                  <a:pt x="1277003" y="1222868"/>
                  <a:pt x="893333" y="1291737"/>
                </a:cubicBezTo>
                <a:lnTo>
                  <a:pt x="886045" y="1394954"/>
                </a:lnTo>
                <a:lnTo>
                  <a:pt x="710895" y="1219946"/>
                </a:lnTo>
                <a:lnTo>
                  <a:pt x="912771" y="1016424"/>
                </a:lnTo>
                <a:lnTo>
                  <a:pt x="905540" y="1118836"/>
                </a:lnTo>
                <a:cubicBezTo>
                  <a:pt x="1195216" y="1046601"/>
                  <a:pt x="1366989" y="788222"/>
                  <a:pt x="1294110" y="534355"/>
                </a:cubicBezTo>
                <a:cubicBezTo>
                  <a:pt x="1227258" y="301483"/>
                  <a:pt x="974557" y="145867"/>
                  <a:pt x="699275" y="168049"/>
                </a:cubicBezTo>
                <a:cubicBezTo>
                  <a:pt x="411434" y="191243"/>
                  <a:pt x="82635" y="397746"/>
                  <a:pt x="82635" y="648689"/>
                </a:cubicBezTo>
                <a:cubicBezTo>
                  <a:pt x="27080" y="648689"/>
                  <a:pt x="55555" y="637354"/>
                  <a:pt x="0" y="637354"/>
                </a:cubicBez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79" name="Graphic 78" descr="Raw Materials with solid fill">
            <a:extLst>
              <a:ext uri="{FF2B5EF4-FFF2-40B4-BE49-F238E27FC236}">
                <a16:creationId xmlns:a16="http://schemas.microsoft.com/office/drawing/2014/main" id="{E7E452E3-5532-645C-41B3-AC2ADFCE04F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6207" y="3383071"/>
            <a:ext cx="732073" cy="732073"/>
          </a:xfrm>
          <a:prstGeom prst="rect">
            <a:avLst/>
          </a:prstGeom>
        </p:spPr>
      </p:pic>
      <p:pic>
        <p:nvPicPr>
          <p:cNvPr id="86" name="Graphic 85" descr="Good Idea with solid fill">
            <a:extLst>
              <a:ext uri="{FF2B5EF4-FFF2-40B4-BE49-F238E27FC236}">
                <a16:creationId xmlns:a16="http://schemas.microsoft.com/office/drawing/2014/main" id="{CC76F9D1-718C-A4D2-B0C1-FF2912CAFA7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flipH="1">
            <a:off x="7307045" y="3544285"/>
            <a:ext cx="857129" cy="857129"/>
          </a:xfrm>
          <a:prstGeom prst="rect">
            <a:avLst/>
          </a:prstGeom>
        </p:spPr>
      </p:pic>
      <p:sp>
        <p:nvSpPr>
          <p:cNvPr id="70" name="Arrow: Circular 69">
            <a:extLst>
              <a:ext uri="{FF2B5EF4-FFF2-40B4-BE49-F238E27FC236}">
                <a16:creationId xmlns:a16="http://schemas.microsoft.com/office/drawing/2014/main" id="{23420494-881B-EF65-00F1-AB5034392669}"/>
              </a:ext>
            </a:extLst>
          </p:cNvPr>
          <p:cNvSpPr/>
          <p:nvPr/>
        </p:nvSpPr>
        <p:spPr>
          <a:xfrm rot="13838153">
            <a:off x="6446181" y="1823673"/>
            <a:ext cx="1431887" cy="143204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</p:spTree>
    <p:extLst>
      <p:ext uri="{BB962C8B-B14F-4D97-AF65-F5344CB8AC3E}">
        <p14:creationId xmlns:p14="http://schemas.microsoft.com/office/powerpoint/2010/main" val="353688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CN" dirty="0"/>
              <a:t>Circular Economy-6 </a:t>
            </a: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D63C0C44-7C96-37AC-D7EC-D5204EFD0F69}"/>
              </a:ext>
            </a:extLst>
          </p:cNvPr>
          <p:cNvSpPr/>
          <p:nvPr/>
        </p:nvSpPr>
        <p:spPr>
          <a:xfrm rot="19658727" flipH="1" flipV="1">
            <a:off x="4238992" y="3838853"/>
            <a:ext cx="1609099" cy="767116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B94125D-D30E-A3BB-119D-9337868B3EF9}"/>
              </a:ext>
            </a:extLst>
          </p:cNvPr>
          <p:cNvGrpSpPr/>
          <p:nvPr/>
        </p:nvGrpSpPr>
        <p:grpSpPr>
          <a:xfrm>
            <a:off x="2699792" y="1131590"/>
            <a:ext cx="3596558" cy="3655831"/>
            <a:chOff x="2574879" y="541715"/>
            <a:chExt cx="3994242" cy="406006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48DD7DEE-2A8D-4D9C-B890-A836F8C16AF5}"/>
                </a:ext>
              </a:extLst>
            </p:cNvPr>
            <p:cNvSpPr/>
            <p:nvPr/>
          </p:nvSpPr>
          <p:spPr>
            <a:xfrm>
              <a:off x="4025057" y="541715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C3B996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491CB8C-9B37-C7EC-29AD-B843E7B86D92}"/>
                </a:ext>
              </a:extLst>
            </p:cNvPr>
            <p:cNvSpPr/>
            <p:nvPr/>
          </p:nvSpPr>
          <p:spPr>
            <a:xfrm>
              <a:off x="5475235" y="137897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30A8EFD-5B12-170E-9B0E-3569189410D8}"/>
                </a:ext>
              </a:extLst>
            </p:cNvPr>
            <p:cNvSpPr/>
            <p:nvPr/>
          </p:nvSpPr>
          <p:spPr>
            <a:xfrm>
              <a:off x="5475235" y="305349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F5B90F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304AF73-7BD7-E15C-BC40-6B1C95137BE9}"/>
                </a:ext>
              </a:extLst>
            </p:cNvPr>
            <p:cNvSpPr/>
            <p:nvPr/>
          </p:nvSpPr>
          <p:spPr>
            <a:xfrm>
              <a:off x="4025057" y="3890758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4BAFC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EE67433-8AC2-17B2-58C9-CD87E8FD02DD}"/>
                </a:ext>
              </a:extLst>
            </p:cNvPr>
            <p:cNvSpPr/>
            <p:nvPr/>
          </p:nvSpPr>
          <p:spPr>
            <a:xfrm>
              <a:off x="2574879" y="305349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F79646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56AAC67-886F-9F60-DBB4-2653787CDD07}"/>
                </a:ext>
              </a:extLst>
            </p:cNvPr>
            <p:cNvSpPr/>
            <p:nvPr/>
          </p:nvSpPr>
          <p:spPr>
            <a:xfrm>
              <a:off x="2574879" y="137897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73BC4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</p:grpSp>
      <p:sp>
        <p:nvSpPr>
          <p:cNvPr id="27" name="Arc 26">
            <a:extLst>
              <a:ext uri="{FF2B5EF4-FFF2-40B4-BE49-F238E27FC236}">
                <a16:creationId xmlns:a16="http://schemas.microsoft.com/office/drawing/2014/main" id="{785FC679-A3E9-D646-8037-6D72FE60E10F}"/>
              </a:ext>
            </a:extLst>
          </p:cNvPr>
          <p:cNvSpPr/>
          <p:nvPr/>
        </p:nvSpPr>
        <p:spPr>
          <a:xfrm rot="20097510">
            <a:off x="3142122" y="1409364"/>
            <a:ext cx="1609099" cy="767116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51EF3332-F574-42FF-C711-0529C1910559}"/>
              </a:ext>
            </a:extLst>
          </p:cNvPr>
          <p:cNvSpPr/>
          <p:nvPr/>
        </p:nvSpPr>
        <p:spPr>
          <a:xfrm rot="3026719">
            <a:off x="4431858" y="1586248"/>
            <a:ext cx="1609099" cy="767116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D9D38CB2-C445-2316-494E-6249E3C2B33A}"/>
              </a:ext>
            </a:extLst>
          </p:cNvPr>
          <p:cNvSpPr/>
          <p:nvPr/>
        </p:nvSpPr>
        <p:spPr>
          <a:xfrm rot="16623333">
            <a:off x="2549038" y="2361083"/>
            <a:ext cx="1609099" cy="767116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Arc 65">
            <a:extLst>
              <a:ext uri="{FF2B5EF4-FFF2-40B4-BE49-F238E27FC236}">
                <a16:creationId xmlns:a16="http://schemas.microsoft.com/office/drawing/2014/main" id="{85DF7FFA-6F07-F4D6-3BF2-95B6E14E569B}"/>
              </a:ext>
            </a:extLst>
          </p:cNvPr>
          <p:cNvSpPr/>
          <p:nvPr/>
        </p:nvSpPr>
        <p:spPr>
          <a:xfrm rot="16623333" flipH="1" flipV="1">
            <a:off x="4818993" y="2730277"/>
            <a:ext cx="1609099" cy="767116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D8EA6555-547A-1D1B-6E90-CD37043B7188}"/>
              </a:ext>
            </a:extLst>
          </p:cNvPr>
          <p:cNvSpPr/>
          <p:nvPr/>
        </p:nvSpPr>
        <p:spPr>
          <a:xfrm rot="2723223" flipH="1" flipV="1">
            <a:off x="2809706" y="3561754"/>
            <a:ext cx="1609099" cy="767116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" name="Graphic 101" descr="Illustrator with solid fill">
            <a:extLst>
              <a:ext uri="{FF2B5EF4-FFF2-40B4-BE49-F238E27FC236}">
                <a16:creationId xmlns:a16="http://schemas.microsoft.com/office/drawing/2014/main" id="{3C37DF32-3C59-6116-BFA9-EE55057A2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03795" y="1166242"/>
            <a:ext cx="592419" cy="592419"/>
          </a:xfrm>
          <a:prstGeom prst="rect">
            <a:avLst/>
          </a:prstGeom>
        </p:spPr>
      </p:pic>
      <p:pic>
        <p:nvPicPr>
          <p:cNvPr id="103" name="Graphic 102" descr="Production with solid fill">
            <a:extLst>
              <a:ext uri="{FF2B5EF4-FFF2-40B4-BE49-F238E27FC236}">
                <a16:creationId xmlns:a16="http://schemas.microsoft.com/office/drawing/2014/main" id="{99668B00-AAC8-F36D-B868-A57CC8728E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52689" y="1919629"/>
            <a:ext cx="561343" cy="561343"/>
          </a:xfrm>
          <a:prstGeom prst="rect">
            <a:avLst/>
          </a:prstGeom>
        </p:spPr>
      </p:pic>
      <p:pic>
        <p:nvPicPr>
          <p:cNvPr id="104" name="Graphic 103" descr="Recycle with solid fill">
            <a:extLst>
              <a:ext uri="{FF2B5EF4-FFF2-40B4-BE49-F238E27FC236}">
                <a16:creationId xmlns:a16="http://schemas.microsoft.com/office/drawing/2014/main" id="{08C8402E-90BD-6078-4FC6-C663CBE0EF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42662" y="1993209"/>
            <a:ext cx="487763" cy="487763"/>
          </a:xfrm>
          <a:prstGeom prst="rect">
            <a:avLst/>
          </a:prstGeom>
        </p:spPr>
      </p:pic>
      <p:pic>
        <p:nvPicPr>
          <p:cNvPr id="105" name="Graphic 104" descr="Delivery with solid fill">
            <a:extLst>
              <a:ext uri="{FF2B5EF4-FFF2-40B4-BE49-F238E27FC236}">
                <a16:creationId xmlns:a16="http://schemas.microsoft.com/office/drawing/2014/main" id="{858439D9-C6D6-DA73-2F6F-25893EAF8E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5574570" y="3455722"/>
            <a:ext cx="540741" cy="540741"/>
          </a:xfrm>
          <a:prstGeom prst="rect">
            <a:avLst/>
          </a:prstGeom>
        </p:spPr>
      </p:pic>
      <p:pic>
        <p:nvPicPr>
          <p:cNvPr id="106" name="Graphic 105" descr="Tools with solid fill">
            <a:extLst>
              <a:ext uri="{FF2B5EF4-FFF2-40B4-BE49-F238E27FC236}">
                <a16:creationId xmlns:a16="http://schemas.microsoft.com/office/drawing/2014/main" id="{C3A05627-1099-FAEC-49D3-553D5C7C43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13232" y="4243832"/>
            <a:ext cx="446944" cy="446944"/>
          </a:xfrm>
          <a:prstGeom prst="rect">
            <a:avLst/>
          </a:prstGeom>
        </p:spPr>
      </p:pic>
      <p:pic>
        <p:nvPicPr>
          <p:cNvPr id="107" name="Graphic 106" descr="Garbage with solid fill">
            <a:extLst>
              <a:ext uri="{FF2B5EF4-FFF2-40B4-BE49-F238E27FC236}">
                <a16:creationId xmlns:a16="http://schemas.microsoft.com/office/drawing/2014/main" id="{1E375A74-5A8B-897A-2AE4-76A20562EE8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901075" y="3450338"/>
            <a:ext cx="526131" cy="526131"/>
          </a:xfrm>
          <a:prstGeom prst="rect">
            <a:avLst/>
          </a:prstGeom>
        </p:spPr>
      </p:pic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06B10EC-47F6-07A4-1CEB-AD1968E40C0D}"/>
              </a:ext>
            </a:extLst>
          </p:cNvPr>
          <p:cNvGrpSpPr/>
          <p:nvPr/>
        </p:nvGrpSpPr>
        <p:grpSpPr>
          <a:xfrm>
            <a:off x="2289619" y="1000426"/>
            <a:ext cx="984974" cy="720622"/>
            <a:chOff x="1726269" y="1083027"/>
            <a:chExt cx="984974" cy="720622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5BD9444B-7AE9-BE52-27A4-F87C1AFFEFD8}"/>
                </a:ext>
              </a:extLst>
            </p:cNvPr>
            <p:cNvSpPr/>
            <p:nvPr/>
          </p:nvSpPr>
          <p:spPr>
            <a:xfrm>
              <a:off x="1726269" y="1083027"/>
              <a:ext cx="984974" cy="720622"/>
            </a:xfrm>
            <a:prstGeom prst="roundRect">
              <a:avLst>
                <a:gd name="adj" fmla="val 50000"/>
              </a:avLst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pic>
          <p:nvPicPr>
            <p:cNvPr id="108" name="Graphic 107" descr="Raw Materials with solid fill">
              <a:extLst>
                <a:ext uri="{FF2B5EF4-FFF2-40B4-BE49-F238E27FC236}">
                  <a16:creationId xmlns:a16="http://schemas.microsoft.com/office/drawing/2014/main" id="{A6ACDC5D-323E-3EFD-7DD9-325818FD7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945662" y="1170244"/>
              <a:ext cx="546189" cy="546189"/>
            </a:xfrm>
            <a:prstGeom prst="rect">
              <a:avLst/>
            </a:prstGeom>
          </p:spPr>
        </p:pic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DB873221-16E8-E511-BBF2-8752838B012C}"/>
              </a:ext>
            </a:extLst>
          </p:cNvPr>
          <p:cNvSpPr txBox="1"/>
          <p:nvPr/>
        </p:nvSpPr>
        <p:spPr>
          <a:xfrm>
            <a:off x="5213873" y="1244273"/>
            <a:ext cx="126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Design</a:t>
            </a:r>
            <a:endParaRPr lang="zh-CN" altLang="en-US" b="1" i="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B3D4B5E-697F-6FF8-2B7F-A3718B28C8CA}"/>
              </a:ext>
            </a:extLst>
          </p:cNvPr>
          <p:cNvSpPr txBox="1"/>
          <p:nvPr/>
        </p:nvSpPr>
        <p:spPr>
          <a:xfrm>
            <a:off x="6336423" y="2008183"/>
            <a:ext cx="17017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Manufacturing</a:t>
            </a:r>
            <a:endParaRPr lang="zh-CN" altLang="en-US" b="1" i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8EFCEFB-E387-C6C9-4F3A-DC4145E8B8DC}"/>
              </a:ext>
            </a:extLst>
          </p:cNvPr>
          <p:cNvSpPr txBox="1"/>
          <p:nvPr/>
        </p:nvSpPr>
        <p:spPr>
          <a:xfrm>
            <a:off x="6296350" y="3511414"/>
            <a:ext cx="1368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Distribution</a:t>
            </a:r>
            <a:endParaRPr lang="zh-CN" altLang="en-US" b="1" i="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6984B24-AF64-21BF-5E6E-5F57E6A1501D}"/>
              </a:ext>
            </a:extLst>
          </p:cNvPr>
          <p:cNvSpPr txBox="1"/>
          <p:nvPr/>
        </p:nvSpPr>
        <p:spPr>
          <a:xfrm>
            <a:off x="5142907" y="4352360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Consumption</a:t>
            </a:r>
            <a:endParaRPr lang="zh-CN" altLang="en-US" b="1" i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0A07BFB-1876-B240-EF93-0F59D299EE90}"/>
              </a:ext>
            </a:extLst>
          </p:cNvPr>
          <p:cNvSpPr txBox="1"/>
          <p:nvPr/>
        </p:nvSpPr>
        <p:spPr>
          <a:xfrm>
            <a:off x="1359012" y="3521918"/>
            <a:ext cx="138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Collection</a:t>
            </a:r>
            <a:endParaRPr lang="zh-CN" altLang="en-US" b="1" i="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F61BF6A-4883-6C2A-C1B4-F6F966CA8FB1}"/>
              </a:ext>
            </a:extLst>
          </p:cNvPr>
          <p:cNvSpPr txBox="1"/>
          <p:nvPr/>
        </p:nvSpPr>
        <p:spPr>
          <a:xfrm>
            <a:off x="1558334" y="2008183"/>
            <a:ext cx="1141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Recycling</a:t>
            </a:r>
            <a:endParaRPr lang="zh-CN" altLang="en-US" b="1" i="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DDEEE2-0566-6A9A-006C-393F0E54B7E4}"/>
              </a:ext>
            </a:extLst>
          </p:cNvPr>
          <p:cNvSpPr txBox="1"/>
          <p:nvPr/>
        </p:nvSpPr>
        <p:spPr>
          <a:xfrm>
            <a:off x="533808" y="1179277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Raw Material</a:t>
            </a:r>
            <a:endParaRPr lang="zh-CN" altLang="en-US" b="1" i="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FC1D8C9-6828-DAAA-CCFC-DDE15ED87002}"/>
              </a:ext>
            </a:extLst>
          </p:cNvPr>
          <p:cNvSpPr txBox="1"/>
          <p:nvPr/>
        </p:nvSpPr>
        <p:spPr>
          <a:xfrm>
            <a:off x="1669187" y="4352360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Use, Reuse, Repair</a:t>
            </a:r>
            <a:endParaRPr lang="zh-CN" altLang="en-US" b="1" i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0C6BB20-C678-2658-D3CF-71EECB3A2DC3}"/>
              </a:ext>
            </a:extLst>
          </p:cNvPr>
          <p:cNvSpPr txBox="1"/>
          <p:nvPr/>
        </p:nvSpPr>
        <p:spPr>
          <a:xfrm>
            <a:off x="22374" y="2798367"/>
            <a:ext cx="1793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Residual Waste</a:t>
            </a:r>
            <a:endParaRPr lang="zh-CN" altLang="en-US" b="1" i="1" dirty="0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8E6EBE29-2EE4-1F07-31C7-63D23914B5C9}"/>
              </a:ext>
            </a:extLst>
          </p:cNvPr>
          <p:cNvGrpSpPr/>
          <p:nvPr/>
        </p:nvGrpSpPr>
        <p:grpSpPr>
          <a:xfrm>
            <a:off x="3886101" y="2795543"/>
            <a:ext cx="1211035" cy="1211037"/>
            <a:chOff x="3966482" y="2406331"/>
            <a:chExt cx="1211035" cy="1211037"/>
          </a:xfrm>
        </p:grpSpPr>
        <p:sp>
          <p:nvSpPr>
            <p:cNvPr id="116" name="Oval 84">
              <a:extLst>
                <a:ext uri="{FF2B5EF4-FFF2-40B4-BE49-F238E27FC236}">
                  <a16:creationId xmlns:a16="http://schemas.microsoft.com/office/drawing/2014/main" id="{CD66F7CE-9B94-6300-22D4-44415E15F4AF}"/>
                </a:ext>
              </a:extLst>
            </p:cNvPr>
            <p:cNvSpPr/>
            <p:nvPr/>
          </p:nvSpPr>
          <p:spPr bwMode="auto">
            <a:xfrm>
              <a:off x="3966482" y="2406331"/>
              <a:ext cx="1211035" cy="12110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117" name="Graphic 116" descr="Open hand with plant with solid fill">
              <a:extLst>
                <a:ext uri="{FF2B5EF4-FFF2-40B4-BE49-F238E27FC236}">
                  <a16:creationId xmlns:a16="http://schemas.microsoft.com/office/drawing/2014/main" id="{954AAA06-A798-4E52-6C1C-367461695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131610" y="2571460"/>
              <a:ext cx="880779" cy="880779"/>
            </a:xfrm>
            <a:prstGeom prst="rect">
              <a:avLst/>
            </a:prstGeom>
          </p:spPr>
        </p:pic>
      </p:grp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E0DB4CE-1FA1-A22A-61B2-B554545D1C55}"/>
              </a:ext>
            </a:extLst>
          </p:cNvPr>
          <p:cNvCxnSpPr>
            <a:cxnSpLocks/>
          </p:cNvCxnSpPr>
          <p:nvPr/>
        </p:nvCxnSpPr>
        <p:spPr>
          <a:xfrm>
            <a:off x="3427206" y="1347614"/>
            <a:ext cx="490818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Arc 121">
            <a:extLst>
              <a:ext uri="{FF2B5EF4-FFF2-40B4-BE49-F238E27FC236}">
                <a16:creationId xmlns:a16="http://schemas.microsoft.com/office/drawing/2014/main" id="{D8A4C018-DB57-ACE8-2AF0-FA8545E4EA10}"/>
              </a:ext>
            </a:extLst>
          </p:cNvPr>
          <p:cNvSpPr/>
          <p:nvPr/>
        </p:nvSpPr>
        <p:spPr>
          <a:xfrm rot="13183283">
            <a:off x="2257480" y="2237331"/>
            <a:ext cx="1311268" cy="767116"/>
          </a:xfrm>
          <a:prstGeom prst="arc">
            <a:avLst>
              <a:gd name="adj1" fmla="val 13459575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F932A6F-4458-70D0-1A16-026959D6391D}"/>
              </a:ext>
            </a:extLst>
          </p:cNvPr>
          <p:cNvGrpSpPr/>
          <p:nvPr/>
        </p:nvGrpSpPr>
        <p:grpSpPr>
          <a:xfrm>
            <a:off x="1660969" y="2638726"/>
            <a:ext cx="984974" cy="720622"/>
            <a:chOff x="1660969" y="2638726"/>
            <a:chExt cx="984974" cy="720622"/>
          </a:xfrm>
        </p:grpSpPr>
        <p:sp>
          <p:nvSpPr>
            <p:cNvPr id="124" name="Rectangle: Rounded Corners 123">
              <a:extLst>
                <a:ext uri="{FF2B5EF4-FFF2-40B4-BE49-F238E27FC236}">
                  <a16:creationId xmlns:a16="http://schemas.microsoft.com/office/drawing/2014/main" id="{91D43C15-3310-3AC4-6F5C-BEECC1DEF26E}"/>
                </a:ext>
              </a:extLst>
            </p:cNvPr>
            <p:cNvSpPr/>
            <p:nvPr/>
          </p:nvSpPr>
          <p:spPr>
            <a:xfrm>
              <a:off x="1660969" y="2638726"/>
              <a:ext cx="984974" cy="720622"/>
            </a:xfrm>
            <a:prstGeom prst="roundRect">
              <a:avLst>
                <a:gd name="adj" fmla="val 50000"/>
              </a:avLst>
            </a:prstGeom>
            <a:solidFill>
              <a:srgbClr val="F7964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pic>
          <p:nvPicPr>
            <p:cNvPr id="111" name="Graphic 110" descr="Dead Fish Skeleton with solid fill">
              <a:extLst>
                <a:ext uri="{FF2B5EF4-FFF2-40B4-BE49-F238E27FC236}">
                  <a16:creationId xmlns:a16="http://schemas.microsoft.com/office/drawing/2014/main" id="{C03AD067-09E0-61FE-3E51-341346437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flipH="1">
              <a:off x="1827919" y="2673500"/>
              <a:ext cx="651075" cy="651075"/>
            </a:xfrm>
            <a:prstGeom prst="rect">
              <a:avLst/>
            </a:prstGeom>
          </p:spPr>
        </p:pic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99B7694-2862-B0F9-F861-E9D2871867BD}"/>
              </a:ext>
            </a:extLst>
          </p:cNvPr>
          <p:cNvSpPr/>
          <p:nvPr/>
        </p:nvSpPr>
        <p:spPr>
          <a:xfrm>
            <a:off x="3303184" y="2642468"/>
            <a:ext cx="2660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zh-CN" sz="2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Circular Economy </a:t>
            </a:r>
          </a:p>
        </p:txBody>
      </p:sp>
    </p:spTree>
    <p:extLst>
      <p:ext uri="{BB962C8B-B14F-4D97-AF65-F5344CB8AC3E}">
        <p14:creationId xmlns:p14="http://schemas.microsoft.com/office/powerpoint/2010/main" val="134611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28" name="Arrow: Circular 136227">
            <a:extLst>
              <a:ext uri="{FF2B5EF4-FFF2-40B4-BE49-F238E27FC236}">
                <a16:creationId xmlns:a16="http://schemas.microsoft.com/office/drawing/2014/main" id="{2C680C8A-5962-A6FB-7128-A6EBD426420D}"/>
              </a:ext>
            </a:extLst>
          </p:cNvPr>
          <p:cNvSpPr/>
          <p:nvPr/>
        </p:nvSpPr>
        <p:spPr>
          <a:xfrm rot="15255577">
            <a:off x="2025989" y="85341"/>
            <a:ext cx="3654014" cy="3654014"/>
          </a:xfrm>
          <a:prstGeom prst="circularArrow">
            <a:avLst>
              <a:gd name="adj1" fmla="val 5274"/>
              <a:gd name="adj2" fmla="val 312630"/>
              <a:gd name="adj3" fmla="val 14298176"/>
              <a:gd name="adj4" fmla="val 13351628"/>
              <a:gd name="adj5" fmla="val 5477"/>
            </a:avLst>
          </a:prstGeom>
          <a:solidFill>
            <a:srgbClr val="7F7F7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>
              <a:solidFill>
                <a:schemeClr val="lt1"/>
              </a:solidFill>
            </a:endParaRPr>
          </a:p>
        </p:txBody>
      </p:sp>
      <p:sp>
        <p:nvSpPr>
          <p:cNvPr id="136232" name="Arrow: Circular 136231">
            <a:extLst>
              <a:ext uri="{FF2B5EF4-FFF2-40B4-BE49-F238E27FC236}">
                <a16:creationId xmlns:a16="http://schemas.microsoft.com/office/drawing/2014/main" id="{7F0E80CE-5257-7822-90D5-FAE90DBF3140}"/>
              </a:ext>
            </a:extLst>
          </p:cNvPr>
          <p:cNvSpPr/>
          <p:nvPr/>
        </p:nvSpPr>
        <p:spPr>
          <a:xfrm rot="2737230">
            <a:off x="1729003" y="967375"/>
            <a:ext cx="3654014" cy="3654014"/>
          </a:xfrm>
          <a:prstGeom prst="circularArrow">
            <a:avLst>
              <a:gd name="adj1" fmla="val 5274"/>
              <a:gd name="adj2" fmla="val 312630"/>
              <a:gd name="adj3" fmla="val 14298176"/>
              <a:gd name="adj4" fmla="val 11791022"/>
              <a:gd name="adj5" fmla="val 5477"/>
            </a:avLst>
          </a:prstGeom>
          <a:solidFill>
            <a:srgbClr val="7F7F7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>
              <a:solidFill>
                <a:schemeClr val="lt1"/>
              </a:solidFill>
            </a:endParaRP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Economy-7 </a:t>
            </a:r>
          </a:p>
        </p:txBody>
      </p:sp>
      <p:sp>
        <p:nvSpPr>
          <p:cNvPr id="39" name="Arrow: Circular 38">
            <a:extLst>
              <a:ext uri="{FF2B5EF4-FFF2-40B4-BE49-F238E27FC236}">
                <a16:creationId xmlns:a16="http://schemas.microsoft.com/office/drawing/2014/main" id="{32785FF2-938B-9BC3-FBD5-9FD9F7AADD45}"/>
              </a:ext>
            </a:extLst>
          </p:cNvPr>
          <p:cNvSpPr/>
          <p:nvPr/>
        </p:nvSpPr>
        <p:spPr>
          <a:xfrm>
            <a:off x="2895494" y="1131590"/>
            <a:ext cx="3654014" cy="3654014"/>
          </a:xfrm>
          <a:prstGeom prst="circularArrow">
            <a:avLst>
              <a:gd name="adj1" fmla="val 5274"/>
              <a:gd name="adj2" fmla="val 312630"/>
              <a:gd name="adj3" fmla="val 14298176"/>
              <a:gd name="adj4" fmla="val 17086146"/>
              <a:gd name="adj5" fmla="val 547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>
              <a:solidFill>
                <a:schemeClr val="lt1"/>
              </a:solidFill>
            </a:endParaRPr>
          </a:p>
        </p:txBody>
      </p:sp>
      <p:sp>
        <p:nvSpPr>
          <p:cNvPr id="40" name="Flowchart: Sequential Access Storage 39">
            <a:extLst>
              <a:ext uri="{FF2B5EF4-FFF2-40B4-BE49-F238E27FC236}">
                <a16:creationId xmlns:a16="http://schemas.microsoft.com/office/drawing/2014/main" id="{0746F852-CEAB-6955-8702-852866AAC80C}"/>
              </a:ext>
            </a:extLst>
          </p:cNvPr>
          <p:cNvSpPr/>
          <p:nvPr/>
        </p:nvSpPr>
        <p:spPr>
          <a:xfrm>
            <a:off x="4055561" y="1137165"/>
            <a:ext cx="1333880" cy="666939"/>
          </a:xfrm>
          <a:prstGeom prst="flowChartMagneticTape">
            <a:avLst/>
          </a:prstGeom>
          <a:solidFill>
            <a:srgbClr val="C3B99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41" name="Flowchart: Sequential Access Storage 40">
            <a:extLst>
              <a:ext uri="{FF2B5EF4-FFF2-40B4-BE49-F238E27FC236}">
                <a16:creationId xmlns:a16="http://schemas.microsoft.com/office/drawing/2014/main" id="{7FF95426-BA17-0AD0-46B7-C65950D08267}"/>
              </a:ext>
            </a:extLst>
          </p:cNvPr>
          <p:cNvSpPr/>
          <p:nvPr/>
        </p:nvSpPr>
        <p:spPr>
          <a:xfrm>
            <a:off x="5339321" y="1878344"/>
            <a:ext cx="1333880" cy="666939"/>
          </a:xfrm>
          <a:prstGeom prst="flowChartMagneticTa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42" name="Flowchart: Sequential Access Storage 41">
            <a:extLst>
              <a:ext uri="{FF2B5EF4-FFF2-40B4-BE49-F238E27FC236}">
                <a16:creationId xmlns:a16="http://schemas.microsoft.com/office/drawing/2014/main" id="{DDE4795F-B4FE-CD3C-82CA-BE1B2754C6FB}"/>
              </a:ext>
            </a:extLst>
          </p:cNvPr>
          <p:cNvSpPr/>
          <p:nvPr/>
        </p:nvSpPr>
        <p:spPr>
          <a:xfrm>
            <a:off x="5339321" y="3360703"/>
            <a:ext cx="1333880" cy="666939"/>
          </a:xfrm>
          <a:prstGeom prst="flowChartMagneticTape">
            <a:avLst/>
          </a:prstGeom>
          <a:solidFill>
            <a:srgbClr val="F5B90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43" name="Flowchart: Sequential Access Storage 42">
            <a:extLst>
              <a:ext uri="{FF2B5EF4-FFF2-40B4-BE49-F238E27FC236}">
                <a16:creationId xmlns:a16="http://schemas.microsoft.com/office/drawing/2014/main" id="{C8A8B696-5B93-C552-0810-6D798FA74F9C}"/>
              </a:ext>
            </a:extLst>
          </p:cNvPr>
          <p:cNvSpPr/>
          <p:nvPr/>
        </p:nvSpPr>
        <p:spPr>
          <a:xfrm>
            <a:off x="4055561" y="4101883"/>
            <a:ext cx="1333880" cy="666939"/>
          </a:xfrm>
          <a:prstGeom prst="flowChartMagneticTape">
            <a:avLst/>
          </a:prstGeom>
          <a:solidFill>
            <a:srgbClr val="4BAFC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58" name="Flowchart: Sequential Access Storage 57">
            <a:extLst>
              <a:ext uri="{FF2B5EF4-FFF2-40B4-BE49-F238E27FC236}">
                <a16:creationId xmlns:a16="http://schemas.microsoft.com/office/drawing/2014/main" id="{918D5898-044B-9F6F-F9AF-E79F5D7AB74C}"/>
              </a:ext>
            </a:extLst>
          </p:cNvPr>
          <p:cNvSpPr/>
          <p:nvPr/>
        </p:nvSpPr>
        <p:spPr>
          <a:xfrm>
            <a:off x="2771800" y="3360703"/>
            <a:ext cx="1333880" cy="666939"/>
          </a:xfrm>
          <a:prstGeom prst="flowChartMagneticTape">
            <a:avLst/>
          </a:prstGeom>
          <a:solidFill>
            <a:srgbClr val="F796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59" name="Flowchart: Sequential Access Storage 58">
            <a:extLst>
              <a:ext uri="{FF2B5EF4-FFF2-40B4-BE49-F238E27FC236}">
                <a16:creationId xmlns:a16="http://schemas.microsoft.com/office/drawing/2014/main" id="{DFA17928-C45B-F4BB-6EF5-1CD0A063B99A}"/>
              </a:ext>
            </a:extLst>
          </p:cNvPr>
          <p:cNvSpPr/>
          <p:nvPr/>
        </p:nvSpPr>
        <p:spPr>
          <a:xfrm>
            <a:off x="2771800" y="1878344"/>
            <a:ext cx="1333880" cy="666939"/>
          </a:xfrm>
          <a:prstGeom prst="flowChartMagneticTape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136196" name="Graphic 136195" descr="Illustrator with solid fill">
            <a:extLst>
              <a:ext uri="{FF2B5EF4-FFF2-40B4-BE49-F238E27FC236}">
                <a16:creationId xmlns:a16="http://schemas.microsoft.com/office/drawing/2014/main" id="{CB33A6C8-6645-C01C-938A-B2FD4D817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6291" y="1198621"/>
            <a:ext cx="592419" cy="592419"/>
          </a:xfrm>
          <a:prstGeom prst="rect">
            <a:avLst/>
          </a:prstGeom>
        </p:spPr>
      </p:pic>
      <p:pic>
        <p:nvPicPr>
          <p:cNvPr id="136197" name="Graphic 136196" descr="Production with solid fill">
            <a:extLst>
              <a:ext uri="{FF2B5EF4-FFF2-40B4-BE49-F238E27FC236}">
                <a16:creationId xmlns:a16="http://schemas.microsoft.com/office/drawing/2014/main" id="{5691353E-199B-FE53-481D-1212CFA4C0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11461" y="1899746"/>
            <a:ext cx="561343" cy="561343"/>
          </a:xfrm>
          <a:prstGeom prst="rect">
            <a:avLst/>
          </a:prstGeom>
        </p:spPr>
      </p:pic>
      <p:pic>
        <p:nvPicPr>
          <p:cNvPr id="136198" name="Graphic 136197" descr="Recycle with solid fill">
            <a:extLst>
              <a:ext uri="{FF2B5EF4-FFF2-40B4-BE49-F238E27FC236}">
                <a16:creationId xmlns:a16="http://schemas.microsoft.com/office/drawing/2014/main" id="{DD3994BC-D9D0-7178-7029-3ED6794952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38845" y="1965614"/>
            <a:ext cx="487763" cy="487763"/>
          </a:xfrm>
          <a:prstGeom prst="rect">
            <a:avLst/>
          </a:prstGeom>
        </p:spPr>
      </p:pic>
      <p:pic>
        <p:nvPicPr>
          <p:cNvPr id="136199" name="Graphic 136198" descr="Delivery with solid fill">
            <a:extLst>
              <a:ext uri="{FF2B5EF4-FFF2-40B4-BE49-F238E27FC236}">
                <a16:creationId xmlns:a16="http://schemas.microsoft.com/office/drawing/2014/main" id="{E0A83E6B-8468-624D-04E8-CDC1F5B429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5774046" y="3412847"/>
            <a:ext cx="540741" cy="540741"/>
          </a:xfrm>
          <a:prstGeom prst="rect">
            <a:avLst/>
          </a:prstGeom>
        </p:spPr>
      </p:pic>
      <p:pic>
        <p:nvPicPr>
          <p:cNvPr id="136200" name="Graphic 136199" descr="Tools with solid fill">
            <a:extLst>
              <a:ext uri="{FF2B5EF4-FFF2-40B4-BE49-F238E27FC236}">
                <a16:creationId xmlns:a16="http://schemas.microsoft.com/office/drawing/2014/main" id="{D2CA1F8B-DF99-BA3C-509B-472770A99FC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56551" y="4225450"/>
            <a:ext cx="446944" cy="446944"/>
          </a:xfrm>
          <a:prstGeom prst="rect">
            <a:avLst/>
          </a:prstGeom>
        </p:spPr>
      </p:pic>
      <p:pic>
        <p:nvPicPr>
          <p:cNvPr id="136201" name="Graphic 136200" descr="Garbage with solid fill">
            <a:extLst>
              <a:ext uri="{FF2B5EF4-FFF2-40B4-BE49-F238E27FC236}">
                <a16:creationId xmlns:a16="http://schemas.microsoft.com/office/drawing/2014/main" id="{A9C19A95-8384-426F-00FE-DD97E3030D7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165154" y="3431106"/>
            <a:ext cx="526131" cy="526131"/>
          </a:xfrm>
          <a:prstGeom prst="rect">
            <a:avLst/>
          </a:prstGeom>
        </p:spPr>
      </p:pic>
      <p:sp>
        <p:nvSpPr>
          <p:cNvPr id="136203" name="TextBox 136202">
            <a:extLst>
              <a:ext uri="{FF2B5EF4-FFF2-40B4-BE49-F238E27FC236}">
                <a16:creationId xmlns:a16="http://schemas.microsoft.com/office/drawing/2014/main" id="{FEB0DB88-8CB9-AEF9-7AE9-DC9A75668993}"/>
              </a:ext>
            </a:extLst>
          </p:cNvPr>
          <p:cNvSpPr txBox="1"/>
          <p:nvPr/>
        </p:nvSpPr>
        <p:spPr>
          <a:xfrm>
            <a:off x="5463744" y="1261596"/>
            <a:ext cx="126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Design</a:t>
            </a:r>
            <a:endParaRPr lang="zh-CN" altLang="en-US" b="1" i="1" dirty="0"/>
          </a:p>
        </p:txBody>
      </p:sp>
      <p:sp>
        <p:nvSpPr>
          <p:cNvPr id="136204" name="TextBox 136203">
            <a:extLst>
              <a:ext uri="{FF2B5EF4-FFF2-40B4-BE49-F238E27FC236}">
                <a16:creationId xmlns:a16="http://schemas.microsoft.com/office/drawing/2014/main" id="{F8862BF9-9FE2-7600-B1F9-B9125B5C784B}"/>
              </a:ext>
            </a:extLst>
          </p:cNvPr>
          <p:cNvSpPr txBox="1"/>
          <p:nvPr/>
        </p:nvSpPr>
        <p:spPr>
          <a:xfrm>
            <a:off x="6694269" y="2000926"/>
            <a:ext cx="17017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Manufacturing</a:t>
            </a:r>
            <a:endParaRPr lang="zh-CN" altLang="en-US" b="1" i="1" dirty="0"/>
          </a:p>
        </p:txBody>
      </p:sp>
      <p:sp>
        <p:nvSpPr>
          <p:cNvPr id="136205" name="TextBox 136204">
            <a:extLst>
              <a:ext uri="{FF2B5EF4-FFF2-40B4-BE49-F238E27FC236}">
                <a16:creationId xmlns:a16="http://schemas.microsoft.com/office/drawing/2014/main" id="{F56F7ACB-A13A-8EF3-9CFA-DDBEC97E56DE}"/>
              </a:ext>
            </a:extLst>
          </p:cNvPr>
          <p:cNvSpPr txBox="1"/>
          <p:nvPr/>
        </p:nvSpPr>
        <p:spPr>
          <a:xfrm>
            <a:off x="6673201" y="3518932"/>
            <a:ext cx="1368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Distribution</a:t>
            </a:r>
            <a:endParaRPr lang="zh-CN" altLang="en-US" b="1" i="1" dirty="0"/>
          </a:p>
        </p:txBody>
      </p:sp>
      <p:sp>
        <p:nvSpPr>
          <p:cNvPr id="136206" name="TextBox 136205">
            <a:extLst>
              <a:ext uri="{FF2B5EF4-FFF2-40B4-BE49-F238E27FC236}">
                <a16:creationId xmlns:a16="http://schemas.microsoft.com/office/drawing/2014/main" id="{70910564-6F58-08C0-1DD3-2F8D348B8505}"/>
              </a:ext>
            </a:extLst>
          </p:cNvPr>
          <p:cNvSpPr txBox="1"/>
          <p:nvPr/>
        </p:nvSpPr>
        <p:spPr>
          <a:xfrm>
            <a:off x="5435059" y="4409710"/>
            <a:ext cx="1616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Consumption</a:t>
            </a:r>
            <a:endParaRPr lang="zh-CN" altLang="en-US" b="1" i="1" dirty="0"/>
          </a:p>
        </p:txBody>
      </p:sp>
      <p:sp>
        <p:nvSpPr>
          <p:cNvPr id="136207" name="TextBox 136206">
            <a:extLst>
              <a:ext uri="{FF2B5EF4-FFF2-40B4-BE49-F238E27FC236}">
                <a16:creationId xmlns:a16="http://schemas.microsoft.com/office/drawing/2014/main" id="{A1723E4D-C812-7D04-6AD3-DDC6D2B3E8F6}"/>
              </a:ext>
            </a:extLst>
          </p:cNvPr>
          <p:cNvSpPr txBox="1"/>
          <p:nvPr/>
        </p:nvSpPr>
        <p:spPr>
          <a:xfrm>
            <a:off x="1439275" y="3518932"/>
            <a:ext cx="138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Collection</a:t>
            </a:r>
            <a:endParaRPr lang="zh-CN" altLang="en-US" b="1" i="1" dirty="0"/>
          </a:p>
        </p:txBody>
      </p:sp>
      <p:sp>
        <p:nvSpPr>
          <p:cNvPr id="136208" name="TextBox 136207">
            <a:extLst>
              <a:ext uri="{FF2B5EF4-FFF2-40B4-BE49-F238E27FC236}">
                <a16:creationId xmlns:a16="http://schemas.microsoft.com/office/drawing/2014/main" id="{D1A4121D-3219-B44D-3452-08C08E75E529}"/>
              </a:ext>
            </a:extLst>
          </p:cNvPr>
          <p:cNvSpPr txBox="1"/>
          <p:nvPr/>
        </p:nvSpPr>
        <p:spPr>
          <a:xfrm>
            <a:off x="1582041" y="2000926"/>
            <a:ext cx="1141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Recycling</a:t>
            </a:r>
            <a:endParaRPr lang="zh-CN" altLang="en-US" b="1" i="1" dirty="0"/>
          </a:p>
        </p:txBody>
      </p:sp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8F7EAD22-78C8-1678-D579-A564BBEB0D14}"/>
              </a:ext>
            </a:extLst>
          </p:cNvPr>
          <p:cNvSpPr txBox="1"/>
          <p:nvPr/>
        </p:nvSpPr>
        <p:spPr>
          <a:xfrm>
            <a:off x="457199" y="1287485"/>
            <a:ext cx="1613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Raw Material</a:t>
            </a:r>
            <a:endParaRPr lang="zh-CN" altLang="en-US" b="1" i="1" dirty="0"/>
          </a:p>
        </p:txBody>
      </p:sp>
      <p:sp>
        <p:nvSpPr>
          <p:cNvPr id="136210" name="TextBox 136209">
            <a:extLst>
              <a:ext uri="{FF2B5EF4-FFF2-40B4-BE49-F238E27FC236}">
                <a16:creationId xmlns:a16="http://schemas.microsoft.com/office/drawing/2014/main" id="{A68B31F7-F4FD-43D7-3FCC-4F508F2EE908}"/>
              </a:ext>
            </a:extLst>
          </p:cNvPr>
          <p:cNvSpPr txBox="1"/>
          <p:nvPr/>
        </p:nvSpPr>
        <p:spPr>
          <a:xfrm>
            <a:off x="2016016" y="4409710"/>
            <a:ext cx="20616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Use, Reuse, Repair</a:t>
            </a:r>
            <a:endParaRPr lang="zh-CN" altLang="en-US" b="1" i="1" dirty="0"/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210E0146-7693-82D6-41E2-77C6FADF19F8}"/>
              </a:ext>
            </a:extLst>
          </p:cNvPr>
          <p:cNvSpPr txBox="1"/>
          <p:nvPr/>
        </p:nvSpPr>
        <p:spPr>
          <a:xfrm>
            <a:off x="-1" y="2752320"/>
            <a:ext cx="1693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1" dirty="0"/>
              <a:t>Residual Waste</a:t>
            </a:r>
            <a:endParaRPr lang="zh-CN" altLang="en-US" b="1" i="1" dirty="0"/>
          </a:p>
        </p:txBody>
      </p:sp>
      <p:grpSp>
        <p:nvGrpSpPr>
          <p:cNvPr id="136212" name="Group 136211">
            <a:extLst>
              <a:ext uri="{FF2B5EF4-FFF2-40B4-BE49-F238E27FC236}">
                <a16:creationId xmlns:a16="http://schemas.microsoft.com/office/drawing/2014/main" id="{8C1C133B-B1EB-9288-35AB-A9317E90AA2A}"/>
              </a:ext>
            </a:extLst>
          </p:cNvPr>
          <p:cNvGrpSpPr/>
          <p:nvPr/>
        </p:nvGrpSpPr>
        <p:grpSpPr>
          <a:xfrm>
            <a:off x="4126010" y="2357595"/>
            <a:ext cx="1211035" cy="1211037"/>
            <a:chOff x="3966482" y="2406331"/>
            <a:chExt cx="1211035" cy="1211037"/>
          </a:xfrm>
        </p:grpSpPr>
        <p:sp>
          <p:nvSpPr>
            <p:cNvPr id="136218" name="Oval 84">
              <a:extLst>
                <a:ext uri="{FF2B5EF4-FFF2-40B4-BE49-F238E27FC236}">
                  <a16:creationId xmlns:a16="http://schemas.microsoft.com/office/drawing/2014/main" id="{A1D3C8B0-BC44-B005-32AC-E2E84E823BF2}"/>
                </a:ext>
              </a:extLst>
            </p:cNvPr>
            <p:cNvSpPr/>
            <p:nvPr/>
          </p:nvSpPr>
          <p:spPr bwMode="auto">
            <a:xfrm>
              <a:off x="3966482" y="2406331"/>
              <a:ext cx="1211035" cy="12110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dirty="0"/>
            </a:p>
          </p:txBody>
        </p:sp>
        <p:pic>
          <p:nvPicPr>
            <p:cNvPr id="136219" name="Graphic 136218" descr="Open hand with plant with solid fill">
              <a:extLst>
                <a:ext uri="{FF2B5EF4-FFF2-40B4-BE49-F238E27FC236}">
                  <a16:creationId xmlns:a16="http://schemas.microsoft.com/office/drawing/2014/main" id="{46DB8A36-4148-79DA-0061-33D918A622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131610" y="2571460"/>
              <a:ext cx="880779" cy="880779"/>
            </a:xfrm>
            <a:prstGeom prst="rect">
              <a:avLst/>
            </a:prstGeom>
          </p:spPr>
        </p:pic>
      </p:grpSp>
      <p:sp>
        <p:nvSpPr>
          <p:cNvPr id="136229" name="Flowchart: Sequential Access Storage 136228">
            <a:extLst>
              <a:ext uri="{FF2B5EF4-FFF2-40B4-BE49-F238E27FC236}">
                <a16:creationId xmlns:a16="http://schemas.microsoft.com/office/drawing/2014/main" id="{E8A8222A-25DB-6AD1-646C-56DB3A3DC9E1}"/>
              </a:ext>
            </a:extLst>
          </p:cNvPr>
          <p:cNvSpPr/>
          <p:nvPr/>
        </p:nvSpPr>
        <p:spPr>
          <a:xfrm flipH="1">
            <a:off x="1598871" y="2697253"/>
            <a:ext cx="1045376" cy="522687"/>
          </a:xfrm>
          <a:prstGeom prst="flowChartMagneticTape">
            <a:avLst/>
          </a:prstGeom>
          <a:solidFill>
            <a:srgbClr val="F796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136217" name="Graphic 136216" descr="Dead Fish Skeleton with solid fill">
            <a:extLst>
              <a:ext uri="{FF2B5EF4-FFF2-40B4-BE49-F238E27FC236}">
                <a16:creationId xmlns:a16="http://schemas.microsoft.com/office/drawing/2014/main" id="{6D45A26A-EF5D-51EF-8BBF-0C0A55130B5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flipH="1">
            <a:off x="1793258" y="2633058"/>
            <a:ext cx="651075" cy="651075"/>
          </a:xfrm>
          <a:prstGeom prst="rect">
            <a:avLst/>
          </a:prstGeom>
        </p:spPr>
      </p:pic>
      <p:sp>
        <p:nvSpPr>
          <p:cNvPr id="136230" name="Flowchart: Sequential Access Storage 136229">
            <a:extLst>
              <a:ext uri="{FF2B5EF4-FFF2-40B4-BE49-F238E27FC236}">
                <a16:creationId xmlns:a16="http://schemas.microsoft.com/office/drawing/2014/main" id="{7310E8F9-F825-835C-4B5B-3038C6E72E63}"/>
              </a:ext>
            </a:extLst>
          </p:cNvPr>
          <p:cNvSpPr/>
          <p:nvPr/>
        </p:nvSpPr>
        <p:spPr>
          <a:xfrm>
            <a:off x="2033072" y="1211719"/>
            <a:ext cx="1045376" cy="522687"/>
          </a:xfrm>
          <a:prstGeom prst="flowChartMagneticTape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136231" name="Graphic 136230" descr="Raw Materials with solid fill">
            <a:extLst>
              <a:ext uri="{FF2B5EF4-FFF2-40B4-BE49-F238E27FC236}">
                <a16:creationId xmlns:a16="http://schemas.microsoft.com/office/drawing/2014/main" id="{F10D2171-7DE5-425C-E03D-3B99679DA0B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329470" y="1250059"/>
            <a:ext cx="452579" cy="45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3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3806</TotalTime>
  <Words>299</Words>
  <Application>Microsoft Office PowerPoint</Application>
  <PresentationFormat>On-screen Show (16:9)</PresentationFormat>
  <Paragraphs>86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Wingdings</vt:lpstr>
      <vt:lpstr>Office 主题​​</vt:lpstr>
      <vt:lpstr>Circular Economy-1 </vt:lpstr>
      <vt:lpstr>Circular Economy-2 </vt:lpstr>
      <vt:lpstr>Circular Economy-3 </vt:lpstr>
      <vt:lpstr>Circular Economy-4 </vt:lpstr>
      <vt:lpstr>Circular Economy-5 </vt:lpstr>
      <vt:lpstr>Circular Economy-6 </vt:lpstr>
      <vt:lpstr>Circular Economy-7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113</cp:revision>
  <dcterms:created xsi:type="dcterms:W3CDTF">2016-05-15T02:42:52Z</dcterms:created>
  <dcterms:modified xsi:type="dcterms:W3CDTF">2024-09-22T06:57:22Z</dcterms:modified>
</cp:coreProperties>
</file>