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50" r:id="rId2"/>
    <p:sldId id="771" r:id="rId3"/>
    <p:sldId id="766" r:id="rId4"/>
    <p:sldId id="768" r:id="rId5"/>
    <p:sldId id="767" r:id="rId6"/>
    <p:sldId id="769" r:id="rId7"/>
    <p:sldId id="277" r:id="rId8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996"/>
    <a:srgbClr val="E18787"/>
    <a:srgbClr val="73BC44"/>
    <a:srgbClr val="FFC000"/>
    <a:srgbClr val="00B0F0"/>
    <a:srgbClr val="A5A5A5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4085502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632718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0224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1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1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svg"/><Relationship Id="rId11" Type="http://schemas.openxmlformats.org/officeDocument/2006/relationships/image" Target="../media/image14.png"/><Relationship Id="rId5" Type="http://schemas.openxmlformats.org/officeDocument/2006/relationships/image" Target="../media/image30.png"/><Relationship Id="rId10" Type="http://schemas.openxmlformats.org/officeDocument/2006/relationships/image" Target="../media/image17.svg"/><Relationship Id="rId4" Type="http://schemas.openxmlformats.org/officeDocument/2006/relationships/image" Target="../media/image29.svg"/><Relationship Id="rId9" Type="http://schemas.openxmlformats.org/officeDocument/2006/relationships/image" Target="../media/image16.png"/><Relationship Id="rId14" Type="http://schemas.openxmlformats.org/officeDocument/2006/relationships/image" Target="../media/image1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3" Type="http://schemas.openxmlformats.org/officeDocument/2006/relationships/image" Target="../media/image8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11" Type="http://schemas.openxmlformats.org/officeDocument/2006/relationships/image" Target="../media/image38.png"/><Relationship Id="rId5" Type="http://schemas.openxmlformats.org/officeDocument/2006/relationships/image" Target="../media/image10.png"/><Relationship Id="rId10" Type="http://schemas.openxmlformats.org/officeDocument/2006/relationships/image" Target="../media/image37.svg"/><Relationship Id="rId4" Type="http://schemas.openxmlformats.org/officeDocument/2006/relationships/image" Target="../media/image9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10" Type="http://schemas.openxmlformats.org/officeDocument/2006/relationships/image" Target="../media/image11.svg"/><Relationship Id="rId4" Type="http://schemas.openxmlformats.org/officeDocument/2006/relationships/image" Target="../media/image43.sv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13" Type="http://schemas.openxmlformats.org/officeDocument/2006/relationships/image" Target="../media/image26.png"/><Relationship Id="rId18" Type="http://schemas.openxmlformats.org/officeDocument/2006/relationships/image" Target="../media/image57.svg"/><Relationship Id="rId3" Type="http://schemas.openxmlformats.org/officeDocument/2006/relationships/image" Target="../media/image18.png"/><Relationship Id="rId7" Type="http://schemas.openxmlformats.org/officeDocument/2006/relationships/image" Target="../media/image48.png"/><Relationship Id="rId12" Type="http://schemas.openxmlformats.org/officeDocument/2006/relationships/image" Target="../media/image53.svg"/><Relationship Id="rId17" Type="http://schemas.openxmlformats.org/officeDocument/2006/relationships/image" Target="../media/image5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5.svg"/><Relationship Id="rId20" Type="http://schemas.openxmlformats.org/officeDocument/2006/relationships/image" Target="../media/image5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7.sv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4.png"/><Relationship Id="rId10" Type="http://schemas.openxmlformats.org/officeDocument/2006/relationships/image" Target="../media/image51.svg"/><Relationship Id="rId19" Type="http://schemas.openxmlformats.org/officeDocument/2006/relationships/image" Target="../media/image58.png"/><Relationship Id="rId4" Type="http://schemas.openxmlformats.org/officeDocument/2006/relationships/image" Target="../media/image19.svg"/><Relationship Id="rId9" Type="http://schemas.openxmlformats.org/officeDocument/2006/relationships/image" Target="../media/image50.png"/><Relationship Id="rId14" Type="http://schemas.openxmlformats.org/officeDocument/2006/relationships/image" Target="../media/image2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svg"/><Relationship Id="rId3" Type="http://schemas.openxmlformats.org/officeDocument/2006/relationships/image" Target="../media/image61.svg"/><Relationship Id="rId7" Type="http://schemas.openxmlformats.org/officeDocument/2006/relationships/image" Target="../media/image65.sv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4.png"/><Relationship Id="rId11" Type="http://schemas.openxmlformats.org/officeDocument/2006/relationships/image" Target="../media/image69.svg"/><Relationship Id="rId5" Type="http://schemas.openxmlformats.org/officeDocument/2006/relationships/image" Target="../media/image63.sv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41" name="Arc 136340">
            <a:extLst>
              <a:ext uri="{FF2B5EF4-FFF2-40B4-BE49-F238E27FC236}">
                <a16:creationId xmlns:a16="http://schemas.microsoft.com/office/drawing/2014/main" id="{06B02C73-4FEC-717D-9D68-011F7746A763}"/>
              </a:ext>
            </a:extLst>
          </p:cNvPr>
          <p:cNvSpPr/>
          <p:nvPr/>
        </p:nvSpPr>
        <p:spPr>
          <a:xfrm rot="393363">
            <a:off x="1787850" y="1899110"/>
            <a:ext cx="934981" cy="817059"/>
          </a:xfrm>
          <a:prstGeom prst="arc">
            <a:avLst>
              <a:gd name="adj1" fmla="val 11414899"/>
              <a:gd name="adj2" fmla="val 19579685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31" name="Arc 136330">
            <a:extLst>
              <a:ext uri="{FF2B5EF4-FFF2-40B4-BE49-F238E27FC236}">
                <a16:creationId xmlns:a16="http://schemas.microsoft.com/office/drawing/2014/main" id="{4C14DA1D-6CC8-3DC8-66F3-4BAB49016025}"/>
              </a:ext>
            </a:extLst>
          </p:cNvPr>
          <p:cNvSpPr/>
          <p:nvPr/>
        </p:nvSpPr>
        <p:spPr>
          <a:xfrm rot="8579765">
            <a:off x="2628880" y="2154776"/>
            <a:ext cx="1231751" cy="1049066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26" name="Arc 136325">
            <a:extLst>
              <a:ext uri="{FF2B5EF4-FFF2-40B4-BE49-F238E27FC236}">
                <a16:creationId xmlns:a16="http://schemas.microsoft.com/office/drawing/2014/main" id="{7D9CE5D4-4B06-B92E-B503-B1C03269B18F}"/>
              </a:ext>
            </a:extLst>
          </p:cNvPr>
          <p:cNvSpPr/>
          <p:nvPr/>
        </p:nvSpPr>
        <p:spPr>
          <a:xfrm rot="1793740">
            <a:off x="2832898" y="1923180"/>
            <a:ext cx="934981" cy="817059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25" name="Arc 136324">
            <a:extLst>
              <a:ext uri="{FF2B5EF4-FFF2-40B4-BE49-F238E27FC236}">
                <a16:creationId xmlns:a16="http://schemas.microsoft.com/office/drawing/2014/main" id="{2D8C7E42-BCE7-BD24-089A-EE0CE8399CB1}"/>
              </a:ext>
            </a:extLst>
          </p:cNvPr>
          <p:cNvSpPr/>
          <p:nvPr/>
        </p:nvSpPr>
        <p:spPr>
          <a:xfrm rot="16673628">
            <a:off x="2467157" y="2175323"/>
            <a:ext cx="934981" cy="817059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12" name="Arc 136311">
            <a:extLst>
              <a:ext uri="{FF2B5EF4-FFF2-40B4-BE49-F238E27FC236}">
                <a16:creationId xmlns:a16="http://schemas.microsoft.com/office/drawing/2014/main" id="{EE160B77-2186-E6F2-2DBE-EC3E5B4E0F41}"/>
              </a:ext>
            </a:extLst>
          </p:cNvPr>
          <p:cNvSpPr/>
          <p:nvPr/>
        </p:nvSpPr>
        <p:spPr>
          <a:xfrm rot="2071673">
            <a:off x="2199751" y="3152793"/>
            <a:ext cx="812412" cy="620947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11" name="Arc 136310">
            <a:extLst>
              <a:ext uri="{FF2B5EF4-FFF2-40B4-BE49-F238E27FC236}">
                <a16:creationId xmlns:a16="http://schemas.microsoft.com/office/drawing/2014/main" id="{D435CE18-5925-C2A5-5C53-9FD4FDF856E3}"/>
              </a:ext>
            </a:extLst>
          </p:cNvPr>
          <p:cNvSpPr/>
          <p:nvPr/>
        </p:nvSpPr>
        <p:spPr>
          <a:xfrm rot="19190006">
            <a:off x="1611430" y="2958176"/>
            <a:ext cx="812412" cy="620947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300" name="Arc 136299">
            <a:extLst>
              <a:ext uri="{FF2B5EF4-FFF2-40B4-BE49-F238E27FC236}">
                <a16:creationId xmlns:a16="http://schemas.microsoft.com/office/drawing/2014/main" id="{B23EE610-C233-9F36-54BF-9FC1333B592D}"/>
              </a:ext>
            </a:extLst>
          </p:cNvPr>
          <p:cNvSpPr/>
          <p:nvPr/>
        </p:nvSpPr>
        <p:spPr>
          <a:xfrm rot="2281361">
            <a:off x="3784790" y="2624560"/>
            <a:ext cx="812412" cy="620947"/>
          </a:xfrm>
          <a:prstGeom prst="arc">
            <a:avLst>
              <a:gd name="adj1" fmla="val 12416642"/>
              <a:gd name="adj2" fmla="val 19948276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99" name="Arc 136298">
            <a:extLst>
              <a:ext uri="{FF2B5EF4-FFF2-40B4-BE49-F238E27FC236}">
                <a16:creationId xmlns:a16="http://schemas.microsoft.com/office/drawing/2014/main" id="{486A900F-3D15-ED85-12CA-CCB4397C12B1}"/>
              </a:ext>
            </a:extLst>
          </p:cNvPr>
          <p:cNvSpPr/>
          <p:nvPr/>
        </p:nvSpPr>
        <p:spPr>
          <a:xfrm rot="7097226">
            <a:off x="1634627" y="3318714"/>
            <a:ext cx="812412" cy="620947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Key Components of Generative AI</a:t>
            </a:r>
          </a:p>
        </p:txBody>
      </p:sp>
      <p:sp>
        <p:nvSpPr>
          <p:cNvPr id="136230" name="AutoShape 2">
            <a:extLst>
              <a:ext uri="{FF2B5EF4-FFF2-40B4-BE49-F238E27FC236}">
                <a16:creationId xmlns:a16="http://schemas.microsoft.com/office/drawing/2014/main" id="{353B9E85-DC81-4F23-D522-46C82F33B55B}"/>
              </a:ext>
            </a:extLst>
          </p:cNvPr>
          <p:cNvSpPr>
            <a:spLocks noChangeArrowheads="1"/>
          </p:cNvSpPr>
          <p:nvPr/>
        </p:nvSpPr>
        <p:spPr bwMode="gray">
          <a:xfrm rot="18460505">
            <a:off x="3869020" y="2347195"/>
            <a:ext cx="1070652" cy="930953"/>
          </a:xfrm>
          <a:custGeom>
            <a:avLst/>
            <a:gdLst>
              <a:gd name="G0" fmla="+- 9729 0 0"/>
              <a:gd name="G1" fmla="+- -11124456 0 0"/>
              <a:gd name="G2" fmla="+- 0 0 -11124456"/>
              <a:gd name="T0" fmla="*/ 0 256 1"/>
              <a:gd name="T1" fmla="*/ 180 256 1"/>
              <a:gd name="G3" fmla="+- -11124456 T0 T1"/>
              <a:gd name="T2" fmla="*/ 0 256 1"/>
              <a:gd name="T3" fmla="*/ 90 256 1"/>
              <a:gd name="G4" fmla="+- -11124456 T2 T3"/>
              <a:gd name="G5" fmla="*/ G4 2 1"/>
              <a:gd name="T4" fmla="*/ 90 256 1"/>
              <a:gd name="T5" fmla="*/ 0 256 1"/>
              <a:gd name="G6" fmla="+- -11124456 T4 T5"/>
              <a:gd name="G7" fmla="*/ G6 2 1"/>
              <a:gd name="G8" fmla="abs -1112445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729"/>
              <a:gd name="G18" fmla="*/ 9729 1 2"/>
              <a:gd name="G19" fmla="+- G18 5400 0"/>
              <a:gd name="G20" fmla="cos G19 -11124456"/>
              <a:gd name="G21" fmla="sin G19 -11124456"/>
              <a:gd name="G22" fmla="+- G20 10800 0"/>
              <a:gd name="G23" fmla="+- G21 10800 0"/>
              <a:gd name="G24" fmla="+- 10800 0 G20"/>
              <a:gd name="G25" fmla="+- 9729 10800 0"/>
              <a:gd name="G26" fmla="?: G9 G17 G25"/>
              <a:gd name="G27" fmla="?: G9 0 21600"/>
              <a:gd name="G28" fmla="cos 10800 -11124456"/>
              <a:gd name="G29" fmla="sin 10800 -11124456"/>
              <a:gd name="G30" fmla="sin 9729 -11124456"/>
              <a:gd name="G31" fmla="+- G28 10800 0"/>
              <a:gd name="G32" fmla="+- G29 10800 0"/>
              <a:gd name="G33" fmla="+- G30 10800 0"/>
              <a:gd name="G34" fmla="?: G4 0 G31"/>
              <a:gd name="G35" fmla="?: -11124456 G34 0"/>
              <a:gd name="G36" fmla="?: G6 G35 G31"/>
              <a:gd name="G37" fmla="+- 21600 0 G36"/>
              <a:gd name="G38" fmla="?: G4 0 G33"/>
              <a:gd name="G39" fmla="?: -1112445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698 w 21600"/>
              <a:gd name="T15" fmla="*/ 8972 h 21600"/>
              <a:gd name="T16" fmla="*/ 10800 w 21600"/>
              <a:gd name="T17" fmla="*/ 1071 h 21600"/>
              <a:gd name="T18" fmla="*/ 20902 w 21600"/>
              <a:gd name="T19" fmla="*/ 897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226" y="9068"/>
                </a:moveTo>
                <a:cubicBezTo>
                  <a:pt x="2063" y="4438"/>
                  <a:pt x="6094" y="1070"/>
                  <a:pt x="10800" y="1071"/>
                </a:cubicBezTo>
                <a:cubicBezTo>
                  <a:pt x="15505" y="1071"/>
                  <a:pt x="19536" y="4438"/>
                  <a:pt x="20373" y="9068"/>
                </a:cubicBezTo>
                <a:lnTo>
                  <a:pt x="21427" y="8877"/>
                </a:lnTo>
                <a:cubicBezTo>
                  <a:pt x="20497" y="3737"/>
                  <a:pt x="16023" y="-1"/>
                  <a:pt x="10799" y="0"/>
                </a:cubicBezTo>
                <a:cubicBezTo>
                  <a:pt x="5576" y="0"/>
                  <a:pt x="1102" y="3737"/>
                  <a:pt x="172" y="8877"/>
                </a:cubicBezTo>
                <a:close/>
              </a:path>
            </a:pathLst>
          </a:custGeom>
          <a:solidFill>
            <a:srgbClr val="4D4D4D">
              <a:alpha val="47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6232" name="Group 4">
            <a:extLst>
              <a:ext uri="{FF2B5EF4-FFF2-40B4-BE49-F238E27FC236}">
                <a16:creationId xmlns:a16="http://schemas.microsoft.com/office/drawing/2014/main" id="{7890C780-16F2-80D3-C7BE-59706D19B218}"/>
              </a:ext>
            </a:extLst>
          </p:cNvPr>
          <p:cNvGrpSpPr>
            <a:grpSpLocks/>
          </p:cNvGrpSpPr>
          <p:nvPr/>
        </p:nvGrpSpPr>
        <p:grpSpPr bwMode="auto">
          <a:xfrm>
            <a:off x="1268761" y="2823799"/>
            <a:ext cx="661613" cy="699612"/>
            <a:chOff x="647" y="2562"/>
            <a:chExt cx="1210" cy="1278"/>
          </a:xfrm>
        </p:grpSpPr>
        <p:pic>
          <p:nvPicPr>
            <p:cNvPr id="136233" name="Picture 5" descr="light_shadow">
              <a:extLst>
                <a:ext uri="{FF2B5EF4-FFF2-40B4-BE49-F238E27FC236}">
                  <a16:creationId xmlns:a16="http://schemas.microsoft.com/office/drawing/2014/main" id="{8D7E4B72-4997-A3A0-747C-A388F0858C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34" name="Picture 6" descr="circuler_1">
              <a:extLst>
                <a:ext uri="{FF2B5EF4-FFF2-40B4-BE49-F238E27FC236}">
                  <a16:creationId xmlns:a16="http://schemas.microsoft.com/office/drawing/2014/main" id="{4EDA2760-93C5-B8DA-E049-D740FF90E3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35" name="Oval 7">
              <a:extLst>
                <a:ext uri="{FF2B5EF4-FFF2-40B4-BE49-F238E27FC236}">
                  <a16:creationId xmlns:a16="http://schemas.microsoft.com/office/drawing/2014/main" id="{FE9A970C-A6AC-E59C-ACB3-DEEF3167587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36" name="Freeform 8">
              <a:extLst>
                <a:ext uri="{FF2B5EF4-FFF2-40B4-BE49-F238E27FC236}">
                  <a16:creationId xmlns:a16="http://schemas.microsoft.com/office/drawing/2014/main" id="{4195A6CE-942D-F592-CA0F-E3BA74EBE6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6238" name="Group 10">
            <a:extLst>
              <a:ext uri="{FF2B5EF4-FFF2-40B4-BE49-F238E27FC236}">
                <a16:creationId xmlns:a16="http://schemas.microsoft.com/office/drawing/2014/main" id="{4521BC13-286B-C5BB-663B-ECBB4062D627}"/>
              </a:ext>
            </a:extLst>
          </p:cNvPr>
          <p:cNvGrpSpPr>
            <a:grpSpLocks/>
          </p:cNvGrpSpPr>
          <p:nvPr/>
        </p:nvGrpSpPr>
        <p:grpSpPr bwMode="auto">
          <a:xfrm>
            <a:off x="2058899" y="2734390"/>
            <a:ext cx="856074" cy="905249"/>
            <a:chOff x="647" y="2562"/>
            <a:chExt cx="1210" cy="1278"/>
          </a:xfrm>
        </p:grpSpPr>
        <p:pic>
          <p:nvPicPr>
            <p:cNvPr id="136239" name="Picture 11" descr="light_shadow">
              <a:extLst>
                <a:ext uri="{FF2B5EF4-FFF2-40B4-BE49-F238E27FC236}">
                  <a16:creationId xmlns:a16="http://schemas.microsoft.com/office/drawing/2014/main" id="{26C55529-ACA9-B8E9-D997-94FE133EC1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40" name="Picture 12" descr="circuler_1">
              <a:extLst>
                <a:ext uri="{FF2B5EF4-FFF2-40B4-BE49-F238E27FC236}">
                  <a16:creationId xmlns:a16="http://schemas.microsoft.com/office/drawing/2014/main" id="{CBEB1F39-4C90-F902-20F7-00A1B21936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41" name="Oval 13">
              <a:extLst>
                <a:ext uri="{FF2B5EF4-FFF2-40B4-BE49-F238E27FC236}">
                  <a16:creationId xmlns:a16="http://schemas.microsoft.com/office/drawing/2014/main" id="{0475E2E2-A69F-4F4E-BABA-508E4932DEB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74BD43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42" name="Freeform 14">
              <a:extLst>
                <a:ext uri="{FF2B5EF4-FFF2-40B4-BE49-F238E27FC236}">
                  <a16:creationId xmlns:a16="http://schemas.microsoft.com/office/drawing/2014/main" id="{1DCE08E2-E301-BDF3-6629-605A13CBA81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6243" name="Group 15">
            <a:extLst>
              <a:ext uri="{FF2B5EF4-FFF2-40B4-BE49-F238E27FC236}">
                <a16:creationId xmlns:a16="http://schemas.microsoft.com/office/drawing/2014/main" id="{6DBADBF9-4A19-52FB-D674-9977251EB759}"/>
              </a:ext>
            </a:extLst>
          </p:cNvPr>
          <p:cNvGrpSpPr>
            <a:grpSpLocks/>
          </p:cNvGrpSpPr>
          <p:nvPr/>
        </p:nvGrpSpPr>
        <p:grpSpPr bwMode="auto">
          <a:xfrm>
            <a:off x="2243299" y="1491630"/>
            <a:ext cx="1019243" cy="1105297"/>
            <a:chOff x="647" y="2562"/>
            <a:chExt cx="1210" cy="1278"/>
          </a:xfrm>
        </p:grpSpPr>
        <p:pic>
          <p:nvPicPr>
            <p:cNvPr id="136244" name="Picture 16" descr="light_shadow">
              <a:extLst>
                <a:ext uri="{FF2B5EF4-FFF2-40B4-BE49-F238E27FC236}">
                  <a16:creationId xmlns:a16="http://schemas.microsoft.com/office/drawing/2014/main" id="{C4F7507F-EE1A-B748-98DA-9437523AE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45" name="Picture 17" descr="circuler_1">
              <a:extLst>
                <a:ext uri="{FF2B5EF4-FFF2-40B4-BE49-F238E27FC236}">
                  <a16:creationId xmlns:a16="http://schemas.microsoft.com/office/drawing/2014/main" id="{71F18D57-6BD6-2DF6-AAB2-F80B7F458D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46" name="Oval 18">
              <a:extLst>
                <a:ext uri="{FF2B5EF4-FFF2-40B4-BE49-F238E27FC236}">
                  <a16:creationId xmlns:a16="http://schemas.microsoft.com/office/drawing/2014/main" id="{1D4D8443-5877-FAF5-871D-C9ED77E48E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F5B80B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47" name="Freeform 19">
              <a:extLst>
                <a:ext uri="{FF2B5EF4-FFF2-40B4-BE49-F238E27FC236}">
                  <a16:creationId xmlns:a16="http://schemas.microsoft.com/office/drawing/2014/main" id="{DCB9BF8F-0959-3E3B-1022-99D6AA00D55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6248" name="Group 20">
            <a:extLst>
              <a:ext uri="{FF2B5EF4-FFF2-40B4-BE49-F238E27FC236}">
                <a16:creationId xmlns:a16="http://schemas.microsoft.com/office/drawing/2014/main" id="{F7996342-100C-1F8D-14E8-0B27AFB9EA1E}"/>
              </a:ext>
            </a:extLst>
          </p:cNvPr>
          <p:cNvGrpSpPr>
            <a:grpSpLocks/>
          </p:cNvGrpSpPr>
          <p:nvPr/>
        </p:nvGrpSpPr>
        <p:grpSpPr bwMode="auto">
          <a:xfrm>
            <a:off x="3441357" y="2028073"/>
            <a:ext cx="856074" cy="905249"/>
            <a:chOff x="647" y="2562"/>
            <a:chExt cx="1210" cy="1278"/>
          </a:xfrm>
        </p:grpSpPr>
        <p:pic>
          <p:nvPicPr>
            <p:cNvPr id="136249" name="Picture 21" descr="light_shadow">
              <a:extLst>
                <a:ext uri="{FF2B5EF4-FFF2-40B4-BE49-F238E27FC236}">
                  <a16:creationId xmlns:a16="http://schemas.microsoft.com/office/drawing/2014/main" id="{3F88783F-6D26-798B-467F-0E296E855E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50" name="Picture 22" descr="circuler_1">
              <a:extLst>
                <a:ext uri="{FF2B5EF4-FFF2-40B4-BE49-F238E27FC236}">
                  <a16:creationId xmlns:a16="http://schemas.microsoft.com/office/drawing/2014/main" id="{4322DF06-BB72-75CE-70C5-408113942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51" name="Oval 23">
              <a:extLst>
                <a:ext uri="{FF2B5EF4-FFF2-40B4-BE49-F238E27FC236}">
                  <a16:creationId xmlns:a16="http://schemas.microsoft.com/office/drawing/2014/main" id="{B5F37746-D807-9042-CB23-5AA0CB4D398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6292C6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52" name="Freeform 24">
              <a:extLst>
                <a:ext uri="{FF2B5EF4-FFF2-40B4-BE49-F238E27FC236}">
                  <a16:creationId xmlns:a16="http://schemas.microsoft.com/office/drawing/2014/main" id="{FEBE37C1-E04F-3B5B-4B24-16080B4CBC7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6268" name="Group 40">
            <a:extLst>
              <a:ext uri="{FF2B5EF4-FFF2-40B4-BE49-F238E27FC236}">
                <a16:creationId xmlns:a16="http://schemas.microsoft.com/office/drawing/2014/main" id="{3B808EFC-4D2A-0A30-91C9-55FE3B8AA806}"/>
              </a:ext>
            </a:extLst>
          </p:cNvPr>
          <p:cNvGrpSpPr>
            <a:grpSpLocks/>
          </p:cNvGrpSpPr>
          <p:nvPr/>
        </p:nvGrpSpPr>
        <p:grpSpPr bwMode="auto">
          <a:xfrm>
            <a:off x="4470587" y="1971296"/>
            <a:ext cx="661613" cy="699612"/>
            <a:chOff x="647" y="2562"/>
            <a:chExt cx="1210" cy="1278"/>
          </a:xfrm>
        </p:grpSpPr>
        <p:pic>
          <p:nvPicPr>
            <p:cNvPr id="136269" name="Picture 41" descr="light_shadow">
              <a:extLst>
                <a:ext uri="{FF2B5EF4-FFF2-40B4-BE49-F238E27FC236}">
                  <a16:creationId xmlns:a16="http://schemas.microsoft.com/office/drawing/2014/main" id="{F3807D0D-D7A4-4DA7-EDF9-98A1870600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70" name="Picture 42" descr="circuler_1">
              <a:extLst>
                <a:ext uri="{FF2B5EF4-FFF2-40B4-BE49-F238E27FC236}">
                  <a16:creationId xmlns:a16="http://schemas.microsoft.com/office/drawing/2014/main" id="{14CD7D1D-5D9F-AB9B-9278-A8251464F7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71" name="Oval 43">
              <a:extLst>
                <a:ext uri="{FF2B5EF4-FFF2-40B4-BE49-F238E27FC236}">
                  <a16:creationId xmlns:a16="http://schemas.microsoft.com/office/drawing/2014/main" id="{F8198E36-C851-D94B-035A-F8B56BA16C4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72" name="Freeform 44">
              <a:extLst>
                <a:ext uri="{FF2B5EF4-FFF2-40B4-BE49-F238E27FC236}">
                  <a16:creationId xmlns:a16="http://schemas.microsoft.com/office/drawing/2014/main" id="{9044E294-6D29-EA42-6CDA-1D38FA3F45D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6282" name="Rectangle 57">
            <a:extLst>
              <a:ext uri="{FF2B5EF4-FFF2-40B4-BE49-F238E27FC236}">
                <a16:creationId xmlns:a16="http://schemas.microsoft.com/office/drawing/2014/main" id="{76FE7D93-FCF9-44E4-260C-D50424528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142" y="1564013"/>
            <a:ext cx="108127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Neural Networks</a:t>
            </a:r>
          </a:p>
        </p:txBody>
      </p:sp>
      <p:pic>
        <p:nvPicPr>
          <p:cNvPr id="136284" name="Graphic 136283" descr="Document with solid fill">
            <a:extLst>
              <a:ext uri="{FF2B5EF4-FFF2-40B4-BE49-F238E27FC236}">
                <a16:creationId xmlns:a16="http://schemas.microsoft.com/office/drawing/2014/main" id="{73C6E428-0A37-2A60-3C53-592736E2AB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83186" y="2938678"/>
            <a:ext cx="417277" cy="417277"/>
          </a:xfrm>
          <a:prstGeom prst="rect">
            <a:avLst/>
          </a:prstGeom>
        </p:spPr>
      </p:pic>
      <p:grpSp>
        <p:nvGrpSpPr>
          <p:cNvPr id="136309" name="Group 136308">
            <a:extLst>
              <a:ext uri="{FF2B5EF4-FFF2-40B4-BE49-F238E27FC236}">
                <a16:creationId xmlns:a16="http://schemas.microsoft.com/office/drawing/2014/main" id="{1E222C80-851E-EE24-90C8-78062B93F049}"/>
              </a:ext>
            </a:extLst>
          </p:cNvPr>
          <p:cNvGrpSpPr/>
          <p:nvPr/>
        </p:nvGrpSpPr>
        <p:grpSpPr>
          <a:xfrm>
            <a:off x="1591825" y="3679931"/>
            <a:ext cx="661613" cy="699612"/>
            <a:chOff x="2305610" y="3871922"/>
            <a:chExt cx="882151" cy="932816"/>
          </a:xfrm>
        </p:grpSpPr>
        <p:grpSp>
          <p:nvGrpSpPr>
            <p:cNvPr id="136253" name="Group 25">
              <a:extLst>
                <a:ext uri="{FF2B5EF4-FFF2-40B4-BE49-F238E27FC236}">
                  <a16:creationId xmlns:a16="http://schemas.microsoft.com/office/drawing/2014/main" id="{E0F80296-217B-4E4E-E248-FDD7584A88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5610" y="3871922"/>
              <a:ext cx="882151" cy="932816"/>
              <a:chOff x="647" y="2562"/>
              <a:chExt cx="1210" cy="1278"/>
            </a:xfrm>
          </p:grpSpPr>
          <p:pic>
            <p:nvPicPr>
              <p:cNvPr id="136254" name="Picture 26" descr="light_shadow">
                <a:extLst>
                  <a:ext uri="{FF2B5EF4-FFF2-40B4-BE49-F238E27FC236}">
                    <a16:creationId xmlns:a16="http://schemas.microsoft.com/office/drawing/2014/main" id="{4355CC22-ADC2-11D8-F03A-9E92EA24A5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55" name="Picture 27" descr="circuler_1">
                <a:extLst>
                  <a:ext uri="{FF2B5EF4-FFF2-40B4-BE49-F238E27FC236}">
                    <a16:creationId xmlns:a16="http://schemas.microsoft.com/office/drawing/2014/main" id="{CB4EBCDD-3190-CCCE-453C-0AD9C3E712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56" name="Oval 28">
                <a:extLst>
                  <a:ext uri="{FF2B5EF4-FFF2-40B4-BE49-F238E27FC236}">
                    <a16:creationId xmlns:a16="http://schemas.microsoft.com/office/drawing/2014/main" id="{C96E7E0A-B3CC-2548-6D89-D5769974074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6257" name="Freeform 29">
                <a:extLst>
                  <a:ext uri="{FF2B5EF4-FFF2-40B4-BE49-F238E27FC236}">
                    <a16:creationId xmlns:a16="http://schemas.microsoft.com/office/drawing/2014/main" id="{1D3CAC80-5178-AAB3-49F3-F4D5727B807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pic>
          <p:nvPicPr>
            <p:cNvPr id="136286" name="Graphic 136285" descr="Image with solid fill">
              <a:extLst>
                <a:ext uri="{FF2B5EF4-FFF2-40B4-BE49-F238E27FC236}">
                  <a16:creationId xmlns:a16="http://schemas.microsoft.com/office/drawing/2014/main" id="{9F770CC9-266A-2A40-A8A5-25BC8FFA6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469550" y="4051330"/>
              <a:ext cx="541876" cy="541876"/>
            </a:xfrm>
            <a:prstGeom prst="rect">
              <a:avLst/>
            </a:prstGeom>
          </p:spPr>
        </p:pic>
      </p:grpSp>
      <p:grpSp>
        <p:nvGrpSpPr>
          <p:cNvPr id="136310" name="Group 136309">
            <a:extLst>
              <a:ext uri="{FF2B5EF4-FFF2-40B4-BE49-F238E27FC236}">
                <a16:creationId xmlns:a16="http://schemas.microsoft.com/office/drawing/2014/main" id="{5201AB2B-DEA4-C0F7-B539-97166A572407}"/>
              </a:ext>
            </a:extLst>
          </p:cNvPr>
          <p:cNvGrpSpPr/>
          <p:nvPr/>
        </p:nvGrpSpPr>
        <p:grpSpPr>
          <a:xfrm>
            <a:off x="2696542" y="3610624"/>
            <a:ext cx="661613" cy="699612"/>
            <a:chOff x="3534960" y="3852550"/>
            <a:chExt cx="882151" cy="932816"/>
          </a:xfrm>
        </p:grpSpPr>
        <p:grpSp>
          <p:nvGrpSpPr>
            <p:cNvPr id="136258" name="Group 30">
              <a:extLst>
                <a:ext uri="{FF2B5EF4-FFF2-40B4-BE49-F238E27FC236}">
                  <a16:creationId xmlns:a16="http://schemas.microsoft.com/office/drawing/2014/main" id="{E8DD5116-CE9B-287C-0BFD-E9300FA3F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4960" y="3852550"/>
              <a:ext cx="882151" cy="932816"/>
              <a:chOff x="647" y="2562"/>
              <a:chExt cx="1210" cy="1278"/>
            </a:xfrm>
          </p:grpSpPr>
          <p:pic>
            <p:nvPicPr>
              <p:cNvPr id="136259" name="Picture 31" descr="light_shadow">
                <a:extLst>
                  <a:ext uri="{FF2B5EF4-FFF2-40B4-BE49-F238E27FC236}">
                    <a16:creationId xmlns:a16="http://schemas.microsoft.com/office/drawing/2014/main" id="{73766E35-3D6F-EF26-A6EE-83404B34ED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60" name="Picture 32" descr="circuler_1">
                <a:extLst>
                  <a:ext uri="{FF2B5EF4-FFF2-40B4-BE49-F238E27FC236}">
                    <a16:creationId xmlns:a16="http://schemas.microsoft.com/office/drawing/2014/main" id="{E5CC1432-D648-A716-BE03-FFAA1F21AF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61" name="Oval 33">
                <a:extLst>
                  <a:ext uri="{FF2B5EF4-FFF2-40B4-BE49-F238E27FC236}">
                    <a16:creationId xmlns:a16="http://schemas.microsoft.com/office/drawing/2014/main" id="{EE35DA6B-8E9D-E2CB-48E8-4B2BFCE53CF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6262" name="Freeform 34">
                <a:extLst>
                  <a:ext uri="{FF2B5EF4-FFF2-40B4-BE49-F238E27FC236}">
                    <a16:creationId xmlns:a16="http://schemas.microsoft.com/office/drawing/2014/main" id="{AB3BAD55-343B-BD9B-507A-0CFC4193170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pic>
          <p:nvPicPr>
            <p:cNvPr id="136288" name="Graphic 136287" descr="Podcast with solid fill">
              <a:extLst>
                <a:ext uri="{FF2B5EF4-FFF2-40B4-BE49-F238E27FC236}">
                  <a16:creationId xmlns:a16="http://schemas.microsoft.com/office/drawing/2014/main" id="{BC52D82D-8D78-D9C4-4527-04F3E02504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674766" y="4003482"/>
              <a:ext cx="596705" cy="596705"/>
            </a:xfrm>
            <a:prstGeom prst="rect">
              <a:avLst/>
            </a:prstGeom>
          </p:spPr>
        </p:pic>
      </p:grpSp>
      <p:pic>
        <p:nvPicPr>
          <p:cNvPr id="136290" name="Graphic 136289" descr="Statistics with solid fill">
            <a:extLst>
              <a:ext uri="{FF2B5EF4-FFF2-40B4-BE49-F238E27FC236}">
                <a16:creationId xmlns:a16="http://schemas.microsoft.com/office/drawing/2014/main" id="{C95A0A13-D99C-94BE-8EDD-6DCA854578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594693" y="2198390"/>
            <a:ext cx="544600" cy="544600"/>
          </a:xfrm>
          <a:prstGeom prst="rect">
            <a:avLst/>
          </a:prstGeom>
        </p:spPr>
      </p:pic>
      <p:pic>
        <p:nvPicPr>
          <p:cNvPr id="136292" name="Graphic 136291" descr="Bar chart with solid fill">
            <a:extLst>
              <a:ext uri="{FF2B5EF4-FFF2-40B4-BE49-F238E27FC236}">
                <a16:creationId xmlns:a16="http://schemas.microsoft.com/office/drawing/2014/main" id="{E816FFA0-BFBD-05EE-46DD-5FEC72A7EA3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208205" y="2890855"/>
            <a:ext cx="531250" cy="531250"/>
          </a:xfrm>
          <a:prstGeom prst="rect">
            <a:avLst/>
          </a:prstGeom>
        </p:spPr>
      </p:pic>
      <p:pic>
        <p:nvPicPr>
          <p:cNvPr id="136294" name="Graphic 136293" descr="Brain with solid fill">
            <a:extLst>
              <a:ext uri="{FF2B5EF4-FFF2-40B4-BE49-F238E27FC236}">
                <a16:creationId xmlns:a16="http://schemas.microsoft.com/office/drawing/2014/main" id="{C4B5B41F-722A-CAD2-5AAE-DE0718C4E3A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324895" y="1591443"/>
            <a:ext cx="771632" cy="771632"/>
          </a:xfrm>
          <a:prstGeom prst="rect">
            <a:avLst/>
          </a:prstGeom>
        </p:spPr>
      </p:pic>
      <p:grpSp>
        <p:nvGrpSpPr>
          <p:cNvPr id="136301" name="Group 136300">
            <a:extLst>
              <a:ext uri="{FF2B5EF4-FFF2-40B4-BE49-F238E27FC236}">
                <a16:creationId xmlns:a16="http://schemas.microsoft.com/office/drawing/2014/main" id="{C2EBD738-5BB1-787D-6D5B-918CF5AD0163}"/>
              </a:ext>
            </a:extLst>
          </p:cNvPr>
          <p:cNvGrpSpPr/>
          <p:nvPr/>
        </p:nvGrpSpPr>
        <p:grpSpPr>
          <a:xfrm>
            <a:off x="3611644" y="3099652"/>
            <a:ext cx="661613" cy="699612"/>
            <a:chOff x="5102566" y="3080668"/>
            <a:chExt cx="882151" cy="932816"/>
          </a:xfrm>
        </p:grpSpPr>
        <p:grpSp>
          <p:nvGrpSpPr>
            <p:cNvPr id="136263" name="Group 35">
              <a:extLst>
                <a:ext uri="{FF2B5EF4-FFF2-40B4-BE49-F238E27FC236}">
                  <a16:creationId xmlns:a16="http://schemas.microsoft.com/office/drawing/2014/main" id="{21AA76C0-0C8F-F714-A44F-49F2BCE317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2566" y="3080668"/>
              <a:ext cx="882151" cy="932816"/>
              <a:chOff x="647" y="2562"/>
              <a:chExt cx="1210" cy="1278"/>
            </a:xfrm>
          </p:grpSpPr>
          <p:pic>
            <p:nvPicPr>
              <p:cNvPr id="136264" name="Picture 36" descr="light_shadow">
                <a:extLst>
                  <a:ext uri="{FF2B5EF4-FFF2-40B4-BE49-F238E27FC236}">
                    <a16:creationId xmlns:a16="http://schemas.microsoft.com/office/drawing/2014/main" id="{8259AF1C-5054-937D-C12C-E5EE44BE40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65" name="Picture 37" descr="circuler_1">
                <a:extLst>
                  <a:ext uri="{FF2B5EF4-FFF2-40B4-BE49-F238E27FC236}">
                    <a16:creationId xmlns:a16="http://schemas.microsoft.com/office/drawing/2014/main" id="{D2B16CFD-DCAD-907B-BA65-6182247E19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66" name="Oval 38">
                <a:extLst>
                  <a:ext uri="{FF2B5EF4-FFF2-40B4-BE49-F238E27FC236}">
                    <a16:creationId xmlns:a16="http://schemas.microsoft.com/office/drawing/2014/main" id="{7E45771C-54D2-265F-9F38-6BB48D85B3F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6267" name="Freeform 39">
                <a:extLst>
                  <a:ext uri="{FF2B5EF4-FFF2-40B4-BE49-F238E27FC236}">
                    <a16:creationId xmlns:a16="http://schemas.microsoft.com/office/drawing/2014/main" id="{1E120C3A-7C9E-E1F5-07D4-32B9EC672C7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350" b="1" ker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pic>
          <p:nvPicPr>
            <p:cNvPr id="136296" name="Graphic 136295" descr="Network with solid fill">
              <a:extLst>
                <a:ext uri="{FF2B5EF4-FFF2-40B4-BE49-F238E27FC236}">
                  <a16:creationId xmlns:a16="http://schemas.microsoft.com/office/drawing/2014/main" id="{22A9FACD-7D7E-AD8A-5B2C-9D4FB7CCF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5217854" y="3238676"/>
              <a:ext cx="613874" cy="613874"/>
            </a:xfrm>
            <a:prstGeom prst="rect">
              <a:avLst/>
            </a:prstGeom>
          </p:spPr>
        </p:pic>
      </p:grpSp>
      <p:grpSp>
        <p:nvGrpSpPr>
          <p:cNvPr id="136303" name="Group 35">
            <a:extLst>
              <a:ext uri="{FF2B5EF4-FFF2-40B4-BE49-F238E27FC236}">
                <a16:creationId xmlns:a16="http://schemas.microsoft.com/office/drawing/2014/main" id="{95F4088D-04FD-492B-5A04-E3CDF189FAF8}"/>
              </a:ext>
            </a:extLst>
          </p:cNvPr>
          <p:cNvGrpSpPr>
            <a:grpSpLocks/>
          </p:cNvGrpSpPr>
          <p:nvPr/>
        </p:nvGrpSpPr>
        <p:grpSpPr bwMode="auto">
          <a:xfrm>
            <a:off x="4463374" y="2769387"/>
            <a:ext cx="661613" cy="699612"/>
            <a:chOff x="647" y="2562"/>
            <a:chExt cx="1210" cy="1278"/>
          </a:xfrm>
        </p:grpSpPr>
        <p:pic>
          <p:nvPicPr>
            <p:cNvPr id="136305" name="Picture 36" descr="light_shadow">
              <a:extLst>
                <a:ext uri="{FF2B5EF4-FFF2-40B4-BE49-F238E27FC236}">
                  <a16:creationId xmlns:a16="http://schemas.microsoft.com/office/drawing/2014/main" id="{91514A42-BDAC-6970-19FC-0BBC3E45BD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306" name="Picture 37" descr="circuler_1">
              <a:extLst>
                <a:ext uri="{FF2B5EF4-FFF2-40B4-BE49-F238E27FC236}">
                  <a16:creationId xmlns:a16="http://schemas.microsoft.com/office/drawing/2014/main" id="{318B0857-DABE-F649-1EEE-F3BF2E21C4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07" name="Oval 38">
              <a:extLst>
                <a:ext uri="{FF2B5EF4-FFF2-40B4-BE49-F238E27FC236}">
                  <a16:creationId xmlns:a16="http://schemas.microsoft.com/office/drawing/2014/main" id="{D8539F02-DF72-08B8-D8FC-3C84047E8DB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308" name="Freeform 39">
              <a:extLst>
                <a:ext uri="{FF2B5EF4-FFF2-40B4-BE49-F238E27FC236}">
                  <a16:creationId xmlns:a16="http://schemas.microsoft.com/office/drawing/2014/main" id="{E1C63406-1F9F-F7BC-69B1-36DB17169A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6313" name="Rectangle 57">
            <a:extLst>
              <a:ext uri="{FF2B5EF4-FFF2-40B4-BE49-F238E27FC236}">
                <a16:creationId xmlns:a16="http://schemas.microsoft.com/office/drawing/2014/main" id="{3964046F-0653-F461-6AB5-F2F19F3C7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778" y="1641497"/>
            <a:ext cx="156786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Machine Learning Models</a:t>
            </a:r>
          </a:p>
        </p:txBody>
      </p:sp>
      <p:sp>
        <p:nvSpPr>
          <p:cNvPr id="136314" name="Rectangle 57">
            <a:extLst>
              <a:ext uri="{FF2B5EF4-FFF2-40B4-BE49-F238E27FC236}">
                <a16:creationId xmlns:a16="http://schemas.microsoft.com/office/drawing/2014/main" id="{E37E21DC-04E0-1E8F-7548-9BDBDDEBE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648" y="2543171"/>
            <a:ext cx="492093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Data</a:t>
            </a:r>
          </a:p>
        </p:txBody>
      </p:sp>
      <p:pic>
        <p:nvPicPr>
          <p:cNvPr id="136316" name="Graphic 136315" descr="Connections with solid fill">
            <a:extLst>
              <a:ext uri="{FF2B5EF4-FFF2-40B4-BE49-F238E27FC236}">
                <a16:creationId xmlns:a16="http://schemas.microsoft.com/office/drawing/2014/main" id="{CC0931A1-CEB6-CD97-0F8F-6F431CE7015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601074" y="2093368"/>
            <a:ext cx="449804" cy="449804"/>
          </a:xfrm>
          <a:prstGeom prst="rect">
            <a:avLst/>
          </a:prstGeom>
        </p:spPr>
      </p:pic>
      <p:sp>
        <p:nvSpPr>
          <p:cNvPr id="136319" name="Rectangle 57">
            <a:extLst>
              <a:ext uri="{FF2B5EF4-FFF2-40B4-BE49-F238E27FC236}">
                <a16:creationId xmlns:a16="http://schemas.microsoft.com/office/drawing/2014/main" id="{56F5A30A-D4A0-9AF5-FCB2-EA6D09BC4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509" y="3641363"/>
            <a:ext cx="1792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Generative Adversarial Networks (GANs)</a:t>
            </a:r>
          </a:p>
        </p:txBody>
      </p:sp>
      <p:sp>
        <p:nvSpPr>
          <p:cNvPr id="136320" name="Rectangle 57">
            <a:extLst>
              <a:ext uri="{FF2B5EF4-FFF2-40B4-BE49-F238E27FC236}">
                <a16:creationId xmlns:a16="http://schemas.microsoft.com/office/drawing/2014/main" id="{E31FECFF-781D-CF5E-0FB0-49FBD629C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250" y="3051614"/>
            <a:ext cx="15678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Variational Autoencoders (VAEs)</a:t>
            </a:r>
          </a:p>
        </p:txBody>
      </p:sp>
      <p:sp>
        <p:nvSpPr>
          <p:cNvPr id="136321" name="Rectangle 57">
            <a:extLst>
              <a:ext uri="{FF2B5EF4-FFF2-40B4-BE49-F238E27FC236}">
                <a16:creationId xmlns:a16="http://schemas.microsoft.com/office/drawing/2014/main" id="{F57CF1DB-2E31-E1D0-3BFF-1EB149A19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987" y="2161408"/>
            <a:ext cx="13483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Large Language Models (LLMs)</a:t>
            </a:r>
          </a:p>
        </p:txBody>
      </p:sp>
      <p:pic>
        <p:nvPicPr>
          <p:cNvPr id="136323" name="Graphic 136322" descr="Influencer with solid fill">
            <a:extLst>
              <a:ext uri="{FF2B5EF4-FFF2-40B4-BE49-F238E27FC236}">
                <a16:creationId xmlns:a16="http://schemas.microsoft.com/office/drawing/2014/main" id="{6AB94E3E-5156-1FB5-3795-72E93FCF296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530143" y="2817267"/>
            <a:ext cx="524962" cy="524962"/>
          </a:xfrm>
          <a:prstGeom prst="rect">
            <a:avLst/>
          </a:prstGeom>
        </p:spPr>
      </p:pic>
      <p:sp>
        <p:nvSpPr>
          <p:cNvPr id="136332" name="Rectangle 57">
            <a:extLst>
              <a:ext uri="{FF2B5EF4-FFF2-40B4-BE49-F238E27FC236}">
                <a16:creationId xmlns:a16="http://schemas.microsoft.com/office/drawing/2014/main" id="{08A1C45C-EACB-4CB0-2349-F147BDD11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72" y="3372321"/>
            <a:ext cx="51744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Text</a:t>
            </a:r>
          </a:p>
        </p:txBody>
      </p:sp>
      <p:sp>
        <p:nvSpPr>
          <p:cNvPr id="136338" name="Rectangle 57">
            <a:extLst>
              <a:ext uri="{FF2B5EF4-FFF2-40B4-BE49-F238E27FC236}">
                <a16:creationId xmlns:a16="http://schemas.microsoft.com/office/drawing/2014/main" id="{9047CBB3-ECEB-8ADE-161A-952A4EB6B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569" y="4081233"/>
            <a:ext cx="51744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Image</a:t>
            </a:r>
          </a:p>
        </p:txBody>
      </p:sp>
      <p:sp>
        <p:nvSpPr>
          <p:cNvPr id="136339" name="Rectangle 57">
            <a:extLst>
              <a:ext uri="{FF2B5EF4-FFF2-40B4-BE49-F238E27FC236}">
                <a16:creationId xmlns:a16="http://schemas.microsoft.com/office/drawing/2014/main" id="{9AE77DBC-C3CA-B297-822F-1F1B85554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294" y="4144098"/>
            <a:ext cx="51744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ea typeface="宋体" charset="-122"/>
              </a:rPr>
              <a:t>Voice</a:t>
            </a:r>
          </a:p>
        </p:txBody>
      </p:sp>
      <p:sp>
        <p:nvSpPr>
          <p:cNvPr id="136340" name="Rectangle 57">
            <a:extLst>
              <a:ext uri="{FF2B5EF4-FFF2-40B4-BE49-F238E27FC236}">
                <a16:creationId xmlns:a16="http://schemas.microsoft.com/office/drawing/2014/main" id="{368B1B54-57A0-7C83-6AFE-4CAFC418E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59" y="2361386"/>
            <a:ext cx="769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solidFill>
                  <a:srgbClr val="C00000"/>
                </a:solidFill>
                <a:ea typeface="宋体" charset="-122"/>
              </a:rPr>
              <a:t>New Content</a:t>
            </a:r>
          </a:p>
        </p:txBody>
      </p:sp>
      <p:grpSp>
        <p:nvGrpSpPr>
          <p:cNvPr id="136342" name="Group 4">
            <a:extLst>
              <a:ext uri="{FF2B5EF4-FFF2-40B4-BE49-F238E27FC236}">
                <a16:creationId xmlns:a16="http://schemas.microsoft.com/office/drawing/2014/main" id="{C910FDF0-1E2D-B2B6-3EEF-6C39AF69CE13}"/>
              </a:ext>
            </a:extLst>
          </p:cNvPr>
          <p:cNvGrpSpPr>
            <a:grpSpLocks/>
          </p:cNvGrpSpPr>
          <p:nvPr/>
        </p:nvGrpSpPr>
        <p:grpSpPr bwMode="auto">
          <a:xfrm>
            <a:off x="1276314" y="1886336"/>
            <a:ext cx="661613" cy="699612"/>
            <a:chOff x="647" y="2562"/>
            <a:chExt cx="1210" cy="1278"/>
          </a:xfrm>
        </p:grpSpPr>
        <p:pic>
          <p:nvPicPr>
            <p:cNvPr id="136343" name="Picture 5" descr="light_shadow">
              <a:extLst>
                <a:ext uri="{FF2B5EF4-FFF2-40B4-BE49-F238E27FC236}">
                  <a16:creationId xmlns:a16="http://schemas.microsoft.com/office/drawing/2014/main" id="{3F6C05D5-0A8C-40AF-3F3F-C654977105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344" name="Picture 6" descr="circuler_1">
              <a:extLst>
                <a:ext uri="{FF2B5EF4-FFF2-40B4-BE49-F238E27FC236}">
                  <a16:creationId xmlns:a16="http://schemas.microsoft.com/office/drawing/2014/main" id="{B853F16A-CDA8-FCA5-C91C-40B55A424A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45" name="Oval 7">
              <a:extLst>
                <a:ext uri="{FF2B5EF4-FFF2-40B4-BE49-F238E27FC236}">
                  <a16:creationId xmlns:a16="http://schemas.microsoft.com/office/drawing/2014/main" id="{EFB99777-2ACA-25AA-AF9D-5499F82D04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346" name="Freeform 8">
              <a:extLst>
                <a:ext uri="{FF2B5EF4-FFF2-40B4-BE49-F238E27FC236}">
                  <a16:creationId xmlns:a16="http://schemas.microsoft.com/office/drawing/2014/main" id="{50D4F5C8-EC05-6D59-3302-C357C54363E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pic>
        <p:nvPicPr>
          <p:cNvPr id="136330" name="Graphic 136329" descr="Continuous Improvement with solid fill">
            <a:extLst>
              <a:ext uri="{FF2B5EF4-FFF2-40B4-BE49-F238E27FC236}">
                <a16:creationId xmlns:a16="http://schemas.microsoft.com/office/drawing/2014/main" id="{2E69FD0D-9F0D-8AC8-F689-DC1D94D88BB3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274115" y="1908292"/>
            <a:ext cx="620739" cy="6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How Generative AI Works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3164A2-7E3B-707F-9FE9-9812C66CD1F2}"/>
              </a:ext>
            </a:extLst>
          </p:cNvPr>
          <p:cNvSpPr/>
          <p:nvPr/>
        </p:nvSpPr>
        <p:spPr>
          <a:xfrm>
            <a:off x="4164581" y="1815666"/>
            <a:ext cx="1380265" cy="1380521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8A00D85-9456-65F6-305B-D3974B103312}"/>
              </a:ext>
            </a:extLst>
          </p:cNvPr>
          <p:cNvSpPr/>
          <p:nvPr/>
        </p:nvSpPr>
        <p:spPr>
          <a:xfrm>
            <a:off x="4210409" y="1861692"/>
            <a:ext cx="1288607" cy="128846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5" tIns="226012" rIns="226125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5D290E5B-3A0B-5639-A381-9D898B6298EC}"/>
              </a:ext>
            </a:extLst>
          </p:cNvPr>
          <p:cNvSpPr/>
          <p:nvPr/>
        </p:nvSpPr>
        <p:spPr>
          <a:xfrm rot="2700000">
            <a:off x="2739699" y="1817335"/>
            <a:ext cx="1376941" cy="1376941"/>
          </a:xfrm>
          <a:prstGeom prst="teardrop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E15305D-4B9B-2097-42DA-254DF3C3DB68}"/>
              </a:ext>
            </a:extLst>
          </p:cNvPr>
          <p:cNvSpPr/>
          <p:nvPr/>
        </p:nvSpPr>
        <p:spPr>
          <a:xfrm>
            <a:off x="2783866" y="1861692"/>
            <a:ext cx="1288607" cy="128846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5" tIns="226012" rIns="226125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sp>
        <p:nvSpPr>
          <p:cNvPr id="24" name="Teardrop 23">
            <a:extLst>
              <a:ext uri="{FF2B5EF4-FFF2-40B4-BE49-F238E27FC236}">
                <a16:creationId xmlns:a16="http://schemas.microsoft.com/office/drawing/2014/main" id="{EC48ED2B-1CC0-5A10-29F7-1A492413DAB4}"/>
              </a:ext>
            </a:extLst>
          </p:cNvPr>
          <p:cNvSpPr/>
          <p:nvPr/>
        </p:nvSpPr>
        <p:spPr>
          <a:xfrm rot="2700000">
            <a:off x="1313155" y="1817335"/>
            <a:ext cx="1376941" cy="1376941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5C9D04D-A948-05FA-E42D-BCE7F75CFE09}"/>
              </a:ext>
            </a:extLst>
          </p:cNvPr>
          <p:cNvSpPr/>
          <p:nvPr/>
        </p:nvSpPr>
        <p:spPr>
          <a:xfrm>
            <a:off x="1357321" y="1861692"/>
            <a:ext cx="1288607" cy="128846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pic>
        <p:nvPicPr>
          <p:cNvPr id="37" name="Graphic 36" descr="Teacher with solid fill">
            <a:extLst>
              <a:ext uri="{FF2B5EF4-FFF2-40B4-BE49-F238E27FC236}">
                <a16:creationId xmlns:a16="http://schemas.microsoft.com/office/drawing/2014/main" id="{4E0BA407-98CA-D3D0-D7DD-83812062F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6073" y="2138893"/>
            <a:ext cx="736344" cy="736344"/>
          </a:xfrm>
          <a:prstGeom prst="rect">
            <a:avLst/>
          </a:prstGeom>
        </p:spPr>
      </p:pic>
      <p:pic>
        <p:nvPicPr>
          <p:cNvPr id="40" name="Graphic 39" descr="Puzzle with solid fill">
            <a:extLst>
              <a:ext uri="{FF2B5EF4-FFF2-40B4-BE49-F238E27FC236}">
                <a16:creationId xmlns:a16="http://schemas.microsoft.com/office/drawing/2014/main" id="{23BACC18-04B7-EF2B-76B4-6F90D3FDCB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8845" y="2162905"/>
            <a:ext cx="685800" cy="685800"/>
          </a:xfrm>
          <a:prstGeom prst="rect">
            <a:avLst/>
          </a:prstGeom>
        </p:spPr>
      </p:pic>
      <p:sp>
        <p:nvSpPr>
          <p:cNvPr id="41" name="Rectangle 57">
            <a:extLst>
              <a:ext uri="{FF2B5EF4-FFF2-40B4-BE49-F238E27FC236}">
                <a16:creationId xmlns:a16="http://schemas.microsoft.com/office/drawing/2014/main" id="{49600556-1D7B-E80B-E014-F3FA28330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574" y="1532161"/>
            <a:ext cx="960102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Training</a:t>
            </a:r>
          </a:p>
        </p:txBody>
      </p:sp>
      <p:sp>
        <p:nvSpPr>
          <p:cNvPr id="42" name="Rectangle 57">
            <a:extLst>
              <a:ext uri="{FF2B5EF4-FFF2-40B4-BE49-F238E27FC236}">
                <a16:creationId xmlns:a16="http://schemas.microsoft.com/office/drawing/2014/main" id="{AA6F1FA5-113B-2BA1-2AC7-00AFA58E1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435" y="1532161"/>
            <a:ext cx="94661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Generation</a:t>
            </a:r>
          </a:p>
        </p:txBody>
      </p:sp>
      <p:sp>
        <p:nvSpPr>
          <p:cNvPr id="43" name="Rectangle 57">
            <a:extLst>
              <a:ext uri="{FF2B5EF4-FFF2-40B4-BE49-F238E27FC236}">
                <a16:creationId xmlns:a16="http://schemas.microsoft.com/office/drawing/2014/main" id="{63899316-C8E6-3EB3-B2FA-B14A08885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7102" y="1532161"/>
            <a:ext cx="94661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>
                <a:solidFill>
                  <a:srgbClr val="7030A0"/>
                </a:solidFill>
                <a:ea typeface="宋体" charset="-122"/>
              </a:rPr>
              <a:t>Refinement</a:t>
            </a:r>
          </a:p>
        </p:txBody>
      </p:sp>
      <p:pic>
        <p:nvPicPr>
          <p:cNvPr id="45" name="Graphic 44" descr="Lightbulb and gear with solid fill">
            <a:extLst>
              <a:ext uri="{FF2B5EF4-FFF2-40B4-BE49-F238E27FC236}">
                <a16:creationId xmlns:a16="http://schemas.microsoft.com/office/drawing/2014/main" id="{62705202-2FB8-C63F-051F-1BDFC42D12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25389" y="2189437"/>
            <a:ext cx="685800" cy="685800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2FB63F3B-C7E0-0540-A6FA-7A308A4DDAF9}"/>
              </a:ext>
            </a:extLst>
          </p:cNvPr>
          <p:cNvGrpSpPr/>
          <p:nvPr/>
        </p:nvGrpSpPr>
        <p:grpSpPr>
          <a:xfrm>
            <a:off x="1710834" y="3315832"/>
            <a:ext cx="577992" cy="577992"/>
            <a:chOff x="2281112" y="3563859"/>
            <a:chExt cx="770656" cy="770656"/>
          </a:xfrm>
        </p:grpSpPr>
        <p:sp>
          <p:nvSpPr>
            <p:cNvPr id="60" name="Teardrop 59">
              <a:extLst>
                <a:ext uri="{FF2B5EF4-FFF2-40B4-BE49-F238E27FC236}">
                  <a16:creationId xmlns:a16="http://schemas.microsoft.com/office/drawing/2014/main" id="{1A04DF01-28F2-1D57-BB1A-3A572381409D}"/>
                </a:ext>
              </a:extLst>
            </p:cNvPr>
            <p:cNvSpPr/>
            <p:nvPr/>
          </p:nvSpPr>
          <p:spPr>
            <a:xfrm rot="18840667">
              <a:off x="2281112" y="3563859"/>
              <a:ext cx="770656" cy="770656"/>
            </a:xfrm>
            <a:prstGeom prst="teardrop">
              <a:avLst>
                <a:gd name="adj" fmla="val 100000"/>
              </a:avLst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AA75625-3F01-6BF0-6DDA-2E83DBD89F2B}"/>
                </a:ext>
              </a:extLst>
            </p:cNvPr>
            <p:cNvSpPr/>
            <p:nvPr/>
          </p:nvSpPr>
          <p:spPr>
            <a:xfrm>
              <a:off x="2335539" y="3620184"/>
              <a:ext cx="662739" cy="662670"/>
            </a:xfrm>
            <a:custGeom>
              <a:avLst/>
              <a:gdLst>
                <a:gd name="connsiteX0" fmla="*/ 0 w 1718142"/>
                <a:gd name="connsiteY0" fmla="*/ 858980 h 1717959"/>
                <a:gd name="connsiteX1" fmla="*/ 859071 w 1718142"/>
                <a:gd name="connsiteY1" fmla="*/ 0 h 1717959"/>
                <a:gd name="connsiteX2" fmla="*/ 1718142 w 1718142"/>
                <a:gd name="connsiteY2" fmla="*/ 858980 h 1717959"/>
                <a:gd name="connsiteX3" fmla="*/ 859071 w 1718142"/>
                <a:gd name="connsiteY3" fmla="*/ 1717960 h 1717959"/>
                <a:gd name="connsiteX4" fmla="*/ 0 w 1718142"/>
                <a:gd name="connsiteY4" fmla="*/ 858980 h 171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8142" h="1717959">
                  <a:moveTo>
                    <a:pt x="0" y="858980"/>
                  </a:moveTo>
                  <a:cubicBezTo>
                    <a:pt x="0" y="384578"/>
                    <a:pt x="384619" y="0"/>
                    <a:pt x="859071" y="0"/>
                  </a:cubicBezTo>
                  <a:cubicBezTo>
                    <a:pt x="1333523" y="0"/>
                    <a:pt x="1718142" y="384578"/>
                    <a:pt x="1718142" y="858980"/>
                  </a:cubicBezTo>
                  <a:cubicBezTo>
                    <a:pt x="1718142" y="1333382"/>
                    <a:pt x="1333523" y="1717960"/>
                    <a:pt x="859071" y="1717960"/>
                  </a:cubicBezTo>
                  <a:cubicBezTo>
                    <a:pt x="384619" y="1717960"/>
                    <a:pt x="0" y="1333382"/>
                    <a:pt x="0" y="858980"/>
                  </a:cubicBezTo>
                  <a:close/>
                </a:path>
              </a:pathLst>
            </a:cu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6126" tIns="226012" rIns="226124" bIns="226012" numCol="1" spcCol="1270" anchor="ctr" anchorCtr="0">
              <a:noAutofit/>
            </a:bodyPr>
            <a:lstStyle/>
            <a:p>
              <a:pPr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300"/>
            </a:p>
          </p:txBody>
        </p:sp>
        <p:pic>
          <p:nvPicPr>
            <p:cNvPr id="58" name="Graphic 57" descr="Bar chart with solid fill">
              <a:extLst>
                <a:ext uri="{FF2B5EF4-FFF2-40B4-BE49-F238E27FC236}">
                  <a16:creationId xmlns:a16="http://schemas.microsoft.com/office/drawing/2014/main" id="{E1E3D0FA-F205-DB1A-20CA-554BA3B6CD1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405385" y="3670316"/>
              <a:ext cx="557742" cy="557742"/>
            </a:xfrm>
            <a:prstGeom prst="rect">
              <a:avLst/>
            </a:prstGeom>
          </p:spPr>
        </p:pic>
      </p:grpSp>
      <p:sp>
        <p:nvSpPr>
          <p:cNvPr id="136196" name="Teardrop 136195">
            <a:extLst>
              <a:ext uri="{FF2B5EF4-FFF2-40B4-BE49-F238E27FC236}">
                <a16:creationId xmlns:a16="http://schemas.microsoft.com/office/drawing/2014/main" id="{236A272D-B8E1-FA51-A668-41B25DD35A27}"/>
              </a:ext>
            </a:extLst>
          </p:cNvPr>
          <p:cNvSpPr/>
          <p:nvPr/>
        </p:nvSpPr>
        <p:spPr>
          <a:xfrm rot="18840667">
            <a:off x="3152749" y="3315832"/>
            <a:ext cx="577992" cy="577992"/>
          </a:xfrm>
          <a:prstGeom prst="teardrop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198" name="Freeform: Shape 136197">
            <a:extLst>
              <a:ext uri="{FF2B5EF4-FFF2-40B4-BE49-F238E27FC236}">
                <a16:creationId xmlns:a16="http://schemas.microsoft.com/office/drawing/2014/main" id="{979116C2-E891-44A1-A91E-45BF290F7A25}"/>
              </a:ext>
            </a:extLst>
          </p:cNvPr>
          <p:cNvSpPr/>
          <p:nvPr/>
        </p:nvSpPr>
        <p:spPr>
          <a:xfrm>
            <a:off x="3193570" y="3358075"/>
            <a:ext cx="497054" cy="497003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pic>
        <p:nvPicPr>
          <p:cNvPr id="136207" name="Graphic 136206" descr="Statistics with solid fill">
            <a:extLst>
              <a:ext uri="{FF2B5EF4-FFF2-40B4-BE49-F238E27FC236}">
                <a16:creationId xmlns:a16="http://schemas.microsoft.com/office/drawing/2014/main" id="{A4C3E555-2858-D768-BDA0-33A3584A7B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37265" y="3414670"/>
            <a:ext cx="411625" cy="411625"/>
          </a:xfrm>
          <a:prstGeom prst="rect">
            <a:avLst/>
          </a:prstGeom>
        </p:spPr>
      </p:pic>
      <p:sp>
        <p:nvSpPr>
          <p:cNvPr id="136210" name="Teardrop 136209">
            <a:extLst>
              <a:ext uri="{FF2B5EF4-FFF2-40B4-BE49-F238E27FC236}">
                <a16:creationId xmlns:a16="http://schemas.microsoft.com/office/drawing/2014/main" id="{E315E199-146A-55B6-4003-5A8862C6CE78}"/>
              </a:ext>
            </a:extLst>
          </p:cNvPr>
          <p:cNvSpPr/>
          <p:nvPr/>
        </p:nvSpPr>
        <p:spPr>
          <a:xfrm rot="18840667">
            <a:off x="4590939" y="3315832"/>
            <a:ext cx="577992" cy="577992"/>
          </a:xfrm>
          <a:prstGeom prst="teardrop">
            <a:avLst>
              <a:gd name="adj" fmla="val 100000"/>
            </a:avLst>
          </a:pr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215" name="Freeform: Shape 136214">
            <a:extLst>
              <a:ext uri="{FF2B5EF4-FFF2-40B4-BE49-F238E27FC236}">
                <a16:creationId xmlns:a16="http://schemas.microsoft.com/office/drawing/2014/main" id="{A1DE78D3-ACB7-3AC3-5C76-E71C72B82E9A}"/>
              </a:ext>
            </a:extLst>
          </p:cNvPr>
          <p:cNvSpPr/>
          <p:nvPr/>
        </p:nvSpPr>
        <p:spPr>
          <a:xfrm>
            <a:off x="4631760" y="3358075"/>
            <a:ext cx="497054" cy="497003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pic>
        <p:nvPicPr>
          <p:cNvPr id="136218" name="Graphic 136217" descr="Brain with solid fill">
            <a:extLst>
              <a:ext uri="{FF2B5EF4-FFF2-40B4-BE49-F238E27FC236}">
                <a16:creationId xmlns:a16="http://schemas.microsoft.com/office/drawing/2014/main" id="{88FF91E5-22D2-7DA9-5BE7-7C050CC2F99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659532" y="3390869"/>
            <a:ext cx="417515" cy="417515"/>
          </a:xfrm>
          <a:prstGeom prst="rect">
            <a:avLst/>
          </a:prstGeom>
        </p:spPr>
      </p:pic>
      <p:cxnSp>
        <p:nvCxnSpPr>
          <p:cNvPr id="136220" name="Connector: Elbow 136219">
            <a:extLst>
              <a:ext uri="{FF2B5EF4-FFF2-40B4-BE49-F238E27FC236}">
                <a16:creationId xmlns:a16="http://schemas.microsoft.com/office/drawing/2014/main" id="{84BF3962-F1A3-9543-9CBC-E3E8EEE3D8AB}"/>
              </a:ext>
            </a:extLst>
          </p:cNvPr>
          <p:cNvCxnSpPr>
            <a:cxnSpLocks/>
            <a:stCxn id="11" idx="6"/>
            <a:endCxn id="24" idx="3"/>
          </p:cNvCxnSpPr>
          <p:nvPr/>
        </p:nvCxnSpPr>
        <p:spPr>
          <a:xfrm flipH="1" flipV="1">
            <a:off x="1313155" y="2505806"/>
            <a:ext cx="4231691" cy="121"/>
          </a:xfrm>
          <a:prstGeom prst="bentConnector5">
            <a:avLst>
              <a:gd name="adj1" fmla="val -4052"/>
              <a:gd name="adj2" fmla="val -1297859006"/>
              <a:gd name="adj3" fmla="val 104052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Popular Generative AI Models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8BF8AB7-6474-6276-0372-7F5AD32F5458}"/>
              </a:ext>
            </a:extLst>
          </p:cNvPr>
          <p:cNvSpPr/>
          <p:nvPr/>
        </p:nvSpPr>
        <p:spPr>
          <a:xfrm>
            <a:off x="1336535" y="1621080"/>
            <a:ext cx="4184931" cy="2570850"/>
          </a:xfrm>
          <a:prstGeom prst="ellipse">
            <a:avLst/>
          </a:pr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CDC89C-E2BB-4AD2-7DDC-A5CD636ADB8D}"/>
              </a:ext>
            </a:extLst>
          </p:cNvPr>
          <p:cNvSpPr/>
          <p:nvPr/>
        </p:nvSpPr>
        <p:spPr>
          <a:xfrm>
            <a:off x="2745976" y="2093743"/>
            <a:ext cx="1527884" cy="1527884"/>
          </a:xfrm>
          <a:prstGeom prst="ellipse">
            <a:avLst/>
          </a:prstGeom>
          <a:solidFill>
            <a:schemeClr val="bg1">
              <a:lumMod val="6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dirty="0"/>
          </a:p>
        </p:txBody>
      </p:sp>
      <p:sp>
        <p:nvSpPr>
          <p:cNvPr id="27" name="Teardrop 26">
            <a:extLst>
              <a:ext uri="{FF2B5EF4-FFF2-40B4-BE49-F238E27FC236}">
                <a16:creationId xmlns:a16="http://schemas.microsoft.com/office/drawing/2014/main" id="{C2B7CA7D-0CC4-97BA-4733-1B516C539D35}"/>
              </a:ext>
            </a:extLst>
          </p:cNvPr>
          <p:cNvSpPr/>
          <p:nvPr/>
        </p:nvSpPr>
        <p:spPr>
          <a:xfrm rot="485755">
            <a:off x="2769281" y="2624840"/>
            <a:ext cx="577992" cy="577992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A45012-F926-AB68-CB8A-E87110F09697}"/>
              </a:ext>
            </a:extLst>
          </p:cNvPr>
          <p:cNvSpPr/>
          <p:nvPr/>
        </p:nvSpPr>
        <p:spPr>
          <a:xfrm>
            <a:off x="3969952" y="1896291"/>
            <a:ext cx="712769" cy="7127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B9BE2A-E775-2388-E582-5117B51F9366}"/>
              </a:ext>
            </a:extLst>
          </p:cNvPr>
          <p:cNvSpPr/>
          <p:nvPr/>
        </p:nvSpPr>
        <p:spPr>
          <a:xfrm>
            <a:off x="2263790" y="1761660"/>
            <a:ext cx="862451" cy="862451"/>
          </a:xfrm>
          <a:prstGeom prst="ellipse">
            <a:avLst/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056865B-39BA-684E-EE69-515099C6FFCE}"/>
              </a:ext>
            </a:extLst>
          </p:cNvPr>
          <p:cNvSpPr/>
          <p:nvPr/>
        </p:nvSpPr>
        <p:spPr>
          <a:xfrm>
            <a:off x="2477947" y="3143146"/>
            <a:ext cx="249023" cy="2263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0B553B-CE18-07A9-4F4A-E5192043F481}"/>
              </a:ext>
            </a:extLst>
          </p:cNvPr>
          <p:cNvSpPr/>
          <p:nvPr/>
        </p:nvSpPr>
        <p:spPr>
          <a:xfrm>
            <a:off x="2607500" y="3680378"/>
            <a:ext cx="401055" cy="40105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4E2FED-A5A2-47C4-0EBF-6B7E26FF17FB}"/>
              </a:ext>
            </a:extLst>
          </p:cNvPr>
          <p:cNvSpPr/>
          <p:nvPr/>
        </p:nvSpPr>
        <p:spPr>
          <a:xfrm>
            <a:off x="1795052" y="2757392"/>
            <a:ext cx="468737" cy="4687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C4B8335-9857-F0AA-6E79-444D1ED7A6DA}"/>
              </a:ext>
            </a:extLst>
          </p:cNvPr>
          <p:cNvSpPr/>
          <p:nvPr/>
        </p:nvSpPr>
        <p:spPr>
          <a:xfrm>
            <a:off x="3251257" y="3440846"/>
            <a:ext cx="589065" cy="589065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E2C550C-475B-D3CF-F9A4-B048D555A6DC}"/>
              </a:ext>
            </a:extLst>
          </p:cNvPr>
          <p:cNvSpPr/>
          <p:nvPr/>
        </p:nvSpPr>
        <p:spPr>
          <a:xfrm>
            <a:off x="3261348" y="1832714"/>
            <a:ext cx="187096" cy="17008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7287C4-6C3C-EF33-FA5A-A6A697B5EAFF}"/>
              </a:ext>
            </a:extLst>
          </p:cNvPr>
          <p:cNvSpPr/>
          <p:nvPr/>
        </p:nvSpPr>
        <p:spPr>
          <a:xfrm>
            <a:off x="4389190" y="2764137"/>
            <a:ext cx="205805" cy="18709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7" name="Teardrop 16">
            <a:extLst>
              <a:ext uri="{FF2B5EF4-FFF2-40B4-BE49-F238E27FC236}">
                <a16:creationId xmlns:a16="http://schemas.microsoft.com/office/drawing/2014/main" id="{4A21096D-8108-2F86-F0C8-A2E04F37206E}"/>
              </a:ext>
            </a:extLst>
          </p:cNvPr>
          <p:cNvSpPr/>
          <p:nvPr/>
        </p:nvSpPr>
        <p:spPr>
          <a:xfrm rot="3681222">
            <a:off x="2769282" y="2624111"/>
            <a:ext cx="577992" cy="577992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FA558F7-F0E7-A6C4-21C9-A38346E03FC4}"/>
              </a:ext>
            </a:extLst>
          </p:cNvPr>
          <p:cNvSpPr/>
          <p:nvPr/>
        </p:nvSpPr>
        <p:spPr>
          <a:xfrm rot="5400000">
            <a:off x="2808003" y="2664957"/>
            <a:ext cx="497054" cy="497003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pic>
        <p:nvPicPr>
          <p:cNvPr id="20" name="Graphic 19" descr="Document with solid fill">
            <a:extLst>
              <a:ext uri="{FF2B5EF4-FFF2-40B4-BE49-F238E27FC236}">
                <a16:creationId xmlns:a16="http://schemas.microsoft.com/office/drawing/2014/main" id="{9217E44F-9363-D974-8710-9A531186D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47328" y="2723683"/>
            <a:ext cx="378848" cy="378848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7A19D7D6-B4CC-168D-5468-1D5D84923EA0}"/>
              </a:ext>
            </a:extLst>
          </p:cNvPr>
          <p:cNvSpPr/>
          <p:nvPr/>
        </p:nvSpPr>
        <p:spPr>
          <a:xfrm>
            <a:off x="3459073" y="2282531"/>
            <a:ext cx="578438" cy="578438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94B81F-5314-526D-252C-3861944A0071}"/>
              </a:ext>
            </a:extLst>
          </p:cNvPr>
          <p:cNvSpPr/>
          <p:nvPr/>
        </p:nvSpPr>
        <p:spPr>
          <a:xfrm>
            <a:off x="3459073" y="2872767"/>
            <a:ext cx="578438" cy="578438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8D8053C-0F02-69CD-10EF-D47AF7C531CE}"/>
              </a:ext>
            </a:extLst>
          </p:cNvPr>
          <p:cNvSpPr/>
          <p:nvPr/>
        </p:nvSpPr>
        <p:spPr>
          <a:xfrm rot="5400000">
            <a:off x="3499133" y="2323249"/>
            <a:ext cx="497054" cy="497003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08C79AA-7BE7-E8EE-119C-36D7281D4771}"/>
              </a:ext>
            </a:extLst>
          </p:cNvPr>
          <p:cNvSpPr/>
          <p:nvPr/>
        </p:nvSpPr>
        <p:spPr>
          <a:xfrm rot="5400000">
            <a:off x="3499133" y="2912132"/>
            <a:ext cx="497054" cy="497003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26" tIns="226012" rIns="226124" bIns="2260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/>
          </a:p>
        </p:txBody>
      </p:sp>
      <p:pic>
        <p:nvPicPr>
          <p:cNvPr id="26" name="Graphic 25" descr="Image with solid fill">
            <a:extLst>
              <a:ext uri="{FF2B5EF4-FFF2-40B4-BE49-F238E27FC236}">
                <a16:creationId xmlns:a16="http://schemas.microsoft.com/office/drawing/2014/main" id="{F6669994-D2BC-3300-D559-E76E5577D9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54102" y="2960106"/>
            <a:ext cx="401055" cy="401055"/>
          </a:xfrm>
          <a:prstGeom prst="rect">
            <a:avLst/>
          </a:prstGeom>
        </p:spPr>
      </p:pic>
      <p:pic>
        <p:nvPicPr>
          <p:cNvPr id="29" name="Graphic 28" descr="Chat bubble with solid fill">
            <a:extLst>
              <a:ext uri="{FF2B5EF4-FFF2-40B4-BE49-F238E27FC236}">
                <a16:creationId xmlns:a16="http://schemas.microsoft.com/office/drawing/2014/main" id="{9F17F9D0-7645-41A9-8F52-01B49BD305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13731" y="2367417"/>
            <a:ext cx="442106" cy="442106"/>
          </a:xfrm>
          <a:prstGeom prst="rect">
            <a:avLst/>
          </a:prstGeom>
        </p:spPr>
      </p:pic>
      <p:pic>
        <p:nvPicPr>
          <p:cNvPr id="33" name="Graphic 32" descr="Mining tools with solid fill">
            <a:extLst>
              <a:ext uri="{FF2B5EF4-FFF2-40B4-BE49-F238E27FC236}">
                <a16:creationId xmlns:a16="http://schemas.microsoft.com/office/drawing/2014/main" id="{EE51698D-BCC0-DC03-30E5-CA5DA2DE16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02687" y="2031081"/>
            <a:ext cx="459269" cy="459269"/>
          </a:xfrm>
          <a:prstGeom prst="rect">
            <a:avLst/>
          </a:prstGeom>
        </p:spPr>
      </p:pic>
      <p:pic>
        <p:nvPicPr>
          <p:cNvPr id="35" name="Graphic 34" descr="Labor with solid fill">
            <a:extLst>
              <a:ext uri="{FF2B5EF4-FFF2-40B4-BE49-F238E27FC236}">
                <a16:creationId xmlns:a16="http://schemas.microsoft.com/office/drawing/2014/main" id="{7E018EF9-1BBA-A117-3B1E-C14ECC4AC6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12652" y="1909778"/>
            <a:ext cx="560225" cy="560225"/>
          </a:xfrm>
          <a:prstGeom prst="rect">
            <a:avLst/>
          </a:prstGeom>
        </p:spPr>
      </p:pic>
      <p:pic>
        <p:nvPicPr>
          <p:cNvPr id="37" name="Graphic 36" descr="Tools with solid fill">
            <a:extLst>
              <a:ext uri="{FF2B5EF4-FFF2-40B4-BE49-F238E27FC236}">
                <a16:creationId xmlns:a16="http://schemas.microsoft.com/office/drawing/2014/main" id="{DB9B47BC-F6C4-F3C4-8E0C-9194B12053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362378" y="3549592"/>
            <a:ext cx="392252" cy="39225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A47172F-3883-D586-B2C9-C4D2B6E9984D}"/>
              </a:ext>
            </a:extLst>
          </p:cNvPr>
          <p:cNvSpPr txBox="1"/>
          <p:nvPr/>
        </p:nvSpPr>
        <p:spPr>
          <a:xfrm>
            <a:off x="1761143" y="2229022"/>
            <a:ext cx="56022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GPT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C79F0E-D1E1-6359-8B4C-15B701FC1D4F}"/>
              </a:ext>
            </a:extLst>
          </p:cNvPr>
          <p:cNvSpPr txBox="1"/>
          <p:nvPr/>
        </p:nvSpPr>
        <p:spPr>
          <a:xfrm>
            <a:off x="4548388" y="2485611"/>
            <a:ext cx="82482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DALL-E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D5E025A-2AD4-1FEF-7C9F-8DE8AD53403B}"/>
              </a:ext>
            </a:extLst>
          </p:cNvPr>
          <p:cNvSpPr txBox="1"/>
          <p:nvPr/>
        </p:nvSpPr>
        <p:spPr>
          <a:xfrm>
            <a:off x="3747659" y="3519311"/>
            <a:ext cx="106640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Stable Diffusion</a:t>
            </a:r>
          </a:p>
        </p:txBody>
      </p:sp>
    </p:spTree>
    <p:extLst>
      <p:ext uri="{BB962C8B-B14F-4D97-AF65-F5344CB8AC3E}">
        <p14:creationId xmlns:p14="http://schemas.microsoft.com/office/powerpoint/2010/main" val="148969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Essential Generative AI Tools</a:t>
            </a:r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3E5AA137-D86F-1BE1-E00D-C4BE6FD43D28}"/>
              </a:ext>
            </a:extLst>
          </p:cNvPr>
          <p:cNvSpPr>
            <a:spLocks/>
          </p:cNvSpPr>
          <p:nvPr/>
        </p:nvSpPr>
        <p:spPr bwMode="gray">
          <a:xfrm rot="2967842" flipH="1">
            <a:off x="1873775" y="2611702"/>
            <a:ext cx="1122701" cy="1792670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6292C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87DA42D2-902D-29D3-E05C-2498C0616189}"/>
              </a:ext>
            </a:extLst>
          </p:cNvPr>
          <p:cNvSpPr>
            <a:spLocks/>
          </p:cNvSpPr>
          <p:nvPr/>
        </p:nvSpPr>
        <p:spPr bwMode="gray">
          <a:xfrm rot="19081993">
            <a:off x="3207647" y="2575447"/>
            <a:ext cx="1137305" cy="1816404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F5B80B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6196" name="Freeform 3">
            <a:extLst>
              <a:ext uri="{FF2B5EF4-FFF2-40B4-BE49-F238E27FC236}">
                <a16:creationId xmlns:a16="http://schemas.microsoft.com/office/drawing/2014/main" id="{9ABD2BC8-EFFB-AFC2-54A0-7FBD33FEB42E}"/>
              </a:ext>
            </a:extLst>
          </p:cNvPr>
          <p:cNvSpPr>
            <a:spLocks/>
          </p:cNvSpPr>
          <p:nvPr/>
        </p:nvSpPr>
        <p:spPr bwMode="gray">
          <a:xfrm rot="2967842" flipH="1">
            <a:off x="1963626" y="2806241"/>
            <a:ext cx="903744" cy="1443051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bg1"/>
          </a:solidFill>
          <a:ln w="19050" cmpd="sng">
            <a:solidFill>
              <a:schemeClr val="bg1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6198" name="Freeform 3">
            <a:extLst>
              <a:ext uri="{FF2B5EF4-FFF2-40B4-BE49-F238E27FC236}">
                <a16:creationId xmlns:a16="http://schemas.microsoft.com/office/drawing/2014/main" id="{A462ADC2-61D3-EB86-01DD-D0803AF34F60}"/>
              </a:ext>
            </a:extLst>
          </p:cNvPr>
          <p:cNvSpPr>
            <a:spLocks/>
          </p:cNvSpPr>
          <p:nvPr/>
        </p:nvSpPr>
        <p:spPr bwMode="gray">
          <a:xfrm rot="18974166" flipH="1">
            <a:off x="3336851" y="2807267"/>
            <a:ext cx="903744" cy="1443051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bg1"/>
          </a:solidFill>
          <a:ln w="19050" cmpd="sng">
            <a:solidFill>
              <a:schemeClr val="bg1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6212" name="Group 136211">
            <a:extLst>
              <a:ext uri="{FF2B5EF4-FFF2-40B4-BE49-F238E27FC236}">
                <a16:creationId xmlns:a16="http://schemas.microsoft.com/office/drawing/2014/main" id="{14701D2A-F07E-9407-7BF2-830DAE49ED19}"/>
              </a:ext>
            </a:extLst>
          </p:cNvPr>
          <p:cNvGrpSpPr/>
          <p:nvPr/>
        </p:nvGrpSpPr>
        <p:grpSpPr>
          <a:xfrm rot="285344">
            <a:off x="3139453" y="1607932"/>
            <a:ext cx="1816403" cy="1137305"/>
            <a:chOff x="4213414" y="1245492"/>
            <a:chExt cx="2421870" cy="1516407"/>
          </a:xfrm>
        </p:grpSpPr>
        <p:sp>
          <p:nvSpPr>
            <p:cNvPr id="41" name="Freeform 2">
              <a:extLst>
                <a:ext uri="{FF2B5EF4-FFF2-40B4-BE49-F238E27FC236}">
                  <a16:creationId xmlns:a16="http://schemas.microsoft.com/office/drawing/2014/main" id="{B56F65A4-AE4D-FBDE-66F8-DC75CE856252}"/>
                </a:ext>
              </a:extLst>
            </p:cNvPr>
            <p:cNvSpPr>
              <a:spLocks/>
            </p:cNvSpPr>
            <p:nvPr/>
          </p:nvSpPr>
          <p:spPr bwMode="gray">
            <a:xfrm rot="2842327" flipH="1">
              <a:off x="4666145" y="792761"/>
              <a:ext cx="1516407" cy="2421870"/>
            </a:xfrm>
            <a:custGeom>
              <a:avLst/>
              <a:gdLst>
                <a:gd name="T0" fmla="*/ 1467 w 1470"/>
                <a:gd name="T1" fmla="*/ 1246 h 2346"/>
                <a:gd name="T2" fmla="*/ 1444 w 1470"/>
                <a:gd name="T3" fmla="*/ 1390 h 2346"/>
                <a:gd name="T4" fmla="*/ 1400 w 1470"/>
                <a:gd name="T5" fmla="*/ 1529 h 2346"/>
                <a:gd name="T6" fmla="*/ 1339 w 1470"/>
                <a:gd name="T7" fmla="*/ 1662 h 2346"/>
                <a:gd name="T8" fmla="*/ 1267 w 1470"/>
                <a:gd name="T9" fmla="*/ 1784 h 2346"/>
                <a:gd name="T10" fmla="*/ 1187 w 1470"/>
                <a:gd name="T11" fmla="*/ 1898 h 2346"/>
                <a:gd name="T12" fmla="*/ 1102 w 1470"/>
                <a:gd name="T13" fmla="*/ 2002 h 2346"/>
                <a:gd name="T14" fmla="*/ 1019 w 1470"/>
                <a:gd name="T15" fmla="*/ 2094 h 2346"/>
                <a:gd name="T16" fmla="*/ 939 w 1470"/>
                <a:gd name="T17" fmla="*/ 2174 h 2346"/>
                <a:gd name="T18" fmla="*/ 866 w 1470"/>
                <a:gd name="T19" fmla="*/ 2239 h 2346"/>
                <a:gd name="T20" fmla="*/ 806 w 1470"/>
                <a:gd name="T21" fmla="*/ 2290 h 2346"/>
                <a:gd name="T22" fmla="*/ 763 w 1470"/>
                <a:gd name="T23" fmla="*/ 2325 h 2346"/>
                <a:gd name="T24" fmla="*/ 739 w 1470"/>
                <a:gd name="T25" fmla="*/ 2343 h 2346"/>
                <a:gd name="T26" fmla="*/ 732 w 1470"/>
                <a:gd name="T27" fmla="*/ 2343 h 2346"/>
                <a:gd name="T28" fmla="*/ 709 w 1470"/>
                <a:gd name="T29" fmla="*/ 2325 h 2346"/>
                <a:gd name="T30" fmla="*/ 665 w 1470"/>
                <a:gd name="T31" fmla="*/ 2290 h 2346"/>
                <a:gd name="T32" fmla="*/ 604 w 1470"/>
                <a:gd name="T33" fmla="*/ 2239 h 2346"/>
                <a:gd name="T34" fmla="*/ 532 w 1470"/>
                <a:gd name="T35" fmla="*/ 2174 h 2346"/>
                <a:gd name="T36" fmla="*/ 452 w 1470"/>
                <a:gd name="T37" fmla="*/ 2094 h 2346"/>
                <a:gd name="T38" fmla="*/ 367 w 1470"/>
                <a:gd name="T39" fmla="*/ 2002 h 2346"/>
                <a:gd name="T40" fmla="*/ 284 w 1470"/>
                <a:gd name="T41" fmla="*/ 1898 h 2346"/>
                <a:gd name="T42" fmla="*/ 204 w 1470"/>
                <a:gd name="T43" fmla="*/ 1784 h 2346"/>
                <a:gd name="T44" fmla="*/ 131 w 1470"/>
                <a:gd name="T45" fmla="*/ 1662 h 2346"/>
                <a:gd name="T46" fmla="*/ 71 w 1470"/>
                <a:gd name="T47" fmla="*/ 1529 h 2346"/>
                <a:gd name="T48" fmla="*/ 27 w 1470"/>
                <a:gd name="T49" fmla="*/ 1390 h 2346"/>
                <a:gd name="T50" fmla="*/ 4 w 1470"/>
                <a:gd name="T51" fmla="*/ 1246 h 2346"/>
                <a:gd name="T52" fmla="*/ 4 w 1470"/>
                <a:gd name="T53" fmla="*/ 1098 h 2346"/>
                <a:gd name="T54" fmla="*/ 27 w 1470"/>
                <a:gd name="T55" fmla="*/ 954 h 2346"/>
                <a:gd name="T56" fmla="*/ 71 w 1470"/>
                <a:gd name="T57" fmla="*/ 815 h 2346"/>
                <a:gd name="T58" fmla="*/ 131 w 1470"/>
                <a:gd name="T59" fmla="*/ 684 h 2346"/>
                <a:gd name="T60" fmla="*/ 204 w 1470"/>
                <a:gd name="T61" fmla="*/ 560 h 2346"/>
                <a:gd name="T62" fmla="*/ 284 w 1470"/>
                <a:gd name="T63" fmla="*/ 446 h 2346"/>
                <a:gd name="T64" fmla="*/ 367 w 1470"/>
                <a:gd name="T65" fmla="*/ 343 h 2346"/>
                <a:gd name="T66" fmla="*/ 452 w 1470"/>
                <a:gd name="T67" fmla="*/ 251 h 2346"/>
                <a:gd name="T68" fmla="*/ 532 w 1470"/>
                <a:gd name="T69" fmla="*/ 170 h 2346"/>
                <a:gd name="T70" fmla="*/ 604 w 1470"/>
                <a:gd name="T71" fmla="*/ 105 h 2346"/>
                <a:gd name="T72" fmla="*/ 665 w 1470"/>
                <a:gd name="T73" fmla="*/ 55 h 2346"/>
                <a:gd name="T74" fmla="*/ 709 w 1470"/>
                <a:gd name="T75" fmla="*/ 19 h 2346"/>
                <a:gd name="T76" fmla="*/ 732 w 1470"/>
                <a:gd name="T77" fmla="*/ 1 h 2346"/>
                <a:gd name="T78" fmla="*/ 739 w 1470"/>
                <a:gd name="T79" fmla="*/ 1 h 2346"/>
                <a:gd name="T80" fmla="*/ 763 w 1470"/>
                <a:gd name="T81" fmla="*/ 19 h 2346"/>
                <a:gd name="T82" fmla="*/ 806 w 1470"/>
                <a:gd name="T83" fmla="*/ 55 h 2346"/>
                <a:gd name="T84" fmla="*/ 866 w 1470"/>
                <a:gd name="T85" fmla="*/ 105 h 2346"/>
                <a:gd name="T86" fmla="*/ 939 w 1470"/>
                <a:gd name="T87" fmla="*/ 170 h 2346"/>
                <a:gd name="T88" fmla="*/ 1019 w 1470"/>
                <a:gd name="T89" fmla="*/ 251 h 2346"/>
                <a:gd name="T90" fmla="*/ 1102 w 1470"/>
                <a:gd name="T91" fmla="*/ 343 h 2346"/>
                <a:gd name="T92" fmla="*/ 1187 w 1470"/>
                <a:gd name="T93" fmla="*/ 446 h 2346"/>
                <a:gd name="T94" fmla="*/ 1267 w 1470"/>
                <a:gd name="T95" fmla="*/ 560 h 2346"/>
                <a:gd name="T96" fmla="*/ 1339 w 1470"/>
                <a:gd name="T97" fmla="*/ 684 h 2346"/>
                <a:gd name="T98" fmla="*/ 1400 w 1470"/>
                <a:gd name="T99" fmla="*/ 815 h 2346"/>
                <a:gd name="T100" fmla="*/ 1444 w 1470"/>
                <a:gd name="T101" fmla="*/ 954 h 2346"/>
                <a:gd name="T102" fmla="*/ 1467 w 1470"/>
                <a:gd name="T103" fmla="*/ 1098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4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4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39"/>
                  </a:lnTo>
                  <a:lnTo>
                    <a:pt x="835" y="2266"/>
                  </a:lnTo>
                  <a:lnTo>
                    <a:pt x="806" y="2290"/>
                  </a:lnTo>
                  <a:lnTo>
                    <a:pt x="783" y="2309"/>
                  </a:lnTo>
                  <a:lnTo>
                    <a:pt x="763" y="2325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5"/>
                  </a:lnTo>
                  <a:lnTo>
                    <a:pt x="688" y="2309"/>
                  </a:lnTo>
                  <a:lnTo>
                    <a:pt x="665" y="2290"/>
                  </a:lnTo>
                  <a:lnTo>
                    <a:pt x="636" y="2266"/>
                  </a:lnTo>
                  <a:lnTo>
                    <a:pt x="604" y="2239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4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4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8"/>
                  </a:lnTo>
                  <a:lnTo>
                    <a:pt x="13" y="1025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5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4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0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0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4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5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5"/>
                  </a:lnTo>
                  <a:lnTo>
                    <a:pt x="1467" y="1098"/>
                  </a:lnTo>
                  <a:lnTo>
                    <a:pt x="1470" y="1173"/>
                  </a:lnTo>
                </a:path>
              </a:pathLst>
            </a:custGeom>
            <a:solidFill>
              <a:srgbClr val="74BD43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202" name="Freeform 3">
              <a:extLst>
                <a:ext uri="{FF2B5EF4-FFF2-40B4-BE49-F238E27FC236}">
                  <a16:creationId xmlns:a16="http://schemas.microsoft.com/office/drawing/2014/main" id="{3B54E076-0291-1708-3B8C-6A18339E1C25}"/>
                </a:ext>
              </a:extLst>
            </p:cNvPr>
            <p:cNvSpPr>
              <a:spLocks/>
            </p:cNvSpPr>
            <p:nvPr/>
          </p:nvSpPr>
          <p:spPr bwMode="gray">
            <a:xfrm rot="13644016" flipH="1">
              <a:off x="4832706" y="990313"/>
              <a:ext cx="1246375" cy="1990145"/>
            </a:xfrm>
            <a:custGeom>
              <a:avLst/>
              <a:gdLst>
                <a:gd name="T0" fmla="*/ 1467 w 1470"/>
                <a:gd name="T1" fmla="*/ 1246 h 2346"/>
                <a:gd name="T2" fmla="*/ 1444 w 1470"/>
                <a:gd name="T3" fmla="*/ 1390 h 2346"/>
                <a:gd name="T4" fmla="*/ 1400 w 1470"/>
                <a:gd name="T5" fmla="*/ 1529 h 2346"/>
                <a:gd name="T6" fmla="*/ 1339 w 1470"/>
                <a:gd name="T7" fmla="*/ 1662 h 2346"/>
                <a:gd name="T8" fmla="*/ 1267 w 1470"/>
                <a:gd name="T9" fmla="*/ 1784 h 2346"/>
                <a:gd name="T10" fmla="*/ 1187 w 1470"/>
                <a:gd name="T11" fmla="*/ 1898 h 2346"/>
                <a:gd name="T12" fmla="*/ 1102 w 1470"/>
                <a:gd name="T13" fmla="*/ 2002 h 2346"/>
                <a:gd name="T14" fmla="*/ 1019 w 1470"/>
                <a:gd name="T15" fmla="*/ 2094 h 2346"/>
                <a:gd name="T16" fmla="*/ 939 w 1470"/>
                <a:gd name="T17" fmla="*/ 2174 h 2346"/>
                <a:gd name="T18" fmla="*/ 866 w 1470"/>
                <a:gd name="T19" fmla="*/ 2239 h 2346"/>
                <a:gd name="T20" fmla="*/ 806 w 1470"/>
                <a:gd name="T21" fmla="*/ 2290 h 2346"/>
                <a:gd name="T22" fmla="*/ 763 w 1470"/>
                <a:gd name="T23" fmla="*/ 2325 h 2346"/>
                <a:gd name="T24" fmla="*/ 739 w 1470"/>
                <a:gd name="T25" fmla="*/ 2343 h 2346"/>
                <a:gd name="T26" fmla="*/ 732 w 1470"/>
                <a:gd name="T27" fmla="*/ 2343 h 2346"/>
                <a:gd name="T28" fmla="*/ 709 w 1470"/>
                <a:gd name="T29" fmla="*/ 2325 h 2346"/>
                <a:gd name="T30" fmla="*/ 665 w 1470"/>
                <a:gd name="T31" fmla="*/ 2290 h 2346"/>
                <a:gd name="T32" fmla="*/ 604 w 1470"/>
                <a:gd name="T33" fmla="*/ 2239 h 2346"/>
                <a:gd name="T34" fmla="*/ 532 w 1470"/>
                <a:gd name="T35" fmla="*/ 2174 h 2346"/>
                <a:gd name="T36" fmla="*/ 452 w 1470"/>
                <a:gd name="T37" fmla="*/ 2094 h 2346"/>
                <a:gd name="T38" fmla="*/ 367 w 1470"/>
                <a:gd name="T39" fmla="*/ 2002 h 2346"/>
                <a:gd name="T40" fmla="*/ 284 w 1470"/>
                <a:gd name="T41" fmla="*/ 1898 h 2346"/>
                <a:gd name="T42" fmla="*/ 204 w 1470"/>
                <a:gd name="T43" fmla="*/ 1784 h 2346"/>
                <a:gd name="T44" fmla="*/ 131 w 1470"/>
                <a:gd name="T45" fmla="*/ 1662 h 2346"/>
                <a:gd name="T46" fmla="*/ 71 w 1470"/>
                <a:gd name="T47" fmla="*/ 1529 h 2346"/>
                <a:gd name="T48" fmla="*/ 27 w 1470"/>
                <a:gd name="T49" fmla="*/ 1390 h 2346"/>
                <a:gd name="T50" fmla="*/ 4 w 1470"/>
                <a:gd name="T51" fmla="*/ 1246 h 2346"/>
                <a:gd name="T52" fmla="*/ 4 w 1470"/>
                <a:gd name="T53" fmla="*/ 1098 h 2346"/>
                <a:gd name="T54" fmla="*/ 27 w 1470"/>
                <a:gd name="T55" fmla="*/ 954 h 2346"/>
                <a:gd name="T56" fmla="*/ 71 w 1470"/>
                <a:gd name="T57" fmla="*/ 815 h 2346"/>
                <a:gd name="T58" fmla="*/ 131 w 1470"/>
                <a:gd name="T59" fmla="*/ 684 h 2346"/>
                <a:gd name="T60" fmla="*/ 204 w 1470"/>
                <a:gd name="T61" fmla="*/ 560 h 2346"/>
                <a:gd name="T62" fmla="*/ 284 w 1470"/>
                <a:gd name="T63" fmla="*/ 446 h 2346"/>
                <a:gd name="T64" fmla="*/ 367 w 1470"/>
                <a:gd name="T65" fmla="*/ 343 h 2346"/>
                <a:gd name="T66" fmla="*/ 452 w 1470"/>
                <a:gd name="T67" fmla="*/ 251 h 2346"/>
                <a:gd name="T68" fmla="*/ 532 w 1470"/>
                <a:gd name="T69" fmla="*/ 170 h 2346"/>
                <a:gd name="T70" fmla="*/ 604 w 1470"/>
                <a:gd name="T71" fmla="*/ 105 h 2346"/>
                <a:gd name="T72" fmla="*/ 665 w 1470"/>
                <a:gd name="T73" fmla="*/ 55 h 2346"/>
                <a:gd name="T74" fmla="*/ 709 w 1470"/>
                <a:gd name="T75" fmla="*/ 19 h 2346"/>
                <a:gd name="T76" fmla="*/ 732 w 1470"/>
                <a:gd name="T77" fmla="*/ 1 h 2346"/>
                <a:gd name="T78" fmla="*/ 739 w 1470"/>
                <a:gd name="T79" fmla="*/ 1 h 2346"/>
                <a:gd name="T80" fmla="*/ 763 w 1470"/>
                <a:gd name="T81" fmla="*/ 19 h 2346"/>
                <a:gd name="T82" fmla="*/ 806 w 1470"/>
                <a:gd name="T83" fmla="*/ 55 h 2346"/>
                <a:gd name="T84" fmla="*/ 866 w 1470"/>
                <a:gd name="T85" fmla="*/ 105 h 2346"/>
                <a:gd name="T86" fmla="*/ 939 w 1470"/>
                <a:gd name="T87" fmla="*/ 170 h 2346"/>
                <a:gd name="T88" fmla="*/ 1019 w 1470"/>
                <a:gd name="T89" fmla="*/ 251 h 2346"/>
                <a:gd name="T90" fmla="*/ 1102 w 1470"/>
                <a:gd name="T91" fmla="*/ 343 h 2346"/>
                <a:gd name="T92" fmla="*/ 1187 w 1470"/>
                <a:gd name="T93" fmla="*/ 446 h 2346"/>
                <a:gd name="T94" fmla="*/ 1267 w 1470"/>
                <a:gd name="T95" fmla="*/ 560 h 2346"/>
                <a:gd name="T96" fmla="*/ 1339 w 1470"/>
                <a:gd name="T97" fmla="*/ 684 h 2346"/>
                <a:gd name="T98" fmla="*/ 1400 w 1470"/>
                <a:gd name="T99" fmla="*/ 815 h 2346"/>
                <a:gd name="T100" fmla="*/ 1444 w 1470"/>
                <a:gd name="T101" fmla="*/ 954 h 2346"/>
                <a:gd name="T102" fmla="*/ 1467 w 1470"/>
                <a:gd name="T103" fmla="*/ 1098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4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4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39"/>
                  </a:lnTo>
                  <a:lnTo>
                    <a:pt x="835" y="2266"/>
                  </a:lnTo>
                  <a:lnTo>
                    <a:pt x="806" y="2290"/>
                  </a:lnTo>
                  <a:lnTo>
                    <a:pt x="783" y="2309"/>
                  </a:lnTo>
                  <a:lnTo>
                    <a:pt x="763" y="2325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5"/>
                  </a:lnTo>
                  <a:lnTo>
                    <a:pt x="688" y="2309"/>
                  </a:lnTo>
                  <a:lnTo>
                    <a:pt x="665" y="2290"/>
                  </a:lnTo>
                  <a:lnTo>
                    <a:pt x="636" y="2266"/>
                  </a:lnTo>
                  <a:lnTo>
                    <a:pt x="604" y="2239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4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4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8"/>
                  </a:lnTo>
                  <a:lnTo>
                    <a:pt x="13" y="1025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5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4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0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0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4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5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5"/>
                  </a:lnTo>
                  <a:lnTo>
                    <a:pt x="1467" y="1098"/>
                  </a:lnTo>
                  <a:lnTo>
                    <a:pt x="1470" y="1173"/>
                  </a:lnTo>
                </a:path>
              </a:pathLst>
            </a:custGeom>
            <a:solidFill>
              <a:schemeClr val="bg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5" name="Oval 7">
            <a:extLst>
              <a:ext uri="{FF2B5EF4-FFF2-40B4-BE49-F238E27FC236}">
                <a16:creationId xmlns:a16="http://schemas.microsoft.com/office/drawing/2014/main" id="{EA4CF02C-838D-9CFA-8ED7-EA7A7392E3F5}"/>
              </a:ext>
            </a:extLst>
          </p:cNvPr>
          <p:cNvSpPr>
            <a:spLocks noChangeArrowheads="1"/>
          </p:cNvSpPr>
          <p:nvPr/>
        </p:nvSpPr>
        <p:spPr bwMode="gray">
          <a:xfrm rot="21396038">
            <a:off x="2125547" y="1650868"/>
            <a:ext cx="1385024" cy="1385024"/>
          </a:xfrm>
          <a:prstGeom prst="ellips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36193" name="Graphic 136192" descr="Right And Left Brain with solid fill">
            <a:extLst>
              <a:ext uri="{FF2B5EF4-FFF2-40B4-BE49-F238E27FC236}">
                <a16:creationId xmlns:a16="http://schemas.microsoft.com/office/drawing/2014/main" id="{B7FCF4EB-1BE7-DCDE-5B35-6FE660CA2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2418" y="1922520"/>
            <a:ext cx="858666" cy="858666"/>
          </a:xfrm>
          <a:prstGeom prst="rect">
            <a:avLst/>
          </a:prstGeom>
        </p:spPr>
      </p:pic>
      <p:pic>
        <p:nvPicPr>
          <p:cNvPr id="136206" name="Graphic 136205" descr="Programmer female with solid fill">
            <a:extLst>
              <a:ext uri="{FF2B5EF4-FFF2-40B4-BE49-F238E27FC236}">
                <a16:creationId xmlns:a16="http://schemas.microsoft.com/office/drawing/2014/main" id="{815D96F5-26F2-D13F-2CB9-7F52A08B06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25361" y="1789076"/>
            <a:ext cx="685800" cy="685800"/>
          </a:xfrm>
          <a:prstGeom prst="rect">
            <a:avLst/>
          </a:prstGeom>
        </p:spPr>
      </p:pic>
      <p:pic>
        <p:nvPicPr>
          <p:cNvPr id="136207" name="Graphic 136206" descr="Document with solid fill">
            <a:extLst>
              <a:ext uri="{FF2B5EF4-FFF2-40B4-BE49-F238E27FC236}">
                <a16:creationId xmlns:a16="http://schemas.microsoft.com/office/drawing/2014/main" id="{694196EA-7FB1-3CE0-B081-E843AFA682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1778" y="3186567"/>
            <a:ext cx="642938" cy="642938"/>
          </a:xfrm>
          <a:prstGeom prst="rect">
            <a:avLst/>
          </a:prstGeom>
        </p:spPr>
      </p:pic>
      <p:pic>
        <p:nvPicPr>
          <p:cNvPr id="136208" name="Graphic 136207" descr="Image with solid fill">
            <a:extLst>
              <a:ext uri="{FF2B5EF4-FFF2-40B4-BE49-F238E27FC236}">
                <a16:creationId xmlns:a16="http://schemas.microsoft.com/office/drawing/2014/main" id="{C749F43C-B8DB-FE7F-DBD2-49B7A8BA26B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50282" y="3184008"/>
            <a:ext cx="652033" cy="652033"/>
          </a:xfrm>
          <a:prstGeom prst="rect">
            <a:avLst/>
          </a:prstGeom>
        </p:spPr>
      </p:pic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787569D0-5104-CDAC-613D-3CA16EF425CB}"/>
              </a:ext>
            </a:extLst>
          </p:cNvPr>
          <p:cNvSpPr txBox="1"/>
          <p:nvPr/>
        </p:nvSpPr>
        <p:spPr>
          <a:xfrm>
            <a:off x="1161589" y="4013171"/>
            <a:ext cx="560225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Text</a:t>
            </a:r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2B684614-5866-57FB-EB1D-1F8498D1C422}"/>
              </a:ext>
            </a:extLst>
          </p:cNvPr>
          <p:cNvSpPr txBox="1"/>
          <p:nvPr/>
        </p:nvSpPr>
        <p:spPr>
          <a:xfrm>
            <a:off x="4433427" y="4056034"/>
            <a:ext cx="758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Image</a:t>
            </a:r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30D72912-E695-80C9-2782-438BB76361ED}"/>
              </a:ext>
            </a:extLst>
          </p:cNvPr>
          <p:cNvSpPr txBox="1"/>
          <p:nvPr/>
        </p:nvSpPr>
        <p:spPr>
          <a:xfrm>
            <a:off x="4776327" y="1434277"/>
            <a:ext cx="758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49544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300790"/>
            <a:ext cx="6172200" cy="642938"/>
          </a:xfrm>
        </p:spPr>
        <p:txBody>
          <a:bodyPr>
            <a:normAutofit/>
          </a:bodyPr>
          <a:lstStyle/>
          <a:p>
            <a:r>
              <a:rPr lang="en-US" altLang="zh-CN" dirty="0"/>
              <a:t>Practical Applications of Generative AI</a:t>
            </a:r>
          </a:p>
        </p:txBody>
      </p:sp>
      <p:grpSp>
        <p:nvGrpSpPr>
          <p:cNvPr id="53" name="Group 4">
            <a:extLst>
              <a:ext uri="{FF2B5EF4-FFF2-40B4-BE49-F238E27FC236}">
                <a16:creationId xmlns:a16="http://schemas.microsoft.com/office/drawing/2014/main" id="{B3D46D09-58A8-60DF-F1E2-DC564A65CB85}"/>
              </a:ext>
            </a:extLst>
          </p:cNvPr>
          <p:cNvGrpSpPr>
            <a:grpSpLocks/>
          </p:cNvGrpSpPr>
          <p:nvPr/>
        </p:nvGrpSpPr>
        <p:grpSpPr bwMode="auto">
          <a:xfrm>
            <a:off x="885825" y="249492"/>
            <a:ext cx="5114925" cy="3731419"/>
            <a:chOff x="735" y="117"/>
            <a:chExt cx="4315" cy="3352"/>
          </a:xfrm>
        </p:grpSpPr>
        <p:sp>
          <p:nvSpPr>
            <p:cNvPr id="55" name="AutoShape 5">
              <a:extLst>
                <a:ext uri="{FF2B5EF4-FFF2-40B4-BE49-F238E27FC236}">
                  <a16:creationId xmlns:a16="http://schemas.microsoft.com/office/drawing/2014/main" id="{CD269FFC-5232-52BF-370C-4FD4A3C8630E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735" y="117"/>
              <a:ext cx="4315" cy="3352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6" name="AutoShape 6">
              <a:extLst>
                <a:ext uri="{FF2B5EF4-FFF2-40B4-BE49-F238E27FC236}">
                  <a16:creationId xmlns:a16="http://schemas.microsoft.com/office/drawing/2014/main" id="{063A29F5-8426-5560-0D3D-5F02C215C418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042" y="376"/>
              <a:ext cx="3665" cy="2847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7" name="AutoShape 7">
              <a:extLst>
                <a:ext uri="{FF2B5EF4-FFF2-40B4-BE49-F238E27FC236}">
                  <a16:creationId xmlns:a16="http://schemas.microsoft.com/office/drawing/2014/main" id="{090BB07D-5EB3-79CE-1573-B7AE115A236B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315" y="540"/>
              <a:ext cx="3148" cy="2445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2" name="AutoShape 8">
              <a:extLst>
                <a:ext uri="{FF2B5EF4-FFF2-40B4-BE49-F238E27FC236}">
                  <a16:creationId xmlns:a16="http://schemas.microsoft.com/office/drawing/2014/main" id="{9D243C58-BA60-C762-34D1-55159EB6C2B1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660" y="889"/>
              <a:ext cx="2409" cy="1871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F6E6EB47-AD9A-9F33-DF0C-0F91B2331009}"/>
              </a:ext>
            </a:extLst>
          </p:cNvPr>
          <p:cNvGrpSpPr/>
          <p:nvPr/>
        </p:nvGrpSpPr>
        <p:grpSpPr>
          <a:xfrm>
            <a:off x="1000848" y="1834671"/>
            <a:ext cx="4863629" cy="2239108"/>
            <a:chOff x="1334464" y="3034323"/>
            <a:chExt cx="6484838" cy="2985477"/>
          </a:xfrm>
        </p:grpSpPr>
        <p:sp>
          <p:nvSpPr>
            <p:cNvPr id="66" name="Oval 12">
              <a:extLst>
                <a:ext uri="{FF2B5EF4-FFF2-40B4-BE49-F238E27FC236}">
                  <a16:creationId xmlns:a16="http://schemas.microsoft.com/office/drawing/2014/main" id="{92B58CB2-5FE8-2FC0-AED9-E1135A5C00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20814" y="3034323"/>
              <a:ext cx="1398488" cy="138527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73" name="Oval 15">
              <a:extLst>
                <a:ext uri="{FF2B5EF4-FFF2-40B4-BE49-F238E27FC236}">
                  <a16:creationId xmlns:a16="http://schemas.microsoft.com/office/drawing/2014/main" id="{800AB8B9-2E60-B510-2ED2-B9EE494843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06214" y="4634523"/>
              <a:ext cx="1398488" cy="1385277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79" name="Oval 18">
              <a:extLst>
                <a:ext uri="{FF2B5EF4-FFF2-40B4-BE49-F238E27FC236}">
                  <a16:creationId xmlns:a16="http://schemas.microsoft.com/office/drawing/2014/main" id="{9299047C-CEB7-C36C-BED5-B0C851527D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34464" y="3110523"/>
              <a:ext cx="1398488" cy="13852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</p:grpSp>
      <p:pic>
        <p:nvPicPr>
          <p:cNvPr id="101" name="Graphic 100" descr="Brain with solid fill">
            <a:extLst>
              <a:ext uri="{FF2B5EF4-FFF2-40B4-BE49-F238E27FC236}">
                <a16:creationId xmlns:a16="http://schemas.microsoft.com/office/drawing/2014/main" id="{9D20E98A-7551-1907-DA6B-E793563F0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1742" y="2099641"/>
            <a:ext cx="771632" cy="771632"/>
          </a:xfrm>
          <a:prstGeom prst="rect">
            <a:avLst/>
          </a:prstGeom>
        </p:spPr>
      </p:pic>
      <p:pic>
        <p:nvPicPr>
          <p:cNvPr id="102" name="Graphic 101" descr="Influencer with solid fill">
            <a:extLst>
              <a:ext uri="{FF2B5EF4-FFF2-40B4-BE49-F238E27FC236}">
                <a16:creationId xmlns:a16="http://schemas.microsoft.com/office/drawing/2014/main" id="{0DBDB022-3F1B-F7DF-0224-34B8ED7546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58320" y="2380034"/>
            <a:ext cx="561842" cy="561842"/>
          </a:xfrm>
          <a:prstGeom prst="rect">
            <a:avLst/>
          </a:prstGeom>
        </p:spPr>
      </p:pic>
      <p:pic>
        <p:nvPicPr>
          <p:cNvPr id="103" name="Graphic 102" descr="Right And Left Brain with solid fill">
            <a:extLst>
              <a:ext uri="{FF2B5EF4-FFF2-40B4-BE49-F238E27FC236}">
                <a16:creationId xmlns:a16="http://schemas.microsoft.com/office/drawing/2014/main" id="{B276B785-0673-533C-9FEF-6FF908FA8E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64573" y="1652490"/>
            <a:ext cx="698006" cy="698006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1331402F-D399-9CF9-89FD-C0647DACD11E}"/>
              </a:ext>
            </a:extLst>
          </p:cNvPr>
          <p:cNvSpPr txBox="1"/>
          <p:nvPr/>
        </p:nvSpPr>
        <p:spPr>
          <a:xfrm>
            <a:off x="644105" y="1610306"/>
            <a:ext cx="172933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 Creation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88CC55A-1814-1D01-207A-DB40CF80FEC2}"/>
              </a:ext>
            </a:extLst>
          </p:cNvPr>
          <p:cNvSpPr txBox="1"/>
          <p:nvPr/>
        </p:nvSpPr>
        <p:spPr>
          <a:xfrm>
            <a:off x="4447047" y="1578864"/>
            <a:ext cx="176684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Product Design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B484414-228F-B1DA-CE57-2EE96D8794AD}"/>
              </a:ext>
            </a:extLst>
          </p:cNvPr>
          <p:cNvSpPr txBox="1"/>
          <p:nvPr/>
        </p:nvSpPr>
        <p:spPr>
          <a:xfrm>
            <a:off x="1911577" y="4051167"/>
            <a:ext cx="310200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Healthcare and Drug Discovery</a:t>
            </a:r>
          </a:p>
        </p:txBody>
      </p:sp>
      <p:pic>
        <p:nvPicPr>
          <p:cNvPr id="108" name="Graphic 107" descr="Ui Ux with solid fill">
            <a:extLst>
              <a:ext uri="{FF2B5EF4-FFF2-40B4-BE49-F238E27FC236}">
                <a16:creationId xmlns:a16="http://schemas.microsoft.com/office/drawing/2014/main" id="{35719CF9-E02F-A857-DAFA-C0E9976AE6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9218" y="2036031"/>
            <a:ext cx="685800" cy="685800"/>
          </a:xfrm>
          <a:prstGeom prst="rect">
            <a:avLst/>
          </a:prstGeom>
        </p:spPr>
      </p:pic>
      <p:pic>
        <p:nvPicPr>
          <p:cNvPr id="110" name="Graphic 109" descr="First aid kit with solid fill">
            <a:extLst>
              <a:ext uri="{FF2B5EF4-FFF2-40B4-BE49-F238E27FC236}">
                <a16:creationId xmlns:a16="http://schemas.microsoft.com/office/drawing/2014/main" id="{92ADF961-B793-1CB1-778D-E9F443EDDB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13576" y="3237261"/>
            <a:ext cx="685800" cy="685800"/>
          </a:xfrm>
          <a:prstGeom prst="rect">
            <a:avLst/>
          </a:prstGeom>
        </p:spPr>
      </p:pic>
      <p:pic>
        <p:nvPicPr>
          <p:cNvPr id="112" name="Graphic 111" descr="Continuous Improvement with solid fill">
            <a:extLst>
              <a:ext uri="{FF2B5EF4-FFF2-40B4-BE49-F238E27FC236}">
                <a16:creationId xmlns:a16="http://schemas.microsoft.com/office/drawing/2014/main" id="{34ABA646-9831-326E-ED41-CB9CEE920BC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88687" y="2255890"/>
            <a:ext cx="642938" cy="642938"/>
          </a:xfrm>
          <a:prstGeom prst="rect">
            <a:avLst/>
          </a:prstGeom>
        </p:spPr>
      </p:pic>
      <p:pic>
        <p:nvPicPr>
          <p:cNvPr id="114" name="Graphic 113" descr="Postit Notes 3 with solid fill">
            <a:extLst>
              <a:ext uri="{FF2B5EF4-FFF2-40B4-BE49-F238E27FC236}">
                <a16:creationId xmlns:a16="http://schemas.microsoft.com/office/drawing/2014/main" id="{7688DB87-256A-D4AF-B41F-1CF4FEA578A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62982" y="2099641"/>
            <a:ext cx="685800" cy="685800"/>
          </a:xfrm>
          <a:prstGeom prst="rect">
            <a:avLst/>
          </a:prstGeom>
        </p:spPr>
      </p:pic>
      <p:pic>
        <p:nvPicPr>
          <p:cNvPr id="116" name="Graphic 115" descr="Dollar with solid fill">
            <a:extLst>
              <a:ext uri="{FF2B5EF4-FFF2-40B4-BE49-F238E27FC236}">
                <a16:creationId xmlns:a16="http://schemas.microsoft.com/office/drawing/2014/main" id="{4F7364C8-6D05-51DB-EBED-E166445DB46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349711" y="2148445"/>
            <a:ext cx="519242" cy="519242"/>
          </a:xfrm>
          <a:prstGeom prst="rect">
            <a:avLst/>
          </a:prstGeom>
        </p:spPr>
      </p:pic>
      <p:pic>
        <p:nvPicPr>
          <p:cNvPr id="118" name="Graphic 117" descr="Cycle with people with solid fill">
            <a:extLst>
              <a:ext uri="{FF2B5EF4-FFF2-40B4-BE49-F238E27FC236}">
                <a16:creationId xmlns:a16="http://schemas.microsoft.com/office/drawing/2014/main" id="{D19CCEC2-439A-DD79-78C8-FE805325FCD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398858" y="1622952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3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67AFD1-786F-F6A5-F651-8C03E094E51D}"/>
              </a:ext>
            </a:extLst>
          </p:cNvPr>
          <p:cNvCxnSpPr>
            <a:cxnSpLocks/>
          </p:cNvCxnSpPr>
          <p:nvPr/>
        </p:nvCxnSpPr>
        <p:spPr>
          <a:xfrm>
            <a:off x="3431883" y="2469366"/>
            <a:ext cx="0" cy="80711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45200C-D6F1-558B-D434-218CFD993029}"/>
              </a:ext>
            </a:extLst>
          </p:cNvPr>
          <p:cNvCxnSpPr>
            <a:cxnSpLocks/>
          </p:cNvCxnSpPr>
          <p:nvPr/>
        </p:nvCxnSpPr>
        <p:spPr>
          <a:xfrm>
            <a:off x="3838059" y="2322529"/>
            <a:ext cx="599999" cy="43783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18C22EE-7B12-DA0D-9D82-EA784076538E}"/>
              </a:ext>
            </a:extLst>
          </p:cNvPr>
          <p:cNvCxnSpPr>
            <a:cxnSpLocks/>
          </p:cNvCxnSpPr>
          <p:nvPr/>
        </p:nvCxnSpPr>
        <p:spPr>
          <a:xfrm flipV="1">
            <a:off x="2408689" y="2326590"/>
            <a:ext cx="645152" cy="4707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1D051FF-F651-A4D4-F946-A1C9A5E2C8D8}"/>
              </a:ext>
            </a:extLst>
          </p:cNvPr>
          <p:cNvGrpSpPr/>
          <p:nvPr/>
        </p:nvGrpSpPr>
        <p:grpSpPr>
          <a:xfrm>
            <a:off x="2787451" y="1707698"/>
            <a:ext cx="1329160" cy="1325588"/>
            <a:chOff x="2777134" y="915669"/>
            <a:chExt cx="3422959" cy="3413760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86EC31D-B41A-4F47-17B8-F1469F097138}"/>
                </a:ext>
              </a:extLst>
            </p:cNvPr>
            <p:cNvSpPr/>
            <p:nvPr/>
          </p:nvSpPr>
          <p:spPr>
            <a:xfrm>
              <a:off x="2786333" y="915669"/>
              <a:ext cx="3413760" cy="3413760"/>
            </a:xfrm>
            <a:custGeom>
              <a:avLst/>
              <a:gdLst>
                <a:gd name="connsiteX0" fmla="*/ 1706880 w 3413760"/>
                <a:gd name="connsiteY0" fmla="*/ 0 h 3413760"/>
                <a:gd name="connsiteX1" fmla="*/ 3185081 w 3413760"/>
                <a:gd name="connsiteY1" fmla="*/ 853440 h 3413760"/>
                <a:gd name="connsiteX2" fmla="*/ 3185081 w 3413760"/>
                <a:gd name="connsiteY2" fmla="*/ 2560320 h 3413760"/>
                <a:gd name="connsiteX3" fmla="*/ 1706880 w 3413760"/>
                <a:gd name="connsiteY3" fmla="*/ 1706880 h 3413760"/>
                <a:gd name="connsiteX4" fmla="*/ 1706880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0" y="0"/>
                  </a:moveTo>
                  <a:cubicBezTo>
                    <a:pt x="2316689" y="0"/>
                    <a:pt x="2880177" y="325329"/>
                    <a:pt x="3185081" y="853440"/>
                  </a:cubicBezTo>
                  <a:cubicBezTo>
                    <a:pt x="3489986" y="1381551"/>
                    <a:pt x="3489986" y="2032209"/>
                    <a:pt x="3185081" y="2560320"/>
                  </a:cubicBezTo>
                  <a:lnTo>
                    <a:pt x="1706880" y="1706880"/>
                  </a:lnTo>
                  <a:lnTo>
                    <a:pt x="1706880" y="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C25A9B5-D2EE-109C-9353-B71CA4CFE6C3}"/>
                </a:ext>
              </a:extLst>
            </p:cNvPr>
            <p:cNvSpPr/>
            <p:nvPr/>
          </p:nvSpPr>
          <p:spPr>
            <a:xfrm>
              <a:off x="2777134" y="915669"/>
              <a:ext cx="3413760" cy="3413760"/>
            </a:xfrm>
            <a:custGeom>
              <a:avLst/>
              <a:gdLst>
                <a:gd name="connsiteX0" fmla="*/ 3185081 w 3413760"/>
                <a:gd name="connsiteY0" fmla="*/ 2560320 h 3413760"/>
                <a:gd name="connsiteX1" fmla="*/ 1706880 w 3413760"/>
                <a:gd name="connsiteY1" fmla="*/ 3413760 h 3413760"/>
                <a:gd name="connsiteX2" fmla="*/ 228679 w 3413760"/>
                <a:gd name="connsiteY2" fmla="*/ 2560320 h 3413760"/>
                <a:gd name="connsiteX3" fmla="*/ 1706880 w 3413760"/>
                <a:gd name="connsiteY3" fmla="*/ 1706880 h 3413760"/>
                <a:gd name="connsiteX4" fmla="*/ 3185081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3185081" y="2560320"/>
                  </a:moveTo>
                  <a:cubicBezTo>
                    <a:pt x="2880176" y="3088431"/>
                    <a:pt x="2316689" y="3413760"/>
                    <a:pt x="1706880" y="3413760"/>
                  </a:cubicBezTo>
                  <a:cubicBezTo>
                    <a:pt x="1097071" y="3413760"/>
                    <a:pt x="533583" y="3088431"/>
                    <a:pt x="228679" y="2560320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D2E71CFC-6775-57E9-ACD1-4DBFBF92EE84}"/>
                </a:ext>
              </a:extLst>
            </p:cNvPr>
            <p:cNvSpPr/>
            <p:nvPr/>
          </p:nvSpPr>
          <p:spPr>
            <a:xfrm>
              <a:off x="2777134" y="915669"/>
              <a:ext cx="3413760" cy="3413760"/>
            </a:xfrm>
            <a:custGeom>
              <a:avLst/>
              <a:gdLst>
                <a:gd name="connsiteX0" fmla="*/ 228679 w 3413760"/>
                <a:gd name="connsiteY0" fmla="*/ 2560320 h 3413760"/>
                <a:gd name="connsiteX1" fmla="*/ 228679 w 3413760"/>
                <a:gd name="connsiteY1" fmla="*/ 853440 h 3413760"/>
                <a:gd name="connsiteX2" fmla="*/ 1706880 w 3413760"/>
                <a:gd name="connsiteY2" fmla="*/ 0 h 3413760"/>
                <a:gd name="connsiteX3" fmla="*/ 1706880 w 3413760"/>
                <a:gd name="connsiteY3" fmla="*/ 1706880 h 3413760"/>
                <a:gd name="connsiteX4" fmla="*/ 228679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9" y="2560320"/>
                  </a:moveTo>
                  <a:cubicBezTo>
                    <a:pt x="-76226" y="2032209"/>
                    <a:pt x="-76226" y="1381551"/>
                    <a:pt x="228679" y="853440"/>
                  </a:cubicBezTo>
                  <a:cubicBezTo>
                    <a:pt x="533584" y="325329"/>
                    <a:pt x="1097071" y="0"/>
                    <a:pt x="1706880" y="0"/>
                  </a:cubicBezTo>
                  <a:lnTo>
                    <a:pt x="1706880" y="1706880"/>
                  </a:lnTo>
                  <a:lnTo>
                    <a:pt x="228679" y="256032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96225"/>
            <a:ext cx="6172200" cy="642938"/>
          </a:xfrm>
        </p:spPr>
        <p:txBody>
          <a:bodyPr>
            <a:normAutofit/>
          </a:bodyPr>
          <a:lstStyle/>
          <a:p>
            <a:r>
              <a:rPr lang="en-US" altLang="zh-CN" dirty="0"/>
              <a:t>Overcoming Challenges in Generative AI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663FE7B-2EA3-D739-0D5A-80DBD6AE0958}"/>
              </a:ext>
            </a:extLst>
          </p:cNvPr>
          <p:cNvGrpSpPr/>
          <p:nvPr/>
        </p:nvGrpSpPr>
        <p:grpSpPr>
          <a:xfrm>
            <a:off x="3003439" y="3254851"/>
            <a:ext cx="856892" cy="856892"/>
            <a:chOff x="4004585" y="3482552"/>
            <a:chExt cx="1142522" cy="114252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51CFA3F-F1A0-5BF7-9686-1EE9A438F4CD}"/>
                </a:ext>
              </a:extLst>
            </p:cNvPr>
            <p:cNvSpPr/>
            <p:nvPr/>
          </p:nvSpPr>
          <p:spPr>
            <a:xfrm>
              <a:off x="4004585" y="3482552"/>
              <a:ext cx="1142522" cy="114252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pic>
          <p:nvPicPr>
            <p:cNvPr id="16" name="Graphic 15" descr="Security camera with solid fill">
              <a:extLst>
                <a:ext uri="{FF2B5EF4-FFF2-40B4-BE49-F238E27FC236}">
                  <a16:creationId xmlns:a16="http://schemas.microsoft.com/office/drawing/2014/main" id="{B65038FB-DD67-9539-BB9D-BB131EABE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54515" y="3626916"/>
              <a:ext cx="847702" cy="847702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4CA2856-2F15-50FE-5609-50273887675A}"/>
              </a:ext>
            </a:extLst>
          </p:cNvPr>
          <p:cNvGrpSpPr/>
          <p:nvPr/>
        </p:nvGrpSpPr>
        <p:grpSpPr>
          <a:xfrm>
            <a:off x="4272418" y="2769604"/>
            <a:ext cx="856892" cy="856892"/>
            <a:chOff x="5668585" y="3113972"/>
            <a:chExt cx="1142522" cy="114252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1E647F7-022F-D47C-5D37-B4307AB584AF}"/>
                </a:ext>
              </a:extLst>
            </p:cNvPr>
            <p:cNvSpPr/>
            <p:nvPr/>
          </p:nvSpPr>
          <p:spPr>
            <a:xfrm>
              <a:off x="5668585" y="3113972"/>
              <a:ext cx="1142522" cy="1142522"/>
            </a:xfrm>
            <a:prstGeom prst="ellipse">
              <a:avLst/>
            </a:prstGeom>
            <a:solidFill>
              <a:srgbClr val="C3B9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pic>
          <p:nvPicPr>
            <p:cNvPr id="21" name="Graphic 20" descr="Gavel with solid fill">
              <a:extLst>
                <a:ext uri="{FF2B5EF4-FFF2-40B4-BE49-F238E27FC236}">
                  <a16:creationId xmlns:a16="http://schemas.microsoft.com/office/drawing/2014/main" id="{35C5BE3E-A118-73A1-7AC1-E7E2825A42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815995" y="3261381"/>
              <a:ext cx="847702" cy="847702"/>
            </a:xfrm>
            <a:prstGeom prst="rect">
              <a:avLst/>
            </a:prstGeom>
          </p:spPr>
        </p:pic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0D0775B-472E-AF58-D973-E6E1ED377B62}"/>
              </a:ext>
            </a:extLst>
          </p:cNvPr>
          <p:cNvGrpSpPr/>
          <p:nvPr/>
        </p:nvGrpSpPr>
        <p:grpSpPr>
          <a:xfrm>
            <a:off x="1716112" y="2769775"/>
            <a:ext cx="856892" cy="856892"/>
            <a:chOff x="2340584" y="3113972"/>
            <a:chExt cx="1142522" cy="114252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73E09DD-E8A7-84C4-F52D-473F2D96AA5E}"/>
                </a:ext>
              </a:extLst>
            </p:cNvPr>
            <p:cNvSpPr/>
            <p:nvPr/>
          </p:nvSpPr>
          <p:spPr>
            <a:xfrm>
              <a:off x="2340584" y="3113972"/>
              <a:ext cx="1142522" cy="114252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pic>
          <p:nvPicPr>
            <p:cNvPr id="25" name="Graphic 24" descr="Weights Uneven with solid fill">
              <a:extLst>
                <a:ext uri="{FF2B5EF4-FFF2-40B4-BE49-F238E27FC236}">
                  <a16:creationId xmlns:a16="http://schemas.microsoft.com/office/drawing/2014/main" id="{2120581F-368E-D462-6D97-F4ECD18FF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97184" y="3290154"/>
              <a:ext cx="847702" cy="847702"/>
            </a:xfrm>
            <a:prstGeom prst="rect">
              <a:avLst/>
            </a:prstGeom>
          </p:spPr>
        </p:pic>
      </p:grpSp>
      <p:pic>
        <p:nvPicPr>
          <p:cNvPr id="4" name="Graphic 3" descr="Hurdle with solid fill">
            <a:extLst>
              <a:ext uri="{FF2B5EF4-FFF2-40B4-BE49-F238E27FC236}">
                <a16:creationId xmlns:a16="http://schemas.microsoft.com/office/drawing/2014/main" id="{FBC4722E-B670-B524-099D-1068C2F70B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6812" y="1886511"/>
            <a:ext cx="529679" cy="529679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3189E764-101D-C8D8-E5C1-7210C65906A5}"/>
              </a:ext>
            </a:extLst>
          </p:cNvPr>
          <p:cNvSpPr txBox="1"/>
          <p:nvPr/>
        </p:nvSpPr>
        <p:spPr>
          <a:xfrm>
            <a:off x="2660758" y="1354862"/>
            <a:ext cx="160319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Challenges</a:t>
            </a:r>
          </a:p>
        </p:txBody>
      </p:sp>
      <p:pic>
        <p:nvPicPr>
          <p:cNvPr id="14" name="Graphic 13" descr="Playbook with solid fill">
            <a:extLst>
              <a:ext uri="{FF2B5EF4-FFF2-40B4-BE49-F238E27FC236}">
                <a16:creationId xmlns:a16="http://schemas.microsoft.com/office/drawing/2014/main" id="{3585947F-9EBF-9D73-4ED7-3CC4F296A8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41511" y="1883104"/>
            <a:ext cx="562678" cy="562678"/>
          </a:xfrm>
          <a:prstGeom prst="rect">
            <a:avLst/>
          </a:prstGeom>
        </p:spPr>
      </p:pic>
      <p:pic>
        <p:nvPicPr>
          <p:cNvPr id="18" name="Graphic 17" descr="Puzzle with solid fill">
            <a:extLst>
              <a:ext uri="{FF2B5EF4-FFF2-40B4-BE49-F238E27FC236}">
                <a16:creationId xmlns:a16="http://schemas.microsoft.com/office/drawing/2014/main" id="{FFCD1C25-4089-DE12-2A9D-2121B37799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79855" y="2479231"/>
            <a:ext cx="504056" cy="504056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835DE1F2-6CD4-9D5C-DC3E-235BA7E49EFF}"/>
              </a:ext>
            </a:extLst>
          </p:cNvPr>
          <p:cNvSpPr txBox="1"/>
          <p:nvPr/>
        </p:nvSpPr>
        <p:spPr>
          <a:xfrm>
            <a:off x="197042" y="3024373"/>
            <a:ext cx="160319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Ethical Considerations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29CF9D8-94DE-A547-3288-D0994D512C7B}"/>
              </a:ext>
            </a:extLst>
          </p:cNvPr>
          <p:cNvSpPr txBox="1"/>
          <p:nvPr/>
        </p:nvSpPr>
        <p:spPr>
          <a:xfrm>
            <a:off x="2420842" y="4097775"/>
            <a:ext cx="243931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Data Privacy and Security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E2746C7-6367-D324-1CBA-4360019D34B6}"/>
              </a:ext>
            </a:extLst>
          </p:cNvPr>
          <p:cNvSpPr txBox="1"/>
          <p:nvPr/>
        </p:nvSpPr>
        <p:spPr>
          <a:xfrm>
            <a:off x="5129310" y="2977255"/>
            <a:ext cx="138579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Bias Mitigation</a:t>
            </a:r>
          </a:p>
        </p:txBody>
      </p:sp>
    </p:spTree>
    <p:extLst>
      <p:ext uri="{BB962C8B-B14F-4D97-AF65-F5344CB8AC3E}">
        <p14:creationId xmlns:p14="http://schemas.microsoft.com/office/powerpoint/2010/main" val="353688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3945</TotalTime>
  <Words>259</Words>
  <Application>Microsoft Office PowerPoint</Application>
  <PresentationFormat>Custom</PresentationFormat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Microsoft YaHei</vt:lpstr>
      <vt:lpstr>Arial</vt:lpstr>
      <vt:lpstr>Calibri</vt:lpstr>
      <vt:lpstr>Wingdings</vt:lpstr>
      <vt:lpstr>Office 主题​​</vt:lpstr>
      <vt:lpstr>Key Components of Generative AI</vt:lpstr>
      <vt:lpstr>How Generative AI Works</vt:lpstr>
      <vt:lpstr>Popular Generative AI Models</vt:lpstr>
      <vt:lpstr>Essential Generative AI Tools</vt:lpstr>
      <vt:lpstr>Practical Applications of Generative AI</vt:lpstr>
      <vt:lpstr>Overcoming Challenges in Generative AI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126</cp:revision>
  <dcterms:created xsi:type="dcterms:W3CDTF">2016-05-15T02:42:52Z</dcterms:created>
  <dcterms:modified xsi:type="dcterms:W3CDTF">2024-09-28T13:13:02Z</dcterms:modified>
</cp:coreProperties>
</file>