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779" r:id="rId2"/>
    <p:sldId id="781" r:id="rId3"/>
    <p:sldId id="782" r:id="rId4"/>
    <p:sldId id="784" r:id="rId5"/>
    <p:sldId id="785" r:id="rId6"/>
    <p:sldId id="780" r:id="rId7"/>
    <p:sldId id="277" r:id="rId8"/>
  </p:sldIdLst>
  <p:sldSz cx="6858000" cy="5143500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BC44"/>
    <a:srgbClr val="00B0F0"/>
    <a:srgbClr val="C3B996"/>
    <a:srgbClr val="A5A5A5"/>
    <a:srgbClr val="E18787"/>
    <a:srgbClr val="FFC000"/>
    <a:srgbClr val="7F7F7F"/>
    <a:srgbClr val="F79646"/>
    <a:srgbClr val="4BAFC8"/>
    <a:srgbClr val="F5B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4437" autoAdjust="0"/>
  </p:normalViewPr>
  <p:slideViewPr>
    <p:cSldViewPr>
      <p:cViewPr varScale="1">
        <p:scale>
          <a:sx n="127" d="100"/>
          <a:sy n="127" d="100"/>
        </p:scale>
        <p:origin x="2418" y="120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2024/10/13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306711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453152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542737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586189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608234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608292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1597824"/>
            <a:ext cx="58293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86126"/>
            <a:ext cx="61722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024844" y="4899195"/>
            <a:ext cx="3024336" cy="207741"/>
          </a:xfrm>
          <a:prstGeom prst="rect">
            <a:avLst/>
          </a:prstGeom>
          <a:noFill/>
        </p:spPr>
        <p:txBody>
          <a:bodyPr wrap="square" lIns="68572" tIns="34286" rIns="68572" bIns="34286" rtlCol="0">
            <a:spAutoFit/>
          </a:bodyPr>
          <a:lstStyle/>
          <a:p>
            <a:pPr algn="ctr"/>
            <a:r>
              <a:rPr lang="en-US" altLang="zh-CN" sz="900" dirty="0">
                <a:hlinkClick r:id="rId6"/>
              </a:rPr>
              <a:t>http://yourfreetemplates.com</a:t>
            </a:r>
            <a:endParaRPr lang="zh-CN" altLang="en-US" sz="9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6858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0" y="4872425"/>
            <a:ext cx="462581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685716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44" indent="-257144" algn="l" defTabSz="68571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44" indent="-214286" algn="l" defTabSz="685716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4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02" indent="-171429" algn="l" defTabSz="685716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61" indent="-171429" algn="l" defTabSz="685716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18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6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3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92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8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6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4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1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9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7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5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63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9.sv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svg"/><Relationship Id="rId4" Type="http://schemas.openxmlformats.org/officeDocument/2006/relationships/image" Target="../media/image27.svg"/><Relationship Id="rId9" Type="http://schemas.openxmlformats.org/officeDocument/2006/relationships/image" Target="../media/image32.png"/><Relationship Id="rId14" Type="http://schemas.openxmlformats.org/officeDocument/2006/relationships/image" Target="../media/image37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3" Type="http://schemas.openxmlformats.org/officeDocument/2006/relationships/image" Target="../media/image38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43.svg"/><Relationship Id="rId4" Type="http://schemas.openxmlformats.org/officeDocument/2006/relationships/image" Target="../media/image39.svg"/><Relationship Id="rId9" Type="http://schemas.openxmlformats.org/officeDocument/2006/relationships/image" Target="../media/image4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46.png"/><Relationship Id="rId7" Type="http://schemas.openxmlformats.org/officeDocument/2006/relationships/image" Target="../media/image4.png"/><Relationship Id="rId12" Type="http://schemas.openxmlformats.org/officeDocument/2006/relationships/image" Target="../media/image3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9.svg"/><Relationship Id="rId11" Type="http://schemas.openxmlformats.org/officeDocument/2006/relationships/image" Target="../media/image2.png"/><Relationship Id="rId5" Type="http://schemas.openxmlformats.org/officeDocument/2006/relationships/image" Target="../media/image28.png"/><Relationship Id="rId10" Type="http://schemas.openxmlformats.org/officeDocument/2006/relationships/image" Target="../media/image49.svg"/><Relationship Id="rId4" Type="http://schemas.openxmlformats.org/officeDocument/2006/relationships/image" Target="../media/image47.emf"/><Relationship Id="rId9" Type="http://schemas.openxmlformats.org/officeDocument/2006/relationships/image" Target="../media/image4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117BDF7B-54B6-D035-1520-DBADBAFBE705}"/>
              </a:ext>
            </a:extLst>
          </p:cNvPr>
          <p:cNvSpPr/>
          <p:nvPr/>
        </p:nvSpPr>
        <p:spPr>
          <a:xfrm rot="7868067">
            <a:off x="5482415" y="2833989"/>
            <a:ext cx="245793" cy="362915"/>
          </a:xfrm>
          <a:custGeom>
            <a:avLst/>
            <a:gdLst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13360 w 251460"/>
              <a:gd name="connsiteY4" fmla="*/ 472440 h 525780"/>
              <a:gd name="connsiteX5" fmla="*/ 251460 w 251460"/>
              <a:gd name="connsiteY5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51460 w 251460"/>
              <a:gd name="connsiteY4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29770 w 251460"/>
              <a:gd name="connsiteY3" fmla="*/ 371670 h 525780"/>
              <a:gd name="connsiteX4" fmla="*/ 251460 w 251460"/>
              <a:gd name="connsiteY4" fmla="*/ 525780 h 52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" h="525780">
                <a:moveTo>
                  <a:pt x="0" y="0"/>
                </a:moveTo>
                <a:cubicBezTo>
                  <a:pt x="96520" y="73660"/>
                  <a:pt x="116213" y="54110"/>
                  <a:pt x="121293" y="104910"/>
                </a:cubicBezTo>
                <a:cubicBezTo>
                  <a:pt x="126373" y="155710"/>
                  <a:pt x="12401" y="260340"/>
                  <a:pt x="30480" y="304800"/>
                </a:cubicBezTo>
                <a:cubicBezTo>
                  <a:pt x="48559" y="349260"/>
                  <a:pt x="192940" y="334840"/>
                  <a:pt x="229770" y="371670"/>
                </a:cubicBezTo>
                <a:cubicBezTo>
                  <a:pt x="266600" y="408500"/>
                  <a:pt x="231274" y="507862"/>
                  <a:pt x="251460" y="525780"/>
                </a:cubicBezTo>
              </a:path>
            </a:pathLst>
          </a:custGeom>
          <a:ln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2ACC1118-E4BA-A128-AAA7-418A9139DD09}"/>
              </a:ext>
            </a:extLst>
          </p:cNvPr>
          <p:cNvSpPr/>
          <p:nvPr/>
        </p:nvSpPr>
        <p:spPr>
          <a:xfrm rot="9811735">
            <a:off x="5371600" y="3261667"/>
            <a:ext cx="262306" cy="362669"/>
          </a:xfrm>
          <a:custGeom>
            <a:avLst/>
            <a:gdLst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13360 w 251460"/>
              <a:gd name="connsiteY4" fmla="*/ 472440 h 525780"/>
              <a:gd name="connsiteX5" fmla="*/ 251460 w 251460"/>
              <a:gd name="connsiteY5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51460 w 251460"/>
              <a:gd name="connsiteY4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29770 w 251460"/>
              <a:gd name="connsiteY3" fmla="*/ 371670 h 525780"/>
              <a:gd name="connsiteX4" fmla="*/ 251460 w 251460"/>
              <a:gd name="connsiteY4" fmla="*/ 525780 h 52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" h="525780">
                <a:moveTo>
                  <a:pt x="0" y="0"/>
                </a:moveTo>
                <a:cubicBezTo>
                  <a:pt x="96520" y="73660"/>
                  <a:pt x="116213" y="54110"/>
                  <a:pt x="121293" y="104910"/>
                </a:cubicBezTo>
                <a:cubicBezTo>
                  <a:pt x="126373" y="155710"/>
                  <a:pt x="12401" y="260340"/>
                  <a:pt x="30480" y="304800"/>
                </a:cubicBezTo>
                <a:cubicBezTo>
                  <a:pt x="48559" y="349260"/>
                  <a:pt x="192940" y="334840"/>
                  <a:pt x="229770" y="371670"/>
                </a:cubicBezTo>
                <a:cubicBezTo>
                  <a:pt x="266600" y="408500"/>
                  <a:pt x="231274" y="507862"/>
                  <a:pt x="251460" y="525780"/>
                </a:cubicBezTo>
              </a:path>
            </a:pathLst>
          </a:custGeom>
          <a:ln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C9A5867A-09A1-F2F0-A8D9-874A3EAB6B9C}"/>
              </a:ext>
            </a:extLst>
          </p:cNvPr>
          <p:cNvSpPr/>
          <p:nvPr/>
        </p:nvSpPr>
        <p:spPr>
          <a:xfrm rot="5068388">
            <a:off x="5293997" y="2434386"/>
            <a:ext cx="262306" cy="362669"/>
          </a:xfrm>
          <a:custGeom>
            <a:avLst/>
            <a:gdLst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13360 w 251460"/>
              <a:gd name="connsiteY4" fmla="*/ 472440 h 525780"/>
              <a:gd name="connsiteX5" fmla="*/ 251460 w 251460"/>
              <a:gd name="connsiteY5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51460 w 251460"/>
              <a:gd name="connsiteY4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29770 w 251460"/>
              <a:gd name="connsiteY3" fmla="*/ 371670 h 525780"/>
              <a:gd name="connsiteX4" fmla="*/ 251460 w 251460"/>
              <a:gd name="connsiteY4" fmla="*/ 525780 h 52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" h="525780">
                <a:moveTo>
                  <a:pt x="0" y="0"/>
                </a:moveTo>
                <a:cubicBezTo>
                  <a:pt x="96520" y="73660"/>
                  <a:pt x="116213" y="54110"/>
                  <a:pt x="121293" y="104910"/>
                </a:cubicBezTo>
                <a:cubicBezTo>
                  <a:pt x="126373" y="155710"/>
                  <a:pt x="12401" y="260340"/>
                  <a:pt x="30480" y="304800"/>
                </a:cubicBezTo>
                <a:cubicBezTo>
                  <a:pt x="48559" y="349260"/>
                  <a:pt x="192940" y="334840"/>
                  <a:pt x="229770" y="371670"/>
                </a:cubicBezTo>
                <a:cubicBezTo>
                  <a:pt x="266600" y="408500"/>
                  <a:pt x="231274" y="507862"/>
                  <a:pt x="251460" y="525780"/>
                </a:cubicBezTo>
              </a:path>
            </a:pathLst>
          </a:custGeom>
          <a:ln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5FA6B358-5916-0217-1120-1552978FD32A}"/>
              </a:ext>
            </a:extLst>
          </p:cNvPr>
          <p:cNvSpPr/>
          <p:nvPr/>
        </p:nvSpPr>
        <p:spPr>
          <a:xfrm rot="7868067">
            <a:off x="1004261" y="2833989"/>
            <a:ext cx="245793" cy="362915"/>
          </a:xfrm>
          <a:custGeom>
            <a:avLst/>
            <a:gdLst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13360 w 251460"/>
              <a:gd name="connsiteY4" fmla="*/ 472440 h 525780"/>
              <a:gd name="connsiteX5" fmla="*/ 251460 w 251460"/>
              <a:gd name="connsiteY5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51460 w 251460"/>
              <a:gd name="connsiteY4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29770 w 251460"/>
              <a:gd name="connsiteY3" fmla="*/ 371670 h 525780"/>
              <a:gd name="connsiteX4" fmla="*/ 251460 w 251460"/>
              <a:gd name="connsiteY4" fmla="*/ 525780 h 52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" h="525780">
                <a:moveTo>
                  <a:pt x="0" y="0"/>
                </a:moveTo>
                <a:cubicBezTo>
                  <a:pt x="96520" y="73660"/>
                  <a:pt x="116213" y="54110"/>
                  <a:pt x="121293" y="104910"/>
                </a:cubicBezTo>
                <a:cubicBezTo>
                  <a:pt x="126373" y="155710"/>
                  <a:pt x="12401" y="260340"/>
                  <a:pt x="30480" y="304800"/>
                </a:cubicBezTo>
                <a:cubicBezTo>
                  <a:pt x="48559" y="349260"/>
                  <a:pt x="192940" y="334840"/>
                  <a:pt x="229770" y="371670"/>
                </a:cubicBezTo>
                <a:cubicBezTo>
                  <a:pt x="266600" y="408500"/>
                  <a:pt x="231274" y="507862"/>
                  <a:pt x="251460" y="525780"/>
                </a:cubicBezTo>
              </a:path>
            </a:pathLst>
          </a:custGeom>
          <a:ln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A0C41409-97EF-D290-688E-5A5F082E394E}"/>
              </a:ext>
            </a:extLst>
          </p:cNvPr>
          <p:cNvSpPr/>
          <p:nvPr/>
        </p:nvSpPr>
        <p:spPr>
          <a:xfrm rot="4975407">
            <a:off x="1141593" y="3374494"/>
            <a:ext cx="262306" cy="362669"/>
          </a:xfrm>
          <a:custGeom>
            <a:avLst/>
            <a:gdLst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13360 w 251460"/>
              <a:gd name="connsiteY4" fmla="*/ 472440 h 525780"/>
              <a:gd name="connsiteX5" fmla="*/ 251460 w 251460"/>
              <a:gd name="connsiteY5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51460 w 251460"/>
              <a:gd name="connsiteY4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29770 w 251460"/>
              <a:gd name="connsiteY3" fmla="*/ 371670 h 525780"/>
              <a:gd name="connsiteX4" fmla="*/ 251460 w 251460"/>
              <a:gd name="connsiteY4" fmla="*/ 525780 h 52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" h="525780">
                <a:moveTo>
                  <a:pt x="0" y="0"/>
                </a:moveTo>
                <a:cubicBezTo>
                  <a:pt x="96520" y="73660"/>
                  <a:pt x="116213" y="54110"/>
                  <a:pt x="121293" y="104910"/>
                </a:cubicBezTo>
                <a:cubicBezTo>
                  <a:pt x="126373" y="155710"/>
                  <a:pt x="12401" y="260340"/>
                  <a:pt x="30480" y="304800"/>
                </a:cubicBezTo>
                <a:cubicBezTo>
                  <a:pt x="48559" y="349260"/>
                  <a:pt x="192940" y="334840"/>
                  <a:pt x="229770" y="371670"/>
                </a:cubicBezTo>
                <a:cubicBezTo>
                  <a:pt x="266600" y="408500"/>
                  <a:pt x="231274" y="507862"/>
                  <a:pt x="251460" y="525780"/>
                </a:cubicBezTo>
              </a:path>
            </a:pathLst>
          </a:custGeom>
          <a:ln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Carbon Neutral Meaning</a:t>
            </a:r>
          </a:p>
        </p:txBody>
      </p:sp>
      <p:pic>
        <p:nvPicPr>
          <p:cNvPr id="2" name="Graphic 1" descr="Scales of justice with solid fill">
            <a:extLst>
              <a:ext uri="{FF2B5EF4-FFF2-40B4-BE49-F238E27FC236}">
                <a16:creationId xmlns:a16="http://schemas.microsoft.com/office/drawing/2014/main" id="{114729F9-18CC-66AC-9F3F-567A7E9E48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32856" y="1919105"/>
            <a:ext cx="2430270" cy="2430270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30D9BF27-29FD-37F6-0F03-A785D14C9995}"/>
              </a:ext>
            </a:extLst>
          </p:cNvPr>
          <p:cNvGrpSpPr/>
          <p:nvPr/>
        </p:nvGrpSpPr>
        <p:grpSpPr>
          <a:xfrm>
            <a:off x="4558561" y="2645187"/>
            <a:ext cx="830583" cy="822737"/>
            <a:chOff x="6012160" y="2669665"/>
            <a:chExt cx="1107444" cy="1096983"/>
          </a:xfrm>
        </p:grpSpPr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A4F560E3-E0E8-8C0B-E341-E26AF85AA06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012160" y="2669665"/>
              <a:ext cx="1107444" cy="1096983"/>
            </a:xfrm>
            <a:prstGeom prst="ellipse">
              <a:avLst/>
            </a:prstGeom>
            <a:solidFill>
              <a:srgbClr val="73BC44"/>
            </a:solidFill>
            <a:ln w="63500" algn="ctr">
              <a:solidFill>
                <a:schemeClr val="bg1">
                  <a:lumMod val="85000"/>
                  <a:alpha val="7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1350"/>
            </a:p>
          </p:txBody>
        </p:sp>
        <p:pic>
          <p:nvPicPr>
            <p:cNvPr id="3" name="Graphic 2" descr="Download from cloud with solid fill">
              <a:extLst>
                <a:ext uri="{FF2B5EF4-FFF2-40B4-BE49-F238E27FC236}">
                  <a16:creationId xmlns:a16="http://schemas.microsoft.com/office/drawing/2014/main" id="{419CE6B4-130C-0B59-4932-6B8D1724C7F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149450" y="2775766"/>
              <a:ext cx="895627" cy="895627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974BBFE-0C2C-0ADA-96E2-F756DC5D3D8C}"/>
              </a:ext>
            </a:extLst>
          </p:cNvPr>
          <p:cNvGrpSpPr/>
          <p:nvPr/>
        </p:nvGrpSpPr>
        <p:grpSpPr>
          <a:xfrm>
            <a:off x="1291663" y="2645187"/>
            <a:ext cx="830583" cy="822737"/>
            <a:chOff x="1705342" y="2669665"/>
            <a:chExt cx="1107444" cy="1096983"/>
          </a:xfrm>
        </p:grpSpPr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751F0F54-2EC1-E06F-E9C0-FFABB3E9D86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705342" y="2669665"/>
              <a:ext cx="1107444" cy="109698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63500" algn="ctr">
              <a:solidFill>
                <a:schemeClr val="bg1">
                  <a:lumMod val="85000"/>
                  <a:alpha val="7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1350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7FDEAA4-3312-A1A5-C754-798D8F532A53}"/>
                </a:ext>
              </a:extLst>
            </p:cNvPr>
            <p:cNvGrpSpPr/>
            <p:nvPr/>
          </p:nvGrpSpPr>
          <p:grpSpPr>
            <a:xfrm>
              <a:off x="1871903" y="2877285"/>
              <a:ext cx="774321" cy="681742"/>
              <a:chOff x="8526463" y="1254125"/>
              <a:chExt cx="292100" cy="257176"/>
            </a:xfrm>
            <a:solidFill>
              <a:schemeClr val="tx1"/>
            </a:solidFill>
          </p:grpSpPr>
          <p:sp>
            <p:nvSpPr>
              <p:cNvPr id="19" name="Freeform 5">
                <a:extLst>
                  <a:ext uri="{FF2B5EF4-FFF2-40B4-BE49-F238E27FC236}">
                    <a16:creationId xmlns:a16="http://schemas.microsoft.com/office/drawing/2014/main" id="{A4DF07CE-E27E-2DB4-BDBB-32D28663D4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26463" y="1254125"/>
                <a:ext cx="292100" cy="220663"/>
              </a:xfrm>
              <a:custGeom>
                <a:avLst/>
                <a:gdLst/>
                <a:ahLst/>
                <a:cxnLst>
                  <a:cxn ang="0">
                    <a:pos x="102" y="33"/>
                  </a:cxn>
                  <a:cxn ang="0">
                    <a:pos x="102" y="33"/>
                  </a:cxn>
                  <a:cxn ang="0">
                    <a:pos x="69" y="0"/>
                  </a:cxn>
                  <a:cxn ang="0">
                    <a:pos x="41" y="17"/>
                  </a:cxn>
                  <a:cxn ang="0">
                    <a:pos x="33" y="15"/>
                  </a:cxn>
                  <a:cxn ang="0">
                    <a:pos x="15" y="33"/>
                  </a:cxn>
                  <a:cxn ang="0">
                    <a:pos x="15" y="33"/>
                  </a:cxn>
                  <a:cxn ang="0">
                    <a:pos x="0" y="58"/>
                  </a:cxn>
                  <a:cxn ang="0">
                    <a:pos x="29" y="87"/>
                  </a:cxn>
                  <a:cxn ang="0">
                    <a:pos x="36" y="87"/>
                  </a:cxn>
                  <a:cxn ang="0">
                    <a:pos x="36" y="80"/>
                  </a:cxn>
                  <a:cxn ang="0">
                    <a:pos x="29" y="80"/>
                  </a:cxn>
                  <a:cxn ang="0">
                    <a:pos x="7" y="58"/>
                  </a:cxn>
                  <a:cxn ang="0">
                    <a:pos x="18" y="40"/>
                  </a:cxn>
                  <a:cxn ang="0">
                    <a:pos x="22" y="38"/>
                  </a:cxn>
                  <a:cxn ang="0">
                    <a:pos x="22" y="33"/>
                  </a:cxn>
                  <a:cxn ang="0">
                    <a:pos x="22" y="33"/>
                  </a:cxn>
                  <a:cxn ang="0">
                    <a:pos x="33" y="22"/>
                  </a:cxn>
                  <a:cxn ang="0">
                    <a:pos x="37" y="23"/>
                  </a:cxn>
                  <a:cxn ang="0">
                    <a:pos x="44" y="26"/>
                  </a:cxn>
                  <a:cxn ang="0">
                    <a:pos x="47" y="20"/>
                  </a:cxn>
                  <a:cxn ang="0">
                    <a:pos x="69" y="8"/>
                  </a:cxn>
                  <a:cxn ang="0">
                    <a:pos x="94" y="33"/>
                  </a:cxn>
                  <a:cxn ang="0">
                    <a:pos x="94" y="33"/>
                  </a:cxn>
                  <a:cxn ang="0">
                    <a:pos x="94" y="38"/>
                  </a:cxn>
                  <a:cxn ang="0">
                    <a:pos x="98" y="40"/>
                  </a:cxn>
                  <a:cxn ang="0">
                    <a:pos x="109" y="58"/>
                  </a:cxn>
                  <a:cxn ang="0">
                    <a:pos x="87" y="80"/>
                  </a:cxn>
                  <a:cxn ang="0">
                    <a:pos x="80" y="80"/>
                  </a:cxn>
                  <a:cxn ang="0">
                    <a:pos x="80" y="87"/>
                  </a:cxn>
                  <a:cxn ang="0">
                    <a:pos x="87" y="87"/>
                  </a:cxn>
                  <a:cxn ang="0">
                    <a:pos x="116" y="58"/>
                  </a:cxn>
                  <a:cxn ang="0">
                    <a:pos x="102" y="33"/>
                  </a:cxn>
                </a:cxnLst>
                <a:rect l="0" t="0" r="r" b="b"/>
                <a:pathLst>
                  <a:path w="116" h="87">
                    <a:moveTo>
                      <a:pt x="102" y="33"/>
                    </a:moveTo>
                    <a:cubicBezTo>
                      <a:pt x="102" y="33"/>
                      <a:pt x="102" y="33"/>
                      <a:pt x="102" y="33"/>
                    </a:cubicBezTo>
                    <a:cubicBezTo>
                      <a:pt x="102" y="15"/>
                      <a:pt x="87" y="0"/>
                      <a:pt x="69" y="0"/>
                    </a:cubicBezTo>
                    <a:cubicBezTo>
                      <a:pt x="57" y="0"/>
                      <a:pt x="46" y="7"/>
                      <a:pt x="41" y="17"/>
                    </a:cubicBezTo>
                    <a:cubicBezTo>
                      <a:pt x="38" y="16"/>
                      <a:pt x="36" y="15"/>
                      <a:pt x="33" y="15"/>
                    </a:cubicBezTo>
                    <a:cubicBezTo>
                      <a:pt x="23" y="15"/>
                      <a:pt x="15" y="23"/>
                      <a:pt x="15" y="33"/>
                    </a:cubicBezTo>
                    <a:cubicBezTo>
                      <a:pt x="15" y="33"/>
                      <a:pt x="15" y="33"/>
                      <a:pt x="15" y="33"/>
                    </a:cubicBezTo>
                    <a:cubicBezTo>
                      <a:pt x="6" y="38"/>
                      <a:pt x="0" y="48"/>
                      <a:pt x="0" y="58"/>
                    </a:cubicBezTo>
                    <a:cubicBezTo>
                      <a:pt x="0" y="74"/>
                      <a:pt x="13" y="87"/>
                      <a:pt x="29" y="87"/>
                    </a:cubicBezTo>
                    <a:cubicBezTo>
                      <a:pt x="36" y="87"/>
                      <a:pt x="36" y="87"/>
                      <a:pt x="36" y="87"/>
                    </a:cubicBezTo>
                    <a:cubicBezTo>
                      <a:pt x="36" y="80"/>
                      <a:pt x="36" y="80"/>
                      <a:pt x="36" y="80"/>
                    </a:cubicBezTo>
                    <a:cubicBezTo>
                      <a:pt x="29" y="80"/>
                      <a:pt x="29" y="80"/>
                      <a:pt x="29" y="80"/>
                    </a:cubicBezTo>
                    <a:cubicBezTo>
                      <a:pt x="17" y="80"/>
                      <a:pt x="7" y="70"/>
                      <a:pt x="7" y="58"/>
                    </a:cubicBezTo>
                    <a:cubicBezTo>
                      <a:pt x="7" y="51"/>
                      <a:pt x="11" y="44"/>
                      <a:pt x="18" y="40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27"/>
                      <a:pt x="27" y="22"/>
                      <a:pt x="33" y="22"/>
                    </a:cubicBezTo>
                    <a:cubicBezTo>
                      <a:pt x="34" y="22"/>
                      <a:pt x="36" y="23"/>
                      <a:pt x="37" y="23"/>
                    </a:cubicBezTo>
                    <a:cubicBezTo>
                      <a:pt x="44" y="26"/>
                      <a:pt x="44" y="26"/>
                      <a:pt x="44" y="26"/>
                    </a:cubicBezTo>
                    <a:cubicBezTo>
                      <a:pt x="47" y="20"/>
                      <a:pt x="47" y="20"/>
                      <a:pt x="47" y="20"/>
                    </a:cubicBezTo>
                    <a:cubicBezTo>
                      <a:pt x="52" y="12"/>
                      <a:pt x="60" y="8"/>
                      <a:pt x="69" y="8"/>
                    </a:cubicBezTo>
                    <a:cubicBezTo>
                      <a:pt x="83" y="8"/>
                      <a:pt x="94" y="19"/>
                      <a:pt x="94" y="33"/>
                    </a:cubicBezTo>
                    <a:cubicBezTo>
                      <a:pt x="94" y="33"/>
                      <a:pt x="94" y="33"/>
                      <a:pt x="94" y="33"/>
                    </a:cubicBezTo>
                    <a:cubicBezTo>
                      <a:pt x="94" y="38"/>
                      <a:pt x="94" y="38"/>
                      <a:pt x="94" y="38"/>
                    </a:cubicBezTo>
                    <a:cubicBezTo>
                      <a:pt x="98" y="40"/>
                      <a:pt x="98" y="40"/>
                      <a:pt x="98" y="40"/>
                    </a:cubicBezTo>
                    <a:cubicBezTo>
                      <a:pt x="105" y="44"/>
                      <a:pt x="109" y="51"/>
                      <a:pt x="109" y="58"/>
                    </a:cubicBezTo>
                    <a:cubicBezTo>
                      <a:pt x="109" y="70"/>
                      <a:pt x="99" y="80"/>
                      <a:pt x="87" y="80"/>
                    </a:cubicBezTo>
                    <a:cubicBezTo>
                      <a:pt x="80" y="80"/>
                      <a:pt x="80" y="80"/>
                      <a:pt x="80" y="80"/>
                    </a:cubicBezTo>
                    <a:cubicBezTo>
                      <a:pt x="80" y="87"/>
                      <a:pt x="80" y="87"/>
                      <a:pt x="80" y="87"/>
                    </a:cubicBezTo>
                    <a:cubicBezTo>
                      <a:pt x="87" y="87"/>
                      <a:pt x="87" y="87"/>
                      <a:pt x="87" y="87"/>
                    </a:cubicBezTo>
                    <a:cubicBezTo>
                      <a:pt x="103" y="87"/>
                      <a:pt x="116" y="74"/>
                      <a:pt x="116" y="58"/>
                    </a:cubicBezTo>
                    <a:cubicBezTo>
                      <a:pt x="116" y="48"/>
                      <a:pt x="110" y="38"/>
                      <a:pt x="102" y="3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50"/>
              </a:p>
            </p:txBody>
          </p:sp>
          <p:sp>
            <p:nvSpPr>
              <p:cNvPr id="21" name="Freeform 6">
                <a:extLst>
                  <a:ext uri="{FF2B5EF4-FFF2-40B4-BE49-F238E27FC236}">
                    <a16:creationId xmlns:a16="http://schemas.microsoft.com/office/drawing/2014/main" id="{2AE27252-ABE2-BE77-B7DA-4A82E9ABB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16951" y="1347788"/>
                <a:ext cx="111125" cy="163513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0" y="46"/>
                  </a:cxn>
                  <a:cxn ang="0">
                    <a:pos x="24" y="46"/>
                  </a:cxn>
                  <a:cxn ang="0">
                    <a:pos x="24" y="103"/>
                  </a:cxn>
                  <a:cxn ang="0">
                    <a:pos x="46" y="103"/>
                  </a:cxn>
                  <a:cxn ang="0">
                    <a:pos x="46" y="46"/>
                  </a:cxn>
                  <a:cxn ang="0">
                    <a:pos x="70" y="46"/>
                  </a:cxn>
                  <a:cxn ang="0">
                    <a:pos x="35" y="0"/>
                  </a:cxn>
                </a:cxnLst>
                <a:rect l="0" t="0" r="r" b="b"/>
                <a:pathLst>
                  <a:path w="70" h="103">
                    <a:moveTo>
                      <a:pt x="35" y="0"/>
                    </a:moveTo>
                    <a:lnTo>
                      <a:pt x="0" y="46"/>
                    </a:lnTo>
                    <a:lnTo>
                      <a:pt x="24" y="46"/>
                    </a:lnTo>
                    <a:lnTo>
                      <a:pt x="24" y="103"/>
                    </a:lnTo>
                    <a:lnTo>
                      <a:pt x="46" y="103"/>
                    </a:lnTo>
                    <a:lnTo>
                      <a:pt x="46" y="46"/>
                    </a:lnTo>
                    <a:lnTo>
                      <a:pt x="70" y="46"/>
                    </a:lnTo>
                    <a:lnTo>
                      <a:pt x="35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50"/>
              </a:p>
            </p:txBody>
          </p:sp>
        </p:grpSp>
      </p:grpSp>
      <p:sp>
        <p:nvSpPr>
          <p:cNvPr id="23" name="Arc 22">
            <a:extLst>
              <a:ext uri="{FF2B5EF4-FFF2-40B4-BE49-F238E27FC236}">
                <a16:creationId xmlns:a16="http://schemas.microsoft.com/office/drawing/2014/main" id="{7B8A49C4-D34A-6228-7DA8-8ECB2B18B2AD}"/>
              </a:ext>
            </a:extLst>
          </p:cNvPr>
          <p:cNvSpPr/>
          <p:nvPr/>
        </p:nvSpPr>
        <p:spPr>
          <a:xfrm rot="7559037" flipV="1">
            <a:off x="4392874" y="2345745"/>
            <a:ext cx="1457834" cy="1554794"/>
          </a:xfrm>
          <a:prstGeom prst="arc">
            <a:avLst>
              <a:gd name="adj1" fmla="val 13738205"/>
              <a:gd name="adj2" fmla="val 1580345"/>
            </a:avLst>
          </a:prstGeom>
          <a:ln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AD245195-6975-10A3-576A-87A2D07FE060}"/>
              </a:ext>
            </a:extLst>
          </p:cNvPr>
          <p:cNvSpPr/>
          <p:nvPr/>
        </p:nvSpPr>
        <p:spPr>
          <a:xfrm rot="7559037" flipH="1">
            <a:off x="845275" y="2242860"/>
            <a:ext cx="1457834" cy="1554794"/>
          </a:xfrm>
          <a:prstGeom prst="arc">
            <a:avLst>
              <a:gd name="adj1" fmla="val 13454742"/>
              <a:gd name="adj2" fmla="val 887103"/>
            </a:avLst>
          </a:prstGeom>
          <a:ln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DE6A999-6FEA-6843-9377-5DF63731CC55}"/>
              </a:ext>
            </a:extLst>
          </p:cNvPr>
          <p:cNvGrpSpPr/>
          <p:nvPr/>
        </p:nvGrpSpPr>
        <p:grpSpPr>
          <a:xfrm>
            <a:off x="3005144" y="1558483"/>
            <a:ext cx="683403" cy="518066"/>
            <a:chOff x="3899505" y="1037101"/>
            <a:chExt cx="1373070" cy="1040879"/>
          </a:xfrm>
        </p:grpSpPr>
        <p:sp>
          <p:nvSpPr>
            <p:cNvPr id="11" name="Text Box 15">
              <a:extLst>
                <a:ext uri="{FF2B5EF4-FFF2-40B4-BE49-F238E27FC236}">
                  <a16:creationId xmlns:a16="http://schemas.microsoft.com/office/drawing/2014/main" id="{9E42BCDD-9FF0-EC83-DFB0-035F84CCBB9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899505" y="1246223"/>
              <a:ext cx="1373070" cy="649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500" b="1" dirty="0">
                  <a:solidFill>
                    <a:srgbClr val="C00000"/>
                  </a:solidFill>
                  <a:latin typeface="Inter"/>
                </a:rPr>
                <a:t>CO</a:t>
              </a:r>
              <a:r>
                <a:rPr lang="en-US" altLang="zh-CN" sz="1500" b="1" baseline="-25000" dirty="0">
                  <a:solidFill>
                    <a:srgbClr val="C00000"/>
                  </a:solidFill>
                  <a:latin typeface="Inter"/>
                </a:rPr>
                <a:t>2</a:t>
              </a:r>
              <a:endParaRPr lang="en-US" altLang="zh-CN" sz="1500" b="1" baseline="-25000" dirty="0">
                <a:solidFill>
                  <a:srgbClr val="C00000"/>
                </a:solidFill>
                <a:ea typeface="宋体" charset="-122"/>
                <a:cs typeface="Arial" charset="0"/>
              </a:endParaRPr>
            </a:p>
          </p:txBody>
        </p:sp>
        <p:sp>
          <p:nvSpPr>
            <p:cNvPr id="28" name="Shape 2844">
              <a:extLst>
                <a:ext uri="{FF2B5EF4-FFF2-40B4-BE49-F238E27FC236}">
                  <a16:creationId xmlns:a16="http://schemas.microsoft.com/office/drawing/2014/main" id="{A2E12D97-D83C-A1C8-66F0-EA4B9C3E143B}"/>
                </a:ext>
              </a:extLst>
            </p:cNvPr>
            <p:cNvSpPr/>
            <p:nvPr/>
          </p:nvSpPr>
          <p:spPr>
            <a:xfrm>
              <a:off x="4065599" y="1037101"/>
              <a:ext cx="1040879" cy="1040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982"/>
                  </a:moveTo>
                  <a:cubicBezTo>
                    <a:pt x="14012" y="982"/>
                    <a:pt x="16860" y="2526"/>
                    <a:pt x="18652" y="4909"/>
                  </a:cubicBezTo>
                  <a:lnTo>
                    <a:pt x="14727" y="4909"/>
                  </a:lnTo>
                  <a:cubicBezTo>
                    <a:pt x="14456" y="4909"/>
                    <a:pt x="14236" y="5129"/>
                    <a:pt x="14236" y="5400"/>
                  </a:cubicBezTo>
                  <a:cubicBezTo>
                    <a:pt x="14236" y="5672"/>
                    <a:pt x="14456" y="5891"/>
                    <a:pt x="14727" y="5891"/>
                  </a:cubicBezTo>
                  <a:lnTo>
                    <a:pt x="19636" y="5891"/>
                  </a:lnTo>
                  <a:cubicBezTo>
                    <a:pt x="19907" y="5891"/>
                    <a:pt x="20127" y="5672"/>
                    <a:pt x="20127" y="5400"/>
                  </a:cubicBezTo>
                  <a:lnTo>
                    <a:pt x="20127" y="491"/>
                  </a:lnTo>
                  <a:cubicBezTo>
                    <a:pt x="20127" y="220"/>
                    <a:pt x="19907" y="0"/>
                    <a:pt x="19636" y="0"/>
                  </a:cubicBezTo>
                  <a:cubicBezTo>
                    <a:pt x="19366" y="0"/>
                    <a:pt x="19145" y="220"/>
                    <a:pt x="19145" y="491"/>
                  </a:cubicBezTo>
                  <a:lnTo>
                    <a:pt x="19145" y="3962"/>
                  </a:lnTo>
                  <a:cubicBezTo>
                    <a:pt x="17166" y="1546"/>
                    <a:pt x="14167" y="0"/>
                    <a:pt x="10800" y="0"/>
                  </a:cubicBezTo>
                  <a:cubicBezTo>
                    <a:pt x="4836" y="0"/>
                    <a:pt x="0" y="4836"/>
                    <a:pt x="0" y="10800"/>
                  </a:cubicBezTo>
                  <a:cubicBezTo>
                    <a:pt x="0" y="11071"/>
                    <a:pt x="220" y="11291"/>
                    <a:pt x="491" y="11291"/>
                  </a:cubicBezTo>
                  <a:cubicBezTo>
                    <a:pt x="762" y="11291"/>
                    <a:pt x="982" y="11071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moveTo>
                    <a:pt x="21109" y="10309"/>
                  </a:moveTo>
                  <a:cubicBezTo>
                    <a:pt x="20838" y="10309"/>
                    <a:pt x="20618" y="10529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7588" y="20618"/>
                    <a:pt x="4740" y="19075"/>
                    <a:pt x="2948" y="16691"/>
                  </a:cubicBezTo>
                  <a:lnTo>
                    <a:pt x="6873" y="16691"/>
                  </a:lnTo>
                  <a:cubicBezTo>
                    <a:pt x="7144" y="16691"/>
                    <a:pt x="7364" y="16471"/>
                    <a:pt x="7364" y="16200"/>
                  </a:cubicBezTo>
                  <a:cubicBezTo>
                    <a:pt x="7364" y="15929"/>
                    <a:pt x="7144" y="15709"/>
                    <a:pt x="6873" y="15709"/>
                  </a:cubicBezTo>
                  <a:lnTo>
                    <a:pt x="1964" y="15709"/>
                  </a:lnTo>
                  <a:cubicBezTo>
                    <a:pt x="1693" y="15709"/>
                    <a:pt x="1473" y="15929"/>
                    <a:pt x="1473" y="16200"/>
                  </a:cubicBezTo>
                  <a:lnTo>
                    <a:pt x="1473" y="21109"/>
                  </a:lnTo>
                  <a:cubicBezTo>
                    <a:pt x="1473" y="21380"/>
                    <a:pt x="1693" y="21600"/>
                    <a:pt x="1964" y="21600"/>
                  </a:cubicBezTo>
                  <a:cubicBezTo>
                    <a:pt x="2234" y="21600"/>
                    <a:pt x="2455" y="21380"/>
                    <a:pt x="2455" y="21109"/>
                  </a:cubicBezTo>
                  <a:lnTo>
                    <a:pt x="2455" y="17639"/>
                  </a:lnTo>
                  <a:cubicBezTo>
                    <a:pt x="4434" y="20054"/>
                    <a:pt x="7433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10529"/>
                    <a:pt x="21380" y="10309"/>
                    <a:pt x="21109" y="10309"/>
                  </a:cubicBezTo>
                </a:path>
              </a:pathLst>
            </a:custGeom>
            <a:solidFill>
              <a:srgbClr val="C00000"/>
            </a:solidFill>
            <a:ln w="12700">
              <a:miter lim="400000"/>
            </a:ln>
          </p:spPr>
          <p:txBody>
            <a:bodyPr lIns="10713" tIns="10713" rIns="10713" bIns="10713" anchor="ctr"/>
            <a:lstStyle/>
            <a:p>
              <a:pPr defTabSz="128549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844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Calibri" charset="0"/>
                <a:cs typeface="Calibri" charset="0"/>
                <a:sym typeface="Gill Sans"/>
              </a:endParaRPr>
            </a:p>
          </p:txBody>
        </p:sp>
      </p:grpSp>
      <p:sp>
        <p:nvSpPr>
          <p:cNvPr id="31" name="Oval 11">
            <a:extLst>
              <a:ext uri="{FF2B5EF4-FFF2-40B4-BE49-F238E27FC236}">
                <a16:creationId xmlns:a16="http://schemas.microsoft.com/office/drawing/2014/main" id="{85C943F2-E3A6-BE6C-34E6-587D04D41672}"/>
              </a:ext>
            </a:extLst>
          </p:cNvPr>
          <p:cNvSpPr>
            <a:spLocks noChangeArrowheads="1"/>
          </p:cNvSpPr>
          <p:nvPr/>
        </p:nvSpPr>
        <p:spPr bwMode="gray">
          <a:xfrm>
            <a:off x="5525603" y="2091705"/>
            <a:ext cx="529917" cy="524912"/>
          </a:xfrm>
          <a:prstGeom prst="ellipse">
            <a:avLst/>
          </a:prstGeom>
          <a:solidFill>
            <a:srgbClr val="92D050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34" name="Oval 11">
            <a:extLst>
              <a:ext uri="{FF2B5EF4-FFF2-40B4-BE49-F238E27FC236}">
                <a16:creationId xmlns:a16="http://schemas.microsoft.com/office/drawing/2014/main" id="{965F0C80-05EE-3C4D-F6FD-CEBEAB320063}"/>
              </a:ext>
            </a:extLst>
          </p:cNvPr>
          <p:cNvSpPr>
            <a:spLocks noChangeArrowheads="1"/>
          </p:cNvSpPr>
          <p:nvPr/>
        </p:nvSpPr>
        <p:spPr bwMode="gray">
          <a:xfrm>
            <a:off x="5821478" y="2745917"/>
            <a:ext cx="529917" cy="524912"/>
          </a:xfrm>
          <a:prstGeom prst="ellipse">
            <a:avLst/>
          </a:prstGeom>
          <a:solidFill>
            <a:srgbClr val="92D050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35" name="Oval 11">
            <a:extLst>
              <a:ext uri="{FF2B5EF4-FFF2-40B4-BE49-F238E27FC236}">
                <a16:creationId xmlns:a16="http://schemas.microsoft.com/office/drawing/2014/main" id="{2706FED3-05B3-C241-0A92-9C8DFF8350CD}"/>
              </a:ext>
            </a:extLst>
          </p:cNvPr>
          <p:cNvSpPr>
            <a:spLocks noChangeArrowheads="1"/>
          </p:cNvSpPr>
          <p:nvPr/>
        </p:nvSpPr>
        <p:spPr bwMode="gray">
          <a:xfrm>
            <a:off x="5525603" y="3400129"/>
            <a:ext cx="529917" cy="524912"/>
          </a:xfrm>
          <a:prstGeom prst="ellipse">
            <a:avLst/>
          </a:prstGeom>
          <a:solidFill>
            <a:srgbClr val="92D050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36" name="Oval 11">
            <a:extLst>
              <a:ext uri="{FF2B5EF4-FFF2-40B4-BE49-F238E27FC236}">
                <a16:creationId xmlns:a16="http://schemas.microsoft.com/office/drawing/2014/main" id="{E9B98528-E948-96CE-EF25-3369ABC6ABF0}"/>
              </a:ext>
            </a:extLst>
          </p:cNvPr>
          <p:cNvSpPr>
            <a:spLocks noChangeArrowheads="1"/>
          </p:cNvSpPr>
          <p:nvPr/>
        </p:nvSpPr>
        <p:spPr bwMode="gray">
          <a:xfrm>
            <a:off x="593959" y="2091705"/>
            <a:ext cx="529917" cy="52491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37" name="Oval 11">
            <a:extLst>
              <a:ext uri="{FF2B5EF4-FFF2-40B4-BE49-F238E27FC236}">
                <a16:creationId xmlns:a16="http://schemas.microsoft.com/office/drawing/2014/main" id="{AEEC41F4-F366-12A1-E08A-FA9FC7D3AEE2}"/>
              </a:ext>
            </a:extLst>
          </p:cNvPr>
          <p:cNvSpPr>
            <a:spLocks noChangeArrowheads="1"/>
          </p:cNvSpPr>
          <p:nvPr/>
        </p:nvSpPr>
        <p:spPr bwMode="gray">
          <a:xfrm>
            <a:off x="382213" y="2745917"/>
            <a:ext cx="529917" cy="52491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38" name="Oval 11">
            <a:extLst>
              <a:ext uri="{FF2B5EF4-FFF2-40B4-BE49-F238E27FC236}">
                <a16:creationId xmlns:a16="http://schemas.microsoft.com/office/drawing/2014/main" id="{26FF29F4-87A4-D357-CBC8-D239B4E57C73}"/>
              </a:ext>
            </a:extLst>
          </p:cNvPr>
          <p:cNvSpPr>
            <a:spLocks noChangeArrowheads="1"/>
          </p:cNvSpPr>
          <p:nvPr/>
        </p:nvSpPr>
        <p:spPr bwMode="gray">
          <a:xfrm>
            <a:off x="593959" y="3400129"/>
            <a:ext cx="529917" cy="52491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E41D748E-F6FE-7E34-5022-F971D927623D}"/>
              </a:ext>
            </a:extLst>
          </p:cNvPr>
          <p:cNvSpPr/>
          <p:nvPr/>
        </p:nvSpPr>
        <p:spPr>
          <a:xfrm>
            <a:off x="1154277" y="2383249"/>
            <a:ext cx="262306" cy="362669"/>
          </a:xfrm>
          <a:custGeom>
            <a:avLst/>
            <a:gdLst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13360 w 251460"/>
              <a:gd name="connsiteY4" fmla="*/ 472440 h 525780"/>
              <a:gd name="connsiteX5" fmla="*/ 251460 w 251460"/>
              <a:gd name="connsiteY5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51460 w 251460"/>
              <a:gd name="connsiteY4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29770 w 251460"/>
              <a:gd name="connsiteY3" fmla="*/ 371670 h 525780"/>
              <a:gd name="connsiteX4" fmla="*/ 251460 w 251460"/>
              <a:gd name="connsiteY4" fmla="*/ 525780 h 52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" h="525780">
                <a:moveTo>
                  <a:pt x="0" y="0"/>
                </a:moveTo>
                <a:cubicBezTo>
                  <a:pt x="96520" y="73660"/>
                  <a:pt x="116213" y="54110"/>
                  <a:pt x="121293" y="104910"/>
                </a:cubicBezTo>
                <a:cubicBezTo>
                  <a:pt x="126373" y="155710"/>
                  <a:pt x="12401" y="260340"/>
                  <a:pt x="30480" y="304800"/>
                </a:cubicBezTo>
                <a:cubicBezTo>
                  <a:pt x="48559" y="349260"/>
                  <a:pt x="192940" y="334840"/>
                  <a:pt x="229770" y="371670"/>
                </a:cubicBezTo>
                <a:cubicBezTo>
                  <a:pt x="266600" y="408500"/>
                  <a:pt x="231274" y="507862"/>
                  <a:pt x="251460" y="525780"/>
                </a:cubicBezTo>
              </a:path>
            </a:pathLst>
          </a:custGeom>
          <a:ln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49" name="Graphic 48" descr="Car with solid fill">
            <a:extLst>
              <a:ext uri="{FF2B5EF4-FFF2-40B4-BE49-F238E27FC236}">
                <a16:creationId xmlns:a16="http://schemas.microsoft.com/office/drawing/2014/main" id="{AA288B97-AC3B-956B-B2FF-2A603E9BFB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4252" y="2797258"/>
            <a:ext cx="429436" cy="429436"/>
          </a:xfrm>
          <a:prstGeom prst="rect">
            <a:avLst/>
          </a:prstGeom>
        </p:spPr>
      </p:pic>
      <p:pic>
        <p:nvPicPr>
          <p:cNvPr id="50" name="Graphic 49" descr="Power Plant with solid fill">
            <a:extLst>
              <a:ext uri="{FF2B5EF4-FFF2-40B4-BE49-F238E27FC236}">
                <a16:creationId xmlns:a16="http://schemas.microsoft.com/office/drawing/2014/main" id="{6FAB9E2C-A8F1-5E86-5942-82FFBC654A1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73096" y="2165617"/>
            <a:ext cx="341723" cy="341723"/>
          </a:xfrm>
          <a:prstGeom prst="rect">
            <a:avLst/>
          </a:prstGeom>
        </p:spPr>
      </p:pic>
      <p:pic>
        <p:nvPicPr>
          <p:cNvPr id="52" name="Graphic 51" descr="Recycle with solid fill">
            <a:extLst>
              <a:ext uri="{FF2B5EF4-FFF2-40B4-BE49-F238E27FC236}">
                <a16:creationId xmlns:a16="http://schemas.microsoft.com/office/drawing/2014/main" id="{AC7A5293-0892-1A95-928D-AA7E34A5346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24141" y="3478342"/>
            <a:ext cx="351477" cy="351477"/>
          </a:xfrm>
          <a:prstGeom prst="rect">
            <a:avLst/>
          </a:prstGeom>
        </p:spPr>
      </p:pic>
      <p:pic>
        <p:nvPicPr>
          <p:cNvPr id="54" name="Graphic 53" descr="Plugged Unplugged with solid fill">
            <a:extLst>
              <a:ext uri="{FF2B5EF4-FFF2-40B4-BE49-F238E27FC236}">
                <a16:creationId xmlns:a16="http://schemas.microsoft.com/office/drawing/2014/main" id="{F92873DC-5E41-6DD2-6487-8DDA69EA1AA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912676" y="2839368"/>
            <a:ext cx="347521" cy="347521"/>
          </a:xfrm>
          <a:prstGeom prst="rect">
            <a:avLst/>
          </a:prstGeom>
        </p:spPr>
      </p:pic>
      <p:pic>
        <p:nvPicPr>
          <p:cNvPr id="56" name="Graphic 55" descr="Solar Panels with solid fill">
            <a:extLst>
              <a:ext uri="{FF2B5EF4-FFF2-40B4-BE49-F238E27FC236}">
                <a16:creationId xmlns:a16="http://schemas.microsoft.com/office/drawing/2014/main" id="{7A6A15F7-5563-4980-60A5-EB74BD487BF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608028" y="2161360"/>
            <a:ext cx="383704" cy="383704"/>
          </a:xfrm>
          <a:prstGeom prst="rect">
            <a:avLst/>
          </a:prstGeom>
        </p:spPr>
      </p:pic>
      <p:pic>
        <p:nvPicPr>
          <p:cNvPr id="59" name="Graphic 58" descr="House with solid fill">
            <a:extLst>
              <a:ext uri="{FF2B5EF4-FFF2-40B4-BE49-F238E27FC236}">
                <a16:creationId xmlns:a16="http://schemas.microsoft.com/office/drawing/2014/main" id="{3B8902B3-FADA-5A0D-2E41-4F25D8223D3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32319" y="3434497"/>
            <a:ext cx="419450" cy="4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376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Key Principles for Carbon Neutral</a:t>
            </a:r>
          </a:p>
        </p:txBody>
      </p:sp>
      <p:sp>
        <p:nvSpPr>
          <p:cNvPr id="19" name="AutoShape 2">
            <a:extLst>
              <a:ext uri="{FF2B5EF4-FFF2-40B4-BE49-F238E27FC236}">
                <a16:creationId xmlns:a16="http://schemas.microsoft.com/office/drawing/2014/main" id="{63E98FC5-1D3D-8AA4-7265-E90A3A8A1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128" y="1384103"/>
            <a:ext cx="3132535" cy="2987873"/>
          </a:xfrm>
          <a:prstGeom prst="diamond">
            <a:avLst/>
          </a:pr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Normal1" dir="t"/>
          </a:scene3d>
          <a:sp3d extrusionH="49200" prstMaterial="legacyMatte">
            <a:bevelT w="13500" h="13500" prst="angle"/>
            <a:bevelB w="13500" h="13500" prst="angle"/>
            <a:extrusionClr>
              <a:schemeClr val="bg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 sz="1013" dirty="0"/>
          </a:p>
        </p:txBody>
      </p:sp>
      <p:sp>
        <p:nvSpPr>
          <p:cNvPr id="20" name="AutoShape 3">
            <a:extLst>
              <a:ext uri="{FF2B5EF4-FFF2-40B4-BE49-F238E27FC236}">
                <a16:creationId xmlns:a16="http://schemas.microsoft.com/office/drawing/2014/main" id="{0DDB925D-16F4-DDAF-37F3-00E20186035B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57475" y="2101157"/>
            <a:ext cx="729556" cy="72955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00B0F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013"/>
          </a:p>
        </p:txBody>
      </p:sp>
      <p:sp>
        <p:nvSpPr>
          <p:cNvPr id="21" name="AutoShape 4">
            <a:extLst>
              <a:ext uri="{FF2B5EF4-FFF2-40B4-BE49-F238E27FC236}">
                <a16:creationId xmlns:a16="http://schemas.microsoft.com/office/drawing/2014/main" id="{E04E745F-DA3F-C38C-4282-B515DDAECCAD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57475" y="2924474"/>
            <a:ext cx="729556" cy="72955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013"/>
          </a:p>
        </p:txBody>
      </p:sp>
      <p:sp>
        <p:nvSpPr>
          <p:cNvPr id="22" name="AutoShape 5">
            <a:extLst>
              <a:ext uri="{FF2B5EF4-FFF2-40B4-BE49-F238E27FC236}">
                <a16:creationId xmlns:a16="http://schemas.microsoft.com/office/drawing/2014/main" id="{B7217A00-FD60-91A3-D809-27870035B474}"/>
              </a:ext>
            </a:extLst>
          </p:cNvPr>
          <p:cNvSpPr>
            <a:spLocks noChangeArrowheads="1"/>
          </p:cNvSpPr>
          <p:nvPr/>
        </p:nvSpPr>
        <p:spPr bwMode="gray">
          <a:xfrm>
            <a:off x="3479007" y="2101157"/>
            <a:ext cx="729556" cy="72955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3BC4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013"/>
          </a:p>
        </p:txBody>
      </p:sp>
      <p:sp>
        <p:nvSpPr>
          <p:cNvPr id="23" name="AutoShape 6">
            <a:extLst>
              <a:ext uri="{FF2B5EF4-FFF2-40B4-BE49-F238E27FC236}">
                <a16:creationId xmlns:a16="http://schemas.microsoft.com/office/drawing/2014/main" id="{5DD14858-B05D-4140-4C73-9D50B632C016}"/>
              </a:ext>
            </a:extLst>
          </p:cNvPr>
          <p:cNvSpPr>
            <a:spLocks noChangeArrowheads="1"/>
          </p:cNvSpPr>
          <p:nvPr/>
        </p:nvSpPr>
        <p:spPr bwMode="gray">
          <a:xfrm>
            <a:off x="3479007" y="2924474"/>
            <a:ext cx="729556" cy="72955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C3B99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013"/>
          </a:p>
        </p:txBody>
      </p:sp>
      <p:sp>
        <p:nvSpPr>
          <p:cNvPr id="32" name="Text Box 15">
            <a:extLst>
              <a:ext uri="{FF2B5EF4-FFF2-40B4-BE49-F238E27FC236}">
                <a16:creationId xmlns:a16="http://schemas.microsoft.com/office/drawing/2014/main" id="{E6B5F6FF-213B-2890-B4E3-AEE4E977A33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909935" y="1835945"/>
            <a:ext cx="172878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Balancing emissions and removals</a:t>
            </a:r>
            <a:endParaRPr lang="en-US" altLang="zh-CN" sz="1350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sp>
        <p:nvSpPr>
          <p:cNvPr id="33" name="Text Box 16">
            <a:extLst>
              <a:ext uri="{FF2B5EF4-FFF2-40B4-BE49-F238E27FC236}">
                <a16:creationId xmlns:a16="http://schemas.microsoft.com/office/drawing/2014/main" id="{25560DF7-838C-DC9E-6834-4304EEFEC795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258341" y="1835944"/>
            <a:ext cx="172878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350" b="1" dirty="0">
                <a:solidFill>
                  <a:srgbClr val="000000"/>
                </a:solidFill>
                <a:ea typeface="宋体" charset="-122"/>
                <a:cs typeface="Arial" charset="0"/>
              </a:rPr>
              <a:t>Measuring carbon footprint</a:t>
            </a:r>
          </a:p>
        </p:txBody>
      </p:sp>
      <p:sp>
        <p:nvSpPr>
          <p:cNvPr id="34" name="Text Box 17">
            <a:extLst>
              <a:ext uri="{FF2B5EF4-FFF2-40B4-BE49-F238E27FC236}">
                <a16:creationId xmlns:a16="http://schemas.microsoft.com/office/drawing/2014/main" id="{BD5DE564-310D-1D8C-BFC8-9637CD536A3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867073" y="3550445"/>
            <a:ext cx="172878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Offsetting remaining emissions</a:t>
            </a:r>
            <a:endParaRPr lang="en-US" altLang="zh-CN" sz="1350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sp>
        <p:nvSpPr>
          <p:cNvPr id="35" name="Text Box 18">
            <a:extLst>
              <a:ext uri="{FF2B5EF4-FFF2-40B4-BE49-F238E27FC236}">
                <a16:creationId xmlns:a16="http://schemas.microsoft.com/office/drawing/2014/main" id="{B4EB9C96-86A8-740D-8171-C98E8A28ABE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301203" y="3550444"/>
            <a:ext cx="172878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Reducing emissions</a:t>
            </a:r>
            <a:endParaRPr lang="en-US" altLang="zh-CN" sz="1350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pic>
        <p:nvPicPr>
          <p:cNvPr id="37" name="Graphic 36" descr="Ruler with solid fill">
            <a:extLst>
              <a:ext uri="{FF2B5EF4-FFF2-40B4-BE49-F238E27FC236}">
                <a16:creationId xmlns:a16="http://schemas.microsoft.com/office/drawing/2014/main" id="{D2F6C451-6E3C-FF21-F6CB-5FD2458DAD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71083" y="2195373"/>
            <a:ext cx="515164" cy="515164"/>
          </a:xfrm>
          <a:prstGeom prst="rect">
            <a:avLst/>
          </a:prstGeom>
        </p:spPr>
      </p:pic>
      <p:pic>
        <p:nvPicPr>
          <p:cNvPr id="39" name="Graphic 38" descr="Minimize with solid fill">
            <a:extLst>
              <a:ext uri="{FF2B5EF4-FFF2-40B4-BE49-F238E27FC236}">
                <a16:creationId xmlns:a16="http://schemas.microsoft.com/office/drawing/2014/main" id="{06759528-AB48-AA04-35F9-DB395FE94A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15682" y="3053437"/>
            <a:ext cx="456203" cy="456203"/>
          </a:xfrm>
          <a:prstGeom prst="rect">
            <a:avLst/>
          </a:prstGeom>
        </p:spPr>
      </p:pic>
      <p:pic>
        <p:nvPicPr>
          <p:cNvPr id="52" name="Graphic 51" descr="Seesaw with solid fill">
            <a:extLst>
              <a:ext uri="{FF2B5EF4-FFF2-40B4-BE49-F238E27FC236}">
                <a16:creationId xmlns:a16="http://schemas.microsoft.com/office/drawing/2014/main" id="{DE66BEBF-250E-9A2A-62A0-1A03E3E0BC5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69456" y="2209118"/>
            <a:ext cx="513633" cy="513633"/>
          </a:xfrm>
          <a:prstGeom prst="rect">
            <a:avLst/>
          </a:prstGeom>
        </p:spPr>
      </p:pic>
      <p:pic>
        <p:nvPicPr>
          <p:cNvPr id="54" name="Graphic 53" descr="Downward trend graph with solid fill">
            <a:extLst>
              <a:ext uri="{FF2B5EF4-FFF2-40B4-BE49-F238E27FC236}">
                <a16:creationId xmlns:a16="http://schemas.microsoft.com/office/drawing/2014/main" id="{0B9FD1FB-9334-4352-CB03-1826CAD0659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772179" y="3039578"/>
            <a:ext cx="508188" cy="508188"/>
          </a:xfrm>
          <a:prstGeom prst="rect">
            <a:avLst/>
          </a:prstGeom>
        </p:spPr>
      </p:pic>
      <p:sp>
        <p:nvSpPr>
          <p:cNvPr id="55" name="Arc 54">
            <a:extLst>
              <a:ext uri="{FF2B5EF4-FFF2-40B4-BE49-F238E27FC236}">
                <a16:creationId xmlns:a16="http://schemas.microsoft.com/office/drawing/2014/main" id="{ECB23DFD-B325-672F-096C-CFE803718A59}"/>
              </a:ext>
            </a:extLst>
          </p:cNvPr>
          <p:cNvSpPr/>
          <p:nvPr/>
        </p:nvSpPr>
        <p:spPr>
          <a:xfrm rot="14040963" flipH="1" flipV="1">
            <a:off x="3537206" y="2361718"/>
            <a:ext cx="819641" cy="1028375"/>
          </a:xfrm>
          <a:prstGeom prst="arc">
            <a:avLst>
              <a:gd name="adj1" fmla="val 16200000"/>
              <a:gd name="adj2" fmla="val 19752673"/>
            </a:avLst>
          </a:prstGeom>
          <a:ln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6" name="Arc 55">
            <a:extLst>
              <a:ext uri="{FF2B5EF4-FFF2-40B4-BE49-F238E27FC236}">
                <a16:creationId xmlns:a16="http://schemas.microsoft.com/office/drawing/2014/main" id="{8B31CFBC-DC0D-E53A-DB59-EC7009175FE2}"/>
              </a:ext>
            </a:extLst>
          </p:cNvPr>
          <p:cNvSpPr/>
          <p:nvPr/>
        </p:nvSpPr>
        <p:spPr>
          <a:xfrm rot="18978259" flipH="1" flipV="1">
            <a:off x="2948551" y="2876173"/>
            <a:ext cx="819641" cy="1028375"/>
          </a:xfrm>
          <a:prstGeom prst="arc">
            <a:avLst>
              <a:gd name="adj1" fmla="val 16200000"/>
              <a:gd name="adj2" fmla="val 19752673"/>
            </a:avLst>
          </a:prstGeom>
          <a:ln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8" name="Arc 57">
            <a:extLst>
              <a:ext uri="{FF2B5EF4-FFF2-40B4-BE49-F238E27FC236}">
                <a16:creationId xmlns:a16="http://schemas.microsoft.com/office/drawing/2014/main" id="{7BA88FB5-1ACB-2E1F-4BE9-A2982856C40E}"/>
              </a:ext>
            </a:extLst>
          </p:cNvPr>
          <p:cNvSpPr/>
          <p:nvPr/>
        </p:nvSpPr>
        <p:spPr>
          <a:xfrm rot="19364390">
            <a:off x="3122864" y="1846025"/>
            <a:ext cx="819641" cy="1028375"/>
          </a:xfrm>
          <a:prstGeom prst="arc">
            <a:avLst>
              <a:gd name="adj1" fmla="val 16200000"/>
              <a:gd name="adj2" fmla="val 19752673"/>
            </a:avLst>
          </a:prstGeom>
          <a:ln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9" name="Arc 58">
            <a:extLst>
              <a:ext uri="{FF2B5EF4-FFF2-40B4-BE49-F238E27FC236}">
                <a16:creationId xmlns:a16="http://schemas.microsoft.com/office/drawing/2014/main" id="{2ABFE8AF-C5BE-9E35-EE9D-3B29A3BDD97A}"/>
              </a:ext>
            </a:extLst>
          </p:cNvPr>
          <p:cNvSpPr/>
          <p:nvPr/>
        </p:nvSpPr>
        <p:spPr>
          <a:xfrm rot="2962081" flipH="1" flipV="1">
            <a:off x="2509441" y="2186902"/>
            <a:ext cx="819641" cy="1028375"/>
          </a:xfrm>
          <a:prstGeom prst="arc">
            <a:avLst>
              <a:gd name="adj1" fmla="val 16200000"/>
              <a:gd name="adj2" fmla="val 19752673"/>
            </a:avLst>
          </a:prstGeom>
          <a:ln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1092573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Global Carbon Neutrality Goals</a:t>
            </a:r>
          </a:p>
        </p:txBody>
      </p:sp>
      <p:sp>
        <p:nvSpPr>
          <p:cNvPr id="2" name="Right Arrow 2">
            <a:extLst>
              <a:ext uri="{FF2B5EF4-FFF2-40B4-BE49-F238E27FC236}">
                <a16:creationId xmlns:a16="http://schemas.microsoft.com/office/drawing/2014/main" id="{7159F91A-34FA-7E9C-F3C3-B83E1EB8436E}"/>
              </a:ext>
            </a:extLst>
          </p:cNvPr>
          <p:cNvSpPr/>
          <p:nvPr/>
        </p:nvSpPr>
        <p:spPr bwMode="auto">
          <a:xfrm>
            <a:off x="2821574" y="2850316"/>
            <a:ext cx="2464770" cy="218848"/>
          </a:xfrm>
          <a:prstGeom prst="rightArrow">
            <a:avLst>
              <a:gd name="adj1" fmla="val 35000"/>
              <a:gd name="adj2" fmla="val 90000"/>
            </a:avLst>
          </a:prstGeom>
          <a:solidFill>
            <a:srgbClr val="73BC44"/>
          </a:solidFill>
          <a:ln w="19050">
            <a:noFill/>
            <a:round/>
            <a:headEnd/>
            <a:tailEnd/>
          </a:ln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675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0DADF00B-7F3F-8033-49C1-89F3AD4D9818}"/>
              </a:ext>
            </a:extLst>
          </p:cNvPr>
          <p:cNvSpPr/>
          <p:nvPr/>
        </p:nvSpPr>
        <p:spPr bwMode="auto">
          <a:xfrm rot="5400000">
            <a:off x="3820053" y="1623075"/>
            <a:ext cx="417748" cy="2013484"/>
          </a:xfrm>
          <a:custGeom>
            <a:avLst/>
            <a:gdLst>
              <a:gd name="connsiteX0" fmla="*/ 0 w 581818"/>
              <a:gd name="connsiteY0" fmla="*/ 3159095 h 3159095"/>
              <a:gd name="connsiteX1" fmla="*/ 0 w 581818"/>
              <a:gd name="connsiteY1" fmla="*/ 1944945 h 3159095"/>
              <a:gd name="connsiteX2" fmla="*/ 212160 w 581818"/>
              <a:gd name="connsiteY2" fmla="*/ 1732785 h 3159095"/>
              <a:gd name="connsiteX3" fmla="*/ 339293 w 581818"/>
              <a:gd name="connsiteY3" fmla="*/ 1732785 h 3159095"/>
              <a:gd name="connsiteX4" fmla="*/ 345605 w 581818"/>
              <a:gd name="connsiteY4" fmla="*/ 1731511 h 3159095"/>
              <a:gd name="connsiteX5" fmla="*/ 368268 w 581818"/>
              <a:gd name="connsiteY5" fmla="*/ 1726935 h 3159095"/>
              <a:gd name="connsiteX6" fmla="*/ 424432 w 581818"/>
              <a:gd name="connsiteY6" fmla="*/ 1642204 h 3159095"/>
              <a:gd name="connsiteX7" fmla="*/ 424432 w 581818"/>
              <a:gd name="connsiteY7" fmla="*/ 186593 h 3159095"/>
              <a:gd name="connsiteX8" fmla="*/ 363758 w 581818"/>
              <a:gd name="connsiteY8" fmla="*/ 186593 h 3159095"/>
              <a:gd name="connsiteX9" fmla="*/ 472788 w 581818"/>
              <a:gd name="connsiteY9" fmla="*/ 0 h 3159095"/>
              <a:gd name="connsiteX10" fmla="*/ 581818 w 581818"/>
              <a:gd name="connsiteY10" fmla="*/ 186593 h 3159095"/>
              <a:gd name="connsiteX11" fmla="*/ 521144 w 581818"/>
              <a:gd name="connsiteY11" fmla="*/ 186593 h 3159095"/>
              <a:gd name="connsiteX12" fmla="*/ 521144 w 581818"/>
              <a:gd name="connsiteY12" fmla="*/ 1642204 h 3159095"/>
              <a:gd name="connsiteX13" fmla="*/ 405914 w 581818"/>
              <a:gd name="connsiteY13" fmla="*/ 1816046 h 3159095"/>
              <a:gd name="connsiteX14" fmla="*/ 345605 w 581818"/>
              <a:gd name="connsiteY14" fmla="*/ 1828222 h 3159095"/>
              <a:gd name="connsiteX15" fmla="*/ 345605 w 581818"/>
              <a:gd name="connsiteY15" fmla="*/ 1829986 h 3159095"/>
              <a:gd name="connsiteX16" fmla="*/ 336867 w 581818"/>
              <a:gd name="connsiteY16" fmla="*/ 1829986 h 3159095"/>
              <a:gd name="connsiteX17" fmla="*/ 332476 w 581818"/>
              <a:gd name="connsiteY17" fmla="*/ 1830873 h 3159095"/>
              <a:gd name="connsiteX18" fmla="*/ 208632 w 581818"/>
              <a:gd name="connsiteY18" fmla="*/ 1830873 h 3159095"/>
              <a:gd name="connsiteX19" fmla="*/ 208632 w 581818"/>
              <a:gd name="connsiteY19" fmla="*/ 1830698 h 3159095"/>
              <a:gd name="connsiteX20" fmla="*/ 167413 w 581818"/>
              <a:gd name="connsiteY20" fmla="*/ 1839020 h 3159095"/>
              <a:gd name="connsiteX21" fmla="*/ 97201 w 581818"/>
              <a:gd name="connsiteY21" fmla="*/ 1944945 h 3159095"/>
              <a:gd name="connsiteX22" fmla="*/ 97201 w 581818"/>
              <a:gd name="connsiteY22" fmla="*/ 3159095 h 3159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81818" h="3159095">
                <a:moveTo>
                  <a:pt x="0" y="3159095"/>
                </a:moveTo>
                <a:lnTo>
                  <a:pt x="0" y="1944945"/>
                </a:lnTo>
                <a:cubicBezTo>
                  <a:pt x="0" y="1827772"/>
                  <a:pt x="94987" y="1732785"/>
                  <a:pt x="212160" y="1732785"/>
                </a:cubicBezTo>
                <a:lnTo>
                  <a:pt x="339293" y="1732785"/>
                </a:lnTo>
                <a:lnTo>
                  <a:pt x="345605" y="1731511"/>
                </a:lnTo>
                <a:lnTo>
                  <a:pt x="368268" y="1726935"/>
                </a:lnTo>
                <a:cubicBezTo>
                  <a:pt x="401273" y="1712975"/>
                  <a:pt x="424432" y="1680294"/>
                  <a:pt x="424432" y="1642204"/>
                </a:cubicBezTo>
                <a:lnTo>
                  <a:pt x="424432" y="186593"/>
                </a:lnTo>
                <a:lnTo>
                  <a:pt x="363758" y="186593"/>
                </a:lnTo>
                <a:lnTo>
                  <a:pt x="472788" y="0"/>
                </a:lnTo>
                <a:lnTo>
                  <a:pt x="581818" y="186593"/>
                </a:lnTo>
                <a:lnTo>
                  <a:pt x="521144" y="186593"/>
                </a:lnTo>
                <a:lnTo>
                  <a:pt x="521144" y="1642204"/>
                </a:lnTo>
                <a:cubicBezTo>
                  <a:pt x="521144" y="1720353"/>
                  <a:pt x="473629" y="1787405"/>
                  <a:pt x="405914" y="1816046"/>
                </a:cubicBezTo>
                <a:lnTo>
                  <a:pt x="345605" y="1828222"/>
                </a:lnTo>
                <a:lnTo>
                  <a:pt x="345605" y="1829986"/>
                </a:lnTo>
                <a:lnTo>
                  <a:pt x="336867" y="1829986"/>
                </a:lnTo>
                <a:lnTo>
                  <a:pt x="332476" y="1830873"/>
                </a:lnTo>
                <a:lnTo>
                  <a:pt x="208632" y="1830873"/>
                </a:lnTo>
                <a:lnTo>
                  <a:pt x="208632" y="1830698"/>
                </a:lnTo>
                <a:lnTo>
                  <a:pt x="167413" y="1839020"/>
                </a:lnTo>
                <a:cubicBezTo>
                  <a:pt x="126152" y="1856472"/>
                  <a:pt x="97201" y="1897328"/>
                  <a:pt x="97201" y="1944945"/>
                </a:cubicBezTo>
                <a:lnTo>
                  <a:pt x="97201" y="3159095"/>
                </a:lnTo>
                <a:close/>
              </a:path>
            </a:pathLst>
          </a:custGeom>
          <a:solidFill>
            <a:srgbClr val="00B0F0"/>
          </a:solidFill>
          <a:ln w="19050">
            <a:noFill/>
            <a:round/>
            <a:headEnd/>
            <a:tailEnd/>
          </a:ln>
        </p:spPr>
        <p:txBody>
          <a:bodyPr vert="horz" wrap="square" lIns="0" tIns="0" rIns="0" bIns="0" numCol="1" spcCol="0" rtlCol="0" fromWordArt="0" anchor="ctr" anchorCtr="1" forceAA="0" compatLnSpc="1">
            <a:prstTxWarp prst="textNoShape">
              <a:avLst/>
            </a:prstTxWarp>
          </a:bodyPr>
          <a:lstStyle/>
          <a:p>
            <a:pPr algn="ctr"/>
            <a:endParaRPr lang="en-US" sz="675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B2349871-D903-E6BF-27F3-D462680CE697}"/>
              </a:ext>
            </a:extLst>
          </p:cNvPr>
          <p:cNvSpPr/>
          <p:nvPr/>
        </p:nvSpPr>
        <p:spPr bwMode="auto">
          <a:xfrm flipV="1">
            <a:off x="3437630" y="1964102"/>
            <a:ext cx="1444865" cy="622919"/>
          </a:xfrm>
          <a:custGeom>
            <a:avLst/>
            <a:gdLst>
              <a:gd name="connsiteX0" fmla="*/ 0 w 2266950"/>
              <a:gd name="connsiteY0" fmla="*/ 867570 h 867570"/>
              <a:gd name="connsiteX1" fmla="*/ 940336 w 2266950"/>
              <a:gd name="connsiteY1" fmla="*/ 867570 h 867570"/>
              <a:gd name="connsiteX2" fmla="*/ 1152497 w 2266950"/>
              <a:gd name="connsiteY2" fmla="*/ 655410 h 867570"/>
              <a:gd name="connsiteX3" fmla="*/ 1152497 w 2266950"/>
              <a:gd name="connsiteY3" fmla="*/ 521965 h 867570"/>
              <a:gd name="connsiteX4" fmla="*/ 1152273 w 2266950"/>
              <a:gd name="connsiteY4" fmla="*/ 521965 h 867570"/>
              <a:gd name="connsiteX5" fmla="*/ 1152274 w 2266950"/>
              <a:gd name="connsiteY5" fmla="*/ 333843 h 867570"/>
              <a:gd name="connsiteX6" fmla="*/ 1285587 w 2266950"/>
              <a:gd name="connsiteY6" fmla="*/ 200530 h 867570"/>
              <a:gd name="connsiteX7" fmla="*/ 2005469 w 2266950"/>
              <a:gd name="connsiteY7" fmla="*/ 200530 h 867570"/>
              <a:gd name="connsiteX8" fmla="*/ 2005469 w 2266950"/>
              <a:gd name="connsiteY8" fmla="*/ 305577 h 867570"/>
              <a:gd name="connsiteX9" fmla="*/ 2266950 w 2266950"/>
              <a:gd name="connsiteY9" fmla="*/ 152789 h 867570"/>
              <a:gd name="connsiteX10" fmla="*/ 2005469 w 2266950"/>
              <a:gd name="connsiteY10" fmla="*/ 0 h 867570"/>
              <a:gd name="connsiteX11" fmla="*/ 2005469 w 2266950"/>
              <a:gd name="connsiteY11" fmla="*/ 105047 h 867570"/>
              <a:gd name="connsiteX12" fmla="*/ 1285587 w 2266950"/>
              <a:gd name="connsiteY12" fmla="*/ 105047 h 867570"/>
              <a:gd name="connsiteX13" fmla="*/ 1056791 w 2266950"/>
              <a:gd name="connsiteY13" fmla="*/ 333843 h 867570"/>
              <a:gd name="connsiteX14" fmla="*/ 1056791 w 2266950"/>
              <a:gd name="connsiteY14" fmla="*/ 521965 h 867570"/>
              <a:gd name="connsiteX15" fmla="*/ 1055295 w 2266950"/>
              <a:gd name="connsiteY15" fmla="*/ 521965 h 867570"/>
              <a:gd name="connsiteX16" fmla="*/ 1055295 w 2266950"/>
              <a:gd name="connsiteY16" fmla="*/ 655410 h 867570"/>
              <a:gd name="connsiteX17" fmla="*/ 940336 w 2266950"/>
              <a:gd name="connsiteY17" fmla="*/ 770369 h 867570"/>
              <a:gd name="connsiteX18" fmla="*/ 0 w 2266950"/>
              <a:gd name="connsiteY18" fmla="*/ 770369 h 86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266950" h="867570">
                <a:moveTo>
                  <a:pt x="0" y="867570"/>
                </a:moveTo>
                <a:lnTo>
                  <a:pt x="940336" y="867570"/>
                </a:lnTo>
                <a:cubicBezTo>
                  <a:pt x="1057510" y="867570"/>
                  <a:pt x="1152497" y="772583"/>
                  <a:pt x="1152497" y="655410"/>
                </a:cubicBezTo>
                <a:lnTo>
                  <a:pt x="1152497" y="521965"/>
                </a:lnTo>
                <a:lnTo>
                  <a:pt x="1152273" y="521965"/>
                </a:lnTo>
                <a:lnTo>
                  <a:pt x="1152274" y="333843"/>
                </a:lnTo>
                <a:cubicBezTo>
                  <a:pt x="1152274" y="260216"/>
                  <a:pt x="1211960" y="200530"/>
                  <a:pt x="1285587" y="200530"/>
                </a:cubicBezTo>
                <a:lnTo>
                  <a:pt x="2005469" y="200530"/>
                </a:lnTo>
                <a:lnTo>
                  <a:pt x="2005469" y="305577"/>
                </a:lnTo>
                <a:lnTo>
                  <a:pt x="2266950" y="152789"/>
                </a:lnTo>
                <a:lnTo>
                  <a:pt x="2005469" y="0"/>
                </a:lnTo>
                <a:lnTo>
                  <a:pt x="2005469" y="105047"/>
                </a:lnTo>
                <a:lnTo>
                  <a:pt x="1285587" y="105047"/>
                </a:lnTo>
                <a:cubicBezTo>
                  <a:pt x="1159226" y="105047"/>
                  <a:pt x="1056791" y="207482"/>
                  <a:pt x="1056791" y="333843"/>
                </a:cubicBezTo>
                <a:lnTo>
                  <a:pt x="1056791" y="521965"/>
                </a:lnTo>
                <a:lnTo>
                  <a:pt x="1055295" y="521965"/>
                </a:lnTo>
                <a:lnTo>
                  <a:pt x="1055295" y="655410"/>
                </a:lnTo>
                <a:cubicBezTo>
                  <a:pt x="1055295" y="718900"/>
                  <a:pt x="1003826" y="770369"/>
                  <a:pt x="940336" y="770369"/>
                </a:cubicBezTo>
                <a:lnTo>
                  <a:pt x="0" y="770369"/>
                </a:lnTo>
                <a:close/>
              </a:path>
            </a:pathLst>
          </a:custGeom>
          <a:solidFill>
            <a:srgbClr val="C3B996"/>
          </a:solidFill>
          <a:ln w="19050">
            <a:noFill/>
            <a:round/>
            <a:headEnd/>
            <a:tailEnd/>
          </a:ln>
        </p:spPr>
        <p:txBody>
          <a:bodyPr vert="horz" wrap="square" lIns="0" tIns="0" rIns="0" bIns="0" numCol="1" spcCol="0" rtlCol="0" fromWordArt="0" anchor="ctr" anchorCtr="1" forceAA="0" compatLnSpc="1">
            <a:prstTxWarp prst="textNoShape">
              <a:avLst/>
            </a:prstTxWarp>
          </a:bodyPr>
          <a:lstStyle/>
          <a:p>
            <a:pPr algn="ctr"/>
            <a:endParaRPr lang="en-US" sz="675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5177EE15-27E4-CF60-91E3-F208879C6D3C}"/>
              </a:ext>
            </a:extLst>
          </p:cNvPr>
          <p:cNvSpPr/>
          <p:nvPr/>
        </p:nvSpPr>
        <p:spPr bwMode="auto">
          <a:xfrm>
            <a:off x="3022185" y="3092187"/>
            <a:ext cx="2013484" cy="417748"/>
          </a:xfrm>
          <a:custGeom>
            <a:avLst/>
            <a:gdLst>
              <a:gd name="connsiteX0" fmla="*/ 2972502 w 3159095"/>
              <a:gd name="connsiteY0" fmla="*/ 0 h 581818"/>
              <a:gd name="connsiteX1" fmla="*/ 3159095 w 3159095"/>
              <a:gd name="connsiteY1" fmla="*/ 109030 h 581818"/>
              <a:gd name="connsiteX2" fmla="*/ 2972502 w 3159095"/>
              <a:gd name="connsiteY2" fmla="*/ 218060 h 581818"/>
              <a:gd name="connsiteX3" fmla="*/ 2972502 w 3159095"/>
              <a:gd name="connsiteY3" fmla="*/ 157386 h 581818"/>
              <a:gd name="connsiteX4" fmla="*/ 1516891 w 3159095"/>
              <a:gd name="connsiteY4" fmla="*/ 157386 h 581818"/>
              <a:gd name="connsiteX5" fmla="*/ 1432161 w 3159095"/>
              <a:gd name="connsiteY5" fmla="*/ 213550 h 581818"/>
              <a:gd name="connsiteX6" fmla="*/ 1427585 w 3159095"/>
              <a:gd name="connsiteY6" fmla="*/ 236213 h 581818"/>
              <a:gd name="connsiteX7" fmla="*/ 1426311 w 3159095"/>
              <a:gd name="connsiteY7" fmla="*/ 242525 h 581818"/>
              <a:gd name="connsiteX8" fmla="*/ 1426311 w 3159095"/>
              <a:gd name="connsiteY8" fmla="*/ 369658 h 581818"/>
              <a:gd name="connsiteX9" fmla="*/ 1214150 w 3159095"/>
              <a:gd name="connsiteY9" fmla="*/ 581818 h 581818"/>
              <a:gd name="connsiteX10" fmla="*/ 0 w 3159095"/>
              <a:gd name="connsiteY10" fmla="*/ 581818 h 581818"/>
              <a:gd name="connsiteX11" fmla="*/ 0 w 3159095"/>
              <a:gd name="connsiteY11" fmla="*/ 484617 h 581818"/>
              <a:gd name="connsiteX12" fmla="*/ 1214150 w 3159095"/>
              <a:gd name="connsiteY12" fmla="*/ 484617 h 581818"/>
              <a:gd name="connsiteX13" fmla="*/ 1320075 w 3159095"/>
              <a:gd name="connsiteY13" fmla="*/ 414405 h 581818"/>
              <a:gd name="connsiteX14" fmla="*/ 1328397 w 3159095"/>
              <a:gd name="connsiteY14" fmla="*/ 373186 h 581818"/>
              <a:gd name="connsiteX15" fmla="*/ 1328223 w 3159095"/>
              <a:gd name="connsiteY15" fmla="*/ 373186 h 581818"/>
              <a:gd name="connsiteX16" fmla="*/ 1328223 w 3159095"/>
              <a:gd name="connsiteY16" fmla="*/ 249342 h 581818"/>
              <a:gd name="connsiteX17" fmla="*/ 1329110 w 3159095"/>
              <a:gd name="connsiteY17" fmla="*/ 244951 h 581818"/>
              <a:gd name="connsiteX18" fmla="*/ 1329110 w 3159095"/>
              <a:gd name="connsiteY18" fmla="*/ 236213 h 581818"/>
              <a:gd name="connsiteX19" fmla="*/ 1330874 w 3159095"/>
              <a:gd name="connsiteY19" fmla="*/ 236213 h 581818"/>
              <a:gd name="connsiteX20" fmla="*/ 1343050 w 3159095"/>
              <a:gd name="connsiteY20" fmla="*/ 175904 h 581818"/>
              <a:gd name="connsiteX21" fmla="*/ 1516891 w 3159095"/>
              <a:gd name="connsiteY21" fmla="*/ 60674 h 581818"/>
              <a:gd name="connsiteX22" fmla="*/ 2972502 w 3159095"/>
              <a:gd name="connsiteY22" fmla="*/ 60674 h 58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159095" h="581818">
                <a:moveTo>
                  <a:pt x="2972502" y="0"/>
                </a:moveTo>
                <a:lnTo>
                  <a:pt x="3159095" y="109030"/>
                </a:lnTo>
                <a:lnTo>
                  <a:pt x="2972502" y="218060"/>
                </a:lnTo>
                <a:lnTo>
                  <a:pt x="2972502" y="157386"/>
                </a:lnTo>
                <a:lnTo>
                  <a:pt x="1516891" y="157386"/>
                </a:lnTo>
                <a:cubicBezTo>
                  <a:pt x="1478802" y="157386"/>
                  <a:pt x="1446121" y="180545"/>
                  <a:pt x="1432161" y="213550"/>
                </a:cubicBezTo>
                <a:lnTo>
                  <a:pt x="1427585" y="236213"/>
                </a:lnTo>
                <a:lnTo>
                  <a:pt x="1426311" y="242525"/>
                </a:lnTo>
                <a:lnTo>
                  <a:pt x="1426311" y="369658"/>
                </a:lnTo>
                <a:cubicBezTo>
                  <a:pt x="1426311" y="486831"/>
                  <a:pt x="1331324" y="581818"/>
                  <a:pt x="1214150" y="581818"/>
                </a:cubicBezTo>
                <a:lnTo>
                  <a:pt x="0" y="581818"/>
                </a:lnTo>
                <a:lnTo>
                  <a:pt x="0" y="484617"/>
                </a:lnTo>
                <a:lnTo>
                  <a:pt x="1214150" y="484617"/>
                </a:lnTo>
                <a:cubicBezTo>
                  <a:pt x="1261768" y="484617"/>
                  <a:pt x="1302624" y="455665"/>
                  <a:pt x="1320075" y="414405"/>
                </a:cubicBezTo>
                <a:lnTo>
                  <a:pt x="1328397" y="373186"/>
                </a:lnTo>
                <a:lnTo>
                  <a:pt x="1328223" y="373186"/>
                </a:lnTo>
                <a:lnTo>
                  <a:pt x="1328223" y="249342"/>
                </a:lnTo>
                <a:lnTo>
                  <a:pt x="1329110" y="244951"/>
                </a:lnTo>
                <a:lnTo>
                  <a:pt x="1329110" y="236213"/>
                </a:lnTo>
                <a:lnTo>
                  <a:pt x="1330874" y="236213"/>
                </a:lnTo>
                <a:lnTo>
                  <a:pt x="1343050" y="175904"/>
                </a:lnTo>
                <a:cubicBezTo>
                  <a:pt x="1371691" y="108189"/>
                  <a:pt x="1438743" y="60674"/>
                  <a:pt x="1516891" y="60674"/>
                </a:cubicBezTo>
                <a:lnTo>
                  <a:pt x="2972502" y="60674"/>
                </a:lnTo>
                <a:close/>
              </a:path>
            </a:pathLst>
          </a:custGeom>
          <a:solidFill>
            <a:schemeClr val="accent5"/>
          </a:solidFill>
          <a:ln w="19050">
            <a:noFill/>
            <a:round/>
            <a:headEnd/>
            <a:tailEnd/>
          </a:ln>
        </p:spPr>
        <p:txBody>
          <a:bodyPr vert="horz" wrap="square" lIns="0" tIns="0" rIns="0" bIns="0" numCol="1" spcCol="0" rtlCol="0" fromWordArt="0" anchor="ctr" anchorCtr="1" forceAA="0" compatLnSpc="1">
            <a:prstTxWarp prst="textNoShape">
              <a:avLst/>
            </a:prstTxWarp>
          </a:bodyPr>
          <a:lstStyle/>
          <a:p>
            <a:pPr algn="ctr"/>
            <a:endParaRPr lang="en-US" sz="675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5F4E5A34-1A2D-98FE-B743-16414611AEE5}"/>
              </a:ext>
            </a:extLst>
          </p:cNvPr>
          <p:cNvSpPr/>
          <p:nvPr/>
        </p:nvSpPr>
        <p:spPr bwMode="auto">
          <a:xfrm rot="16200000" flipV="1">
            <a:off x="3848604" y="2932882"/>
            <a:ext cx="622919" cy="1444865"/>
          </a:xfrm>
          <a:custGeom>
            <a:avLst/>
            <a:gdLst>
              <a:gd name="connsiteX0" fmla="*/ 867570 w 867570"/>
              <a:gd name="connsiteY0" fmla="*/ 261481 h 2266950"/>
              <a:gd name="connsiteX1" fmla="*/ 714781 w 867570"/>
              <a:gd name="connsiteY1" fmla="*/ 0 h 2266950"/>
              <a:gd name="connsiteX2" fmla="*/ 561993 w 867570"/>
              <a:gd name="connsiteY2" fmla="*/ 261481 h 2266950"/>
              <a:gd name="connsiteX3" fmla="*/ 667040 w 867570"/>
              <a:gd name="connsiteY3" fmla="*/ 261481 h 2266950"/>
              <a:gd name="connsiteX4" fmla="*/ 667040 w 867570"/>
              <a:gd name="connsiteY4" fmla="*/ 981363 h 2266950"/>
              <a:gd name="connsiteX5" fmla="*/ 533727 w 867570"/>
              <a:gd name="connsiteY5" fmla="*/ 1114677 h 2266950"/>
              <a:gd name="connsiteX6" fmla="*/ 345605 w 867570"/>
              <a:gd name="connsiteY6" fmla="*/ 1114678 h 2266950"/>
              <a:gd name="connsiteX7" fmla="*/ 345605 w 867570"/>
              <a:gd name="connsiteY7" fmla="*/ 1114454 h 2266950"/>
              <a:gd name="connsiteX8" fmla="*/ 212160 w 867570"/>
              <a:gd name="connsiteY8" fmla="*/ 1114454 h 2266950"/>
              <a:gd name="connsiteX9" fmla="*/ 0 w 867570"/>
              <a:gd name="connsiteY9" fmla="*/ 1326614 h 2266950"/>
              <a:gd name="connsiteX10" fmla="*/ 0 w 867570"/>
              <a:gd name="connsiteY10" fmla="*/ 2266950 h 2266950"/>
              <a:gd name="connsiteX11" fmla="*/ 97201 w 867570"/>
              <a:gd name="connsiteY11" fmla="*/ 2266950 h 2266950"/>
              <a:gd name="connsiteX12" fmla="*/ 97201 w 867570"/>
              <a:gd name="connsiteY12" fmla="*/ 1326614 h 2266950"/>
              <a:gd name="connsiteX13" fmla="*/ 212160 w 867570"/>
              <a:gd name="connsiteY13" fmla="*/ 1211655 h 2266950"/>
              <a:gd name="connsiteX14" fmla="*/ 345605 w 867570"/>
              <a:gd name="connsiteY14" fmla="*/ 1211655 h 2266950"/>
              <a:gd name="connsiteX15" fmla="*/ 345605 w 867570"/>
              <a:gd name="connsiteY15" fmla="*/ 1210160 h 2266950"/>
              <a:gd name="connsiteX16" fmla="*/ 533727 w 867570"/>
              <a:gd name="connsiteY16" fmla="*/ 1210160 h 2266950"/>
              <a:gd name="connsiteX17" fmla="*/ 762523 w 867570"/>
              <a:gd name="connsiteY17" fmla="*/ 981363 h 2266950"/>
              <a:gd name="connsiteX18" fmla="*/ 762523 w 867570"/>
              <a:gd name="connsiteY18" fmla="*/ 261481 h 226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67570" h="2266950">
                <a:moveTo>
                  <a:pt x="867570" y="261481"/>
                </a:moveTo>
                <a:lnTo>
                  <a:pt x="714781" y="0"/>
                </a:lnTo>
                <a:lnTo>
                  <a:pt x="561993" y="261481"/>
                </a:lnTo>
                <a:lnTo>
                  <a:pt x="667040" y="261481"/>
                </a:lnTo>
                <a:lnTo>
                  <a:pt x="667040" y="981363"/>
                </a:lnTo>
                <a:cubicBezTo>
                  <a:pt x="667040" y="1054990"/>
                  <a:pt x="607354" y="1114677"/>
                  <a:pt x="533727" y="1114677"/>
                </a:cubicBezTo>
                <a:lnTo>
                  <a:pt x="345605" y="1114678"/>
                </a:lnTo>
                <a:lnTo>
                  <a:pt x="345605" y="1114454"/>
                </a:lnTo>
                <a:lnTo>
                  <a:pt x="212160" y="1114454"/>
                </a:lnTo>
                <a:cubicBezTo>
                  <a:pt x="94987" y="1114454"/>
                  <a:pt x="0" y="1209441"/>
                  <a:pt x="0" y="1326614"/>
                </a:cubicBezTo>
                <a:lnTo>
                  <a:pt x="0" y="2266950"/>
                </a:lnTo>
                <a:lnTo>
                  <a:pt x="97201" y="2266950"/>
                </a:lnTo>
                <a:lnTo>
                  <a:pt x="97201" y="1326614"/>
                </a:lnTo>
                <a:cubicBezTo>
                  <a:pt x="97201" y="1263124"/>
                  <a:pt x="148670" y="1211655"/>
                  <a:pt x="212160" y="1211655"/>
                </a:cubicBezTo>
                <a:lnTo>
                  <a:pt x="345605" y="1211655"/>
                </a:lnTo>
                <a:lnTo>
                  <a:pt x="345605" y="1210160"/>
                </a:lnTo>
                <a:lnTo>
                  <a:pt x="533727" y="1210160"/>
                </a:lnTo>
                <a:cubicBezTo>
                  <a:pt x="660088" y="1210160"/>
                  <a:pt x="762523" y="1107725"/>
                  <a:pt x="762523" y="981363"/>
                </a:cubicBezTo>
                <a:lnTo>
                  <a:pt x="762523" y="261481"/>
                </a:lnTo>
                <a:close/>
              </a:path>
            </a:pathLst>
          </a:custGeom>
          <a:solidFill>
            <a:schemeClr val="accent6"/>
          </a:solidFill>
          <a:ln w="19050">
            <a:noFill/>
            <a:round/>
            <a:headEnd/>
            <a:tailEnd/>
          </a:ln>
        </p:spPr>
        <p:txBody>
          <a:bodyPr vert="horz" wrap="square" lIns="0" tIns="0" rIns="0" bIns="0" numCol="1" spcCol="0" rtlCol="0" fromWordArt="0" anchor="ctr" anchorCtr="1" forceAA="0" compatLnSpc="1">
            <a:prstTxWarp prst="textNoShape">
              <a:avLst/>
            </a:prstTxWarp>
          </a:bodyPr>
          <a:lstStyle/>
          <a:p>
            <a:pPr algn="ctr"/>
            <a:endParaRPr lang="en-US" sz="675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73D0FD3-D41E-BD92-6079-1937197DCD4C}"/>
              </a:ext>
            </a:extLst>
          </p:cNvPr>
          <p:cNvSpPr/>
          <p:nvPr/>
        </p:nvSpPr>
        <p:spPr bwMode="auto">
          <a:xfrm>
            <a:off x="2976916" y="1746647"/>
            <a:ext cx="497072" cy="497072"/>
          </a:xfrm>
          <a:prstGeom prst="ellipse">
            <a:avLst/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783DB4D-FDD4-10A9-2BAA-2A90C2F3CFDF}"/>
              </a:ext>
            </a:extLst>
          </p:cNvPr>
          <p:cNvSpPr/>
          <p:nvPr/>
        </p:nvSpPr>
        <p:spPr bwMode="auto">
          <a:xfrm>
            <a:off x="2551815" y="2207545"/>
            <a:ext cx="497072" cy="497072"/>
          </a:xfrm>
          <a:prstGeom prst="ellipse">
            <a:avLst/>
          </a:prstGeom>
          <a:solidFill>
            <a:srgbClr val="00B0F0"/>
          </a:solidFill>
          <a:ln w="19050">
            <a:noFill/>
            <a:round/>
            <a:headEnd/>
            <a:tailEnd/>
          </a:ln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675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DABD062-0301-88AB-3005-87A8C069D8AF}"/>
              </a:ext>
            </a:extLst>
          </p:cNvPr>
          <p:cNvSpPr/>
          <p:nvPr/>
        </p:nvSpPr>
        <p:spPr bwMode="auto">
          <a:xfrm flipH="1">
            <a:off x="2551813" y="3224478"/>
            <a:ext cx="497072" cy="497072"/>
          </a:xfrm>
          <a:prstGeom prst="ellipse">
            <a:avLst/>
          </a:prstGeom>
          <a:solidFill>
            <a:schemeClr val="accent5"/>
          </a:solidFill>
          <a:ln w="19050">
            <a:noFill/>
            <a:round/>
            <a:headEnd/>
            <a:tailEnd/>
          </a:ln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675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C21E9CB-3C10-D640-23B7-627B45E72907}"/>
              </a:ext>
            </a:extLst>
          </p:cNvPr>
          <p:cNvSpPr/>
          <p:nvPr/>
        </p:nvSpPr>
        <p:spPr bwMode="auto">
          <a:xfrm flipH="1">
            <a:off x="2976915" y="3685376"/>
            <a:ext cx="497072" cy="497072"/>
          </a:xfrm>
          <a:prstGeom prst="ellipse">
            <a:avLst/>
          </a:prstGeom>
          <a:solidFill>
            <a:schemeClr val="accent6"/>
          </a:solidFill>
          <a:ln w="19050">
            <a:noFill/>
            <a:round/>
            <a:headEnd/>
            <a:tailEnd/>
          </a:ln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675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209F062-1D8C-C2AA-EA91-3B26FC7EF077}"/>
              </a:ext>
            </a:extLst>
          </p:cNvPr>
          <p:cNvSpPr/>
          <p:nvPr/>
        </p:nvSpPr>
        <p:spPr bwMode="auto">
          <a:xfrm flipH="1">
            <a:off x="2356301" y="2711203"/>
            <a:ext cx="497072" cy="497072"/>
          </a:xfrm>
          <a:prstGeom prst="ellipse">
            <a:avLst/>
          </a:prstGeom>
          <a:solidFill>
            <a:srgbClr val="73BC44"/>
          </a:solidFill>
          <a:ln w="19050">
            <a:noFill/>
            <a:round/>
            <a:headEnd/>
            <a:tailEnd/>
          </a:ln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675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10F796A-E7D0-AD9D-59B8-977EBF581875}"/>
              </a:ext>
            </a:extLst>
          </p:cNvPr>
          <p:cNvSpPr/>
          <p:nvPr/>
        </p:nvSpPr>
        <p:spPr bwMode="auto">
          <a:xfrm flipH="1">
            <a:off x="5316505" y="2634574"/>
            <a:ext cx="650333" cy="65033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203200" dist="304800" dir="7200000" sx="92000" sy="9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en-US" sz="1350" dirty="0"/>
          </a:p>
        </p:txBody>
      </p:sp>
      <p:sp>
        <p:nvSpPr>
          <p:cNvPr id="13" name="Inhaltsplatzhalter 4">
            <a:extLst>
              <a:ext uri="{FF2B5EF4-FFF2-40B4-BE49-F238E27FC236}">
                <a16:creationId xmlns:a16="http://schemas.microsoft.com/office/drawing/2014/main" id="{6A736033-508A-3BEA-B7F2-0A4290163F88}"/>
              </a:ext>
            </a:extLst>
          </p:cNvPr>
          <p:cNvSpPr txBox="1">
            <a:spLocks/>
          </p:cNvSpPr>
          <p:nvPr/>
        </p:nvSpPr>
        <p:spPr>
          <a:xfrm flipH="1">
            <a:off x="4972771" y="3359508"/>
            <a:ext cx="1400894" cy="69249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675"/>
              </a:spcAft>
              <a:buNone/>
            </a:pPr>
            <a:r>
              <a:rPr lang="en-US" sz="900" b="1" dirty="0">
                <a:solidFill>
                  <a:schemeClr val="accent2"/>
                </a:solidFill>
                <a:latin typeface="+mj-lt"/>
              </a:rPr>
              <a:t>The goal of carbon neutrality by 2050 is to limit the temperature increase by 2100 to 1.5°C–2.0°C from its pre-industrial level</a:t>
            </a:r>
            <a:endParaRPr lang="en-US" sz="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Inhaltsplatzhalter 4">
            <a:extLst>
              <a:ext uri="{FF2B5EF4-FFF2-40B4-BE49-F238E27FC236}">
                <a16:creationId xmlns:a16="http://schemas.microsoft.com/office/drawing/2014/main" id="{761C6AB7-D794-D34B-5EA5-D97FC18E8977}"/>
              </a:ext>
            </a:extLst>
          </p:cNvPr>
          <p:cNvSpPr txBox="1">
            <a:spLocks/>
          </p:cNvSpPr>
          <p:nvPr/>
        </p:nvSpPr>
        <p:spPr>
          <a:xfrm flipH="1">
            <a:off x="471241" y="1722187"/>
            <a:ext cx="2427626" cy="27699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Aft>
                <a:spcPts val="675"/>
              </a:spcAft>
              <a:buNone/>
            </a:pPr>
            <a:r>
              <a:rPr lang="en-US" sz="9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Transitioning to renewable energy sources</a:t>
            </a:r>
            <a:endParaRPr lang="en-US" sz="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Inhaltsplatzhalter 4">
            <a:extLst>
              <a:ext uri="{FF2B5EF4-FFF2-40B4-BE49-F238E27FC236}">
                <a16:creationId xmlns:a16="http://schemas.microsoft.com/office/drawing/2014/main" id="{46482F0A-B7DB-D92C-0ED6-9FB01FD1C24F}"/>
              </a:ext>
            </a:extLst>
          </p:cNvPr>
          <p:cNvSpPr txBox="1">
            <a:spLocks/>
          </p:cNvSpPr>
          <p:nvPr/>
        </p:nvSpPr>
        <p:spPr>
          <a:xfrm flipH="1">
            <a:off x="471241" y="3846146"/>
            <a:ext cx="2427626" cy="27699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Aft>
                <a:spcPts val="675"/>
              </a:spcAft>
              <a:buNone/>
            </a:pPr>
            <a:r>
              <a:rPr lang="en-US" sz="900" b="1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Protecting and restoring natural carbon sinks, such as forests and oceans</a:t>
            </a:r>
            <a:endParaRPr lang="en-US" sz="600" dirty="0">
              <a:solidFill>
                <a:schemeClr val="accent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Inhaltsplatzhalter 4">
            <a:extLst>
              <a:ext uri="{FF2B5EF4-FFF2-40B4-BE49-F238E27FC236}">
                <a16:creationId xmlns:a16="http://schemas.microsoft.com/office/drawing/2014/main" id="{A83A93B5-4F30-4AAD-A230-D87AC706D6FA}"/>
              </a:ext>
            </a:extLst>
          </p:cNvPr>
          <p:cNvSpPr txBox="1">
            <a:spLocks/>
          </p:cNvSpPr>
          <p:nvPr/>
        </p:nvSpPr>
        <p:spPr>
          <a:xfrm flipH="1">
            <a:off x="471242" y="2253176"/>
            <a:ext cx="1799736" cy="27699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Aft>
                <a:spcPts val="675"/>
              </a:spcAft>
              <a:buNone/>
            </a:pPr>
            <a:r>
              <a:rPr lang="en-US" sz="900" b="1" dirty="0"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Improving energy efficiency in buildings and industries</a:t>
            </a:r>
            <a:endParaRPr lang="en-US" sz="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Inhaltsplatzhalter 4">
            <a:extLst>
              <a:ext uri="{FF2B5EF4-FFF2-40B4-BE49-F238E27FC236}">
                <a16:creationId xmlns:a16="http://schemas.microsoft.com/office/drawing/2014/main" id="{FE307323-6FB2-E2E9-393F-67BAAC927913}"/>
              </a:ext>
            </a:extLst>
          </p:cNvPr>
          <p:cNvSpPr txBox="1">
            <a:spLocks/>
          </p:cNvSpPr>
          <p:nvPr/>
        </p:nvSpPr>
        <p:spPr>
          <a:xfrm flipH="1">
            <a:off x="648570" y="3359508"/>
            <a:ext cx="1799736" cy="27699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Aft>
                <a:spcPts val="675"/>
              </a:spcAft>
              <a:buNone/>
            </a:pPr>
            <a:r>
              <a:rPr lang="en-US" sz="900" b="1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Investing in carbon capture and storage technologies</a:t>
            </a:r>
            <a:endParaRPr lang="en-US" sz="600" dirty="0">
              <a:solidFill>
                <a:schemeClr val="accent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Inhaltsplatzhalter 4">
            <a:extLst>
              <a:ext uri="{FF2B5EF4-FFF2-40B4-BE49-F238E27FC236}">
                <a16:creationId xmlns:a16="http://schemas.microsoft.com/office/drawing/2014/main" id="{22B558A2-57FA-CA05-5A2E-EF5C4B23B9AD}"/>
              </a:ext>
            </a:extLst>
          </p:cNvPr>
          <p:cNvSpPr txBox="1">
            <a:spLocks/>
          </p:cNvSpPr>
          <p:nvPr/>
        </p:nvSpPr>
        <p:spPr>
          <a:xfrm flipH="1">
            <a:off x="261256" y="2738000"/>
            <a:ext cx="1867604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Aft>
                <a:spcPts val="675"/>
              </a:spcAft>
              <a:buNone/>
            </a:pPr>
            <a:r>
              <a:rPr lang="en-US" sz="900" b="1" dirty="0"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Promoting sustainable transportation</a:t>
            </a:r>
            <a:br>
              <a:rPr lang="en-US" sz="825" b="1" dirty="0"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6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pic>
        <p:nvPicPr>
          <p:cNvPr id="48" name="Graphic 47" descr="Thermometer with solid fill">
            <a:extLst>
              <a:ext uri="{FF2B5EF4-FFF2-40B4-BE49-F238E27FC236}">
                <a16:creationId xmlns:a16="http://schemas.microsoft.com/office/drawing/2014/main" id="{4E809466-264E-2411-E6D9-F99261ACE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0593" y="2746122"/>
            <a:ext cx="462154" cy="462154"/>
          </a:xfrm>
          <a:prstGeom prst="rect">
            <a:avLst/>
          </a:prstGeom>
        </p:spPr>
      </p:pic>
      <p:pic>
        <p:nvPicPr>
          <p:cNvPr id="49" name="Graphic 48" descr="Electric car with solid fill">
            <a:extLst>
              <a:ext uri="{FF2B5EF4-FFF2-40B4-BE49-F238E27FC236}">
                <a16:creationId xmlns:a16="http://schemas.microsoft.com/office/drawing/2014/main" id="{AC6A44AD-FC2C-454A-302C-5D63D93219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25176" y="2797386"/>
            <a:ext cx="348109" cy="348109"/>
          </a:xfrm>
          <a:prstGeom prst="rect">
            <a:avLst/>
          </a:prstGeom>
        </p:spPr>
      </p:pic>
      <p:pic>
        <p:nvPicPr>
          <p:cNvPr id="22" name="Graphic 21" descr="Sustainability with solid fill">
            <a:extLst>
              <a:ext uri="{FF2B5EF4-FFF2-40B4-BE49-F238E27FC236}">
                <a16:creationId xmlns:a16="http://schemas.microsoft.com/office/drawing/2014/main" id="{AF9D604D-D237-85CD-9124-D6C9101485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70279" y="1838041"/>
            <a:ext cx="308960" cy="308960"/>
          </a:xfrm>
          <a:prstGeom prst="rect">
            <a:avLst/>
          </a:prstGeom>
        </p:spPr>
      </p:pic>
      <p:pic>
        <p:nvPicPr>
          <p:cNvPr id="24" name="Graphic 23" descr="Alarm Ringing with solid fill">
            <a:extLst>
              <a:ext uri="{FF2B5EF4-FFF2-40B4-BE49-F238E27FC236}">
                <a16:creationId xmlns:a16="http://schemas.microsoft.com/office/drawing/2014/main" id="{80AB76C7-15DF-6157-FB8F-4A442479DBE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624120" y="2291896"/>
            <a:ext cx="325761" cy="325761"/>
          </a:xfrm>
          <a:prstGeom prst="rect">
            <a:avLst/>
          </a:prstGeom>
        </p:spPr>
      </p:pic>
      <p:pic>
        <p:nvPicPr>
          <p:cNvPr id="26" name="Graphic 25" descr="Plug with solid fill">
            <a:extLst>
              <a:ext uri="{FF2B5EF4-FFF2-40B4-BE49-F238E27FC236}">
                <a16:creationId xmlns:a16="http://schemas.microsoft.com/office/drawing/2014/main" id="{2BF09840-339B-D995-A1D1-A9405D4F44A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654954" y="3334345"/>
            <a:ext cx="303080" cy="303080"/>
          </a:xfrm>
          <a:prstGeom prst="rect">
            <a:avLst/>
          </a:prstGeom>
        </p:spPr>
      </p:pic>
      <p:pic>
        <p:nvPicPr>
          <p:cNvPr id="28" name="Graphic 27" descr="Deciduous tree with solid fill">
            <a:extLst>
              <a:ext uri="{FF2B5EF4-FFF2-40B4-BE49-F238E27FC236}">
                <a16:creationId xmlns:a16="http://schemas.microsoft.com/office/drawing/2014/main" id="{42BABAE1-67D2-A3DF-877F-DFBF0B0F85B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067430" y="3785725"/>
            <a:ext cx="296375" cy="29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530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>
            <a:extLst>
              <a:ext uri="{FF2B5EF4-FFF2-40B4-BE49-F238E27FC236}">
                <a16:creationId xmlns:a16="http://schemas.microsoft.com/office/drawing/2014/main" id="{A15DBA45-B3CC-3317-AFFF-F4515C14F606}"/>
              </a:ext>
            </a:extLst>
          </p:cNvPr>
          <p:cNvSpPr/>
          <p:nvPr/>
        </p:nvSpPr>
        <p:spPr>
          <a:xfrm>
            <a:off x="2481458" y="2216967"/>
            <a:ext cx="1737141" cy="1134126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Measuring Carbon Footprint</a:t>
            </a:r>
          </a:p>
        </p:txBody>
      </p:sp>
      <p:sp>
        <p:nvSpPr>
          <p:cNvPr id="6" name="Oval 8" descr="3">
            <a:extLst>
              <a:ext uri="{FF2B5EF4-FFF2-40B4-BE49-F238E27FC236}">
                <a16:creationId xmlns:a16="http://schemas.microsoft.com/office/drawing/2014/main" id="{3830E553-DD07-466C-9196-A8FA111E3059}"/>
              </a:ext>
            </a:extLst>
          </p:cNvPr>
          <p:cNvSpPr>
            <a:spLocks noChangeArrowheads="1"/>
          </p:cNvSpPr>
          <p:nvPr/>
        </p:nvSpPr>
        <p:spPr bwMode="gray">
          <a:xfrm>
            <a:off x="3911545" y="2301720"/>
            <a:ext cx="859843" cy="850399"/>
          </a:xfrm>
          <a:prstGeom prst="ellipse">
            <a:avLst/>
          </a:prstGeom>
          <a:solidFill>
            <a:srgbClr val="C3B996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9" name="Oval 11">
            <a:extLst>
              <a:ext uri="{FF2B5EF4-FFF2-40B4-BE49-F238E27FC236}">
                <a16:creationId xmlns:a16="http://schemas.microsoft.com/office/drawing/2014/main" id="{62C385E5-08E8-6572-BAAC-7EE7A77AE5A5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08820" y="2301721"/>
            <a:ext cx="830583" cy="822737"/>
          </a:xfrm>
          <a:prstGeom prst="ellipse">
            <a:avLst/>
          </a:prstGeom>
          <a:solidFill>
            <a:srgbClr val="73BC44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2" name="Oval 14" descr="7">
            <a:extLst>
              <a:ext uri="{FF2B5EF4-FFF2-40B4-BE49-F238E27FC236}">
                <a16:creationId xmlns:a16="http://schemas.microsoft.com/office/drawing/2014/main" id="{EB645808-BA1E-36ED-4135-06EBF0D00904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60847" y="2953106"/>
            <a:ext cx="829253" cy="821451"/>
          </a:xfrm>
          <a:prstGeom prst="ellipse">
            <a:avLst/>
          </a:prstGeom>
          <a:solidFill>
            <a:srgbClr val="00B0F0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sz="1350"/>
          </a:p>
        </p:txBody>
      </p:sp>
      <p:pic>
        <p:nvPicPr>
          <p:cNvPr id="3" name="Graphic 2" descr="Labor with solid fill">
            <a:extLst>
              <a:ext uri="{FF2B5EF4-FFF2-40B4-BE49-F238E27FC236}">
                <a16:creationId xmlns:a16="http://schemas.microsoft.com/office/drawing/2014/main" id="{D9B7CF15-59D7-0385-E51D-EE3E3B101D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66368" y="2430637"/>
            <a:ext cx="550196" cy="550196"/>
          </a:xfrm>
          <a:prstGeom prst="rect">
            <a:avLst/>
          </a:prstGeom>
        </p:spPr>
      </p:pic>
      <p:pic>
        <p:nvPicPr>
          <p:cNvPr id="4" name="Graphic 3" descr="Power Plant with solid fill">
            <a:extLst>
              <a:ext uri="{FF2B5EF4-FFF2-40B4-BE49-F238E27FC236}">
                <a16:creationId xmlns:a16="http://schemas.microsoft.com/office/drawing/2014/main" id="{D7AD46BC-76AF-4CD9-751D-B98161A77B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44123" y="2429779"/>
            <a:ext cx="537335" cy="537335"/>
          </a:xfrm>
          <a:prstGeom prst="rect">
            <a:avLst/>
          </a:prstGeom>
        </p:spPr>
      </p:pic>
      <p:pic>
        <p:nvPicPr>
          <p:cNvPr id="29" name="Graphic 28" descr="Circles with arrows with solid fill">
            <a:extLst>
              <a:ext uri="{FF2B5EF4-FFF2-40B4-BE49-F238E27FC236}">
                <a16:creationId xmlns:a16="http://schemas.microsoft.com/office/drawing/2014/main" id="{0C31FDBC-155C-D58E-6052-DC164E993A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936210" y="3020932"/>
            <a:ext cx="685800" cy="685800"/>
          </a:xfrm>
          <a:prstGeom prst="rect">
            <a:avLst/>
          </a:prstGeom>
        </p:spPr>
      </p:pic>
      <p:sp>
        <p:nvSpPr>
          <p:cNvPr id="30" name="Oval 14" descr="7">
            <a:extLst>
              <a:ext uri="{FF2B5EF4-FFF2-40B4-BE49-F238E27FC236}">
                <a16:creationId xmlns:a16="http://schemas.microsoft.com/office/drawing/2014/main" id="{2D289BEB-C208-7BF8-825A-6052495A7241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74707" y="1461793"/>
            <a:ext cx="1100321" cy="1089970"/>
          </a:xfrm>
          <a:prstGeom prst="ellipse">
            <a:avLst/>
          </a:prstGeom>
          <a:solidFill>
            <a:srgbClr val="FFC000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sz="1350"/>
          </a:p>
        </p:txBody>
      </p:sp>
      <p:pic>
        <p:nvPicPr>
          <p:cNvPr id="33" name="Graphic 32" descr="Hourglass Finished with solid fill">
            <a:extLst>
              <a:ext uri="{FF2B5EF4-FFF2-40B4-BE49-F238E27FC236}">
                <a16:creationId xmlns:a16="http://schemas.microsoft.com/office/drawing/2014/main" id="{617BE740-A577-2374-0ABA-351A67FB0B8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36210" y="1645888"/>
            <a:ext cx="765902" cy="765902"/>
          </a:xfrm>
          <a:prstGeom prst="rect">
            <a:avLst/>
          </a:prstGeom>
        </p:spPr>
      </p:pic>
      <p:sp>
        <p:nvSpPr>
          <p:cNvPr id="35" name="Text Box 15">
            <a:extLst>
              <a:ext uri="{FF2B5EF4-FFF2-40B4-BE49-F238E27FC236}">
                <a16:creationId xmlns:a16="http://schemas.microsoft.com/office/drawing/2014/main" id="{785EC8BC-A66B-0329-CD8B-887F243DF2D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67140" y="2470999"/>
            <a:ext cx="172878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Scope 1, 2, and 3 emissions</a:t>
            </a:r>
            <a:endParaRPr lang="en-US" altLang="zh-CN" sz="1350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sp>
        <p:nvSpPr>
          <p:cNvPr id="36" name="Text Box 15">
            <a:extLst>
              <a:ext uri="{FF2B5EF4-FFF2-40B4-BE49-F238E27FC236}">
                <a16:creationId xmlns:a16="http://schemas.microsoft.com/office/drawing/2014/main" id="{FA1519FD-805A-78E8-CD82-FB00DDE8D08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94874" y="3778436"/>
            <a:ext cx="172878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Carbon accounting methods</a:t>
            </a:r>
            <a:endParaRPr lang="en-US" altLang="zh-CN" sz="1350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sp>
        <p:nvSpPr>
          <p:cNvPr id="37" name="Text Box 15">
            <a:extLst>
              <a:ext uri="{FF2B5EF4-FFF2-40B4-BE49-F238E27FC236}">
                <a16:creationId xmlns:a16="http://schemas.microsoft.com/office/drawing/2014/main" id="{BE4D3ECD-E045-1579-936E-E17AD43447F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668366" y="2471000"/>
            <a:ext cx="172878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Tools and standards for measurement</a:t>
            </a:r>
            <a:endParaRPr lang="en-US" altLang="zh-CN" sz="1350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75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Scope 1, 2, and 3 Emissions</a:t>
            </a:r>
          </a:p>
        </p:txBody>
      </p:sp>
      <p:grpSp>
        <p:nvGrpSpPr>
          <p:cNvPr id="136247" name="Group 136246">
            <a:extLst>
              <a:ext uri="{FF2B5EF4-FFF2-40B4-BE49-F238E27FC236}">
                <a16:creationId xmlns:a16="http://schemas.microsoft.com/office/drawing/2014/main" id="{808728F0-7DBB-CAD0-C81E-4F2D0D789D18}"/>
              </a:ext>
            </a:extLst>
          </p:cNvPr>
          <p:cNvGrpSpPr/>
          <p:nvPr/>
        </p:nvGrpSpPr>
        <p:grpSpPr>
          <a:xfrm>
            <a:off x="604029" y="1780031"/>
            <a:ext cx="5768476" cy="2187039"/>
            <a:chOff x="805371" y="1516125"/>
            <a:chExt cx="7691301" cy="2916052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A636CC0F-BF34-4DF7-83D8-E0AA0ED24681}"/>
                </a:ext>
              </a:extLst>
            </p:cNvPr>
            <p:cNvGrpSpPr/>
            <p:nvPr/>
          </p:nvGrpSpPr>
          <p:grpSpPr>
            <a:xfrm flipV="1">
              <a:off x="805371" y="1516125"/>
              <a:ext cx="2916052" cy="2916052"/>
              <a:chOff x="1120083" y="2004618"/>
              <a:chExt cx="2916052" cy="2916052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97E9B872-6443-F73B-310D-1491800D7BDB}"/>
                  </a:ext>
                </a:extLst>
              </p:cNvPr>
              <p:cNvSpPr/>
              <p:nvPr/>
            </p:nvSpPr>
            <p:spPr>
              <a:xfrm>
                <a:off x="1120083" y="2004618"/>
                <a:ext cx="2916052" cy="2916052"/>
              </a:xfrm>
              <a:custGeom>
                <a:avLst/>
                <a:gdLst>
                  <a:gd name="connsiteX0" fmla="*/ 0 w 3251200"/>
                  <a:gd name="connsiteY0" fmla="*/ 1625600 h 3251200"/>
                  <a:gd name="connsiteX1" fmla="*/ 1625600 w 3251200"/>
                  <a:gd name="connsiteY1" fmla="*/ 0 h 3251200"/>
                  <a:gd name="connsiteX2" fmla="*/ 3251200 w 3251200"/>
                  <a:gd name="connsiteY2" fmla="*/ 1625600 h 3251200"/>
                  <a:gd name="connsiteX3" fmla="*/ 1625600 w 3251200"/>
                  <a:gd name="connsiteY3" fmla="*/ 3251200 h 3251200"/>
                  <a:gd name="connsiteX4" fmla="*/ 0 w 3251200"/>
                  <a:gd name="connsiteY4" fmla="*/ 1625600 h 325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51200" h="3251200">
                    <a:moveTo>
                      <a:pt x="0" y="1625600"/>
                    </a:moveTo>
                    <a:cubicBezTo>
                      <a:pt x="0" y="727806"/>
                      <a:pt x="727806" y="0"/>
                      <a:pt x="1625600" y="0"/>
                    </a:cubicBezTo>
                    <a:cubicBezTo>
                      <a:pt x="2523394" y="0"/>
                      <a:pt x="3251200" y="727806"/>
                      <a:pt x="3251200" y="1625600"/>
                    </a:cubicBezTo>
                    <a:cubicBezTo>
                      <a:pt x="3251200" y="2523394"/>
                      <a:pt x="2523394" y="3251200"/>
                      <a:pt x="1625600" y="3251200"/>
                    </a:cubicBezTo>
                    <a:cubicBezTo>
                      <a:pt x="727806" y="3251200"/>
                      <a:pt x="0" y="2523394"/>
                      <a:pt x="0" y="1625600"/>
                    </a:cubicBezTo>
                    <a:close/>
                  </a:path>
                </a:pathLst>
              </a:custGeom>
              <a:solidFill>
                <a:srgbClr val="C3B99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2918" tIns="32004" rIns="278909" bIns="32004" numCol="1" spcCol="1270" anchor="ctr" anchorCtr="0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400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E9CB9826-275D-0439-E787-C6C7F4A7E8BF}"/>
                  </a:ext>
                </a:extLst>
              </p:cNvPr>
              <p:cNvSpPr/>
              <p:nvPr/>
            </p:nvSpPr>
            <p:spPr>
              <a:xfrm>
                <a:off x="1484589" y="2733631"/>
                <a:ext cx="2187039" cy="2187039"/>
              </a:xfrm>
              <a:custGeom>
                <a:avLst/>
                <a:gdLst>
                  <a:gd name="connsiteX0" fmla="*/ 0 w 2438400"/>
                  <a:gd name="connsiteY0" fmla="*/ 1219200 h 2438400"/>
                  <a:gd name="connsiteX1" fmla="*/ 1219200 w 2438400"/>
                  <a:gd name="connsiteY1" fmla="*/ 0 h 2438400"/>
                  <a:gd name="connsiteX2" fmla="*/ 2438400 w 2438400"/>
                  <a:gd name="connsiteY2" fmla="*/ 1219200 h 2438400"/>
                  <a:gd name="connsiteX3" fmla="*/ 1219200 w 2438400"/>
                  <a:gd name="connsiteY3" fmla="*/ 2438400 h 2438400"/>
                  <a:gd name="connsiteX4" fmla="*/ 0 w 2438400"/>
                  <a:gd name="connsiteY4" fmla="*/ 1219200 h 2438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38400" h="2438400">
                    <a:moveTo>
                      <a:pt x="0" y="1219200"/>
                    </a:moveTo>
                    <a:cubicBezTo>
                      <a:pt x="0" y="545854"/>
                      <a:pt x="545854" y="0"/>
                      <a:pt x="1219200" y="0"/>
                    </a:cubicBezTo>
                    <a:cubicBezTo>
                      <a:pt x="1892546" y="0"/>
                      <a:pt x="2438400" y="545854"/>
                      <a:pt x="2438400" y="1219200"/>
                    </a:cubicBezTo>
                    <a:cubicBezTo>
                      <a:pt x="2438400" y="1892546"/>
                      <a:pt x="1892546" y="2438400"/>
                      <a:pt x="1219200" y="2438400"/>
                    </a:cubicBezTo>
                    <a:cubicBezTo>
                      <a:pt x="545854" y="2438400"/>
                      <a:pt x="0" y="1892546"/>
                      <a:pt x="0" y="1219200"/>
                    </a:cubicBezTo>
                    <a:close/>
                  </a:path>
                </a:pathLst>
              </a:custGeom>
              <a:solidFill>
                <a:srgbClr val="00B0F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2918" tIns="32004" rIns="278909" bIns="32004" numCol="1" spcCol="1270" anchor="ctr" anchorCtr="0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400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277EAAFB-393D-B284-5959-0ECC9043FC80}"/>
                  </a:ext>
                </a:extLst>
              </p:cNvPr>
              <p:cNvSpPr/>
              <p:nvPr/>
            </p:nvSpPr>
            <p:spPr>
              <a:xfrm>
                <a:off x="1849096" y="3462644"/>
                <a:ext cx="1458026" cy="1458026"/>
              </a:xfrm>
              <a:custGeom>
                <a:avLst/>
                <a:gdLst>
                  <a:gd name="connsiteX0" fmla="*/ 0 w 1625600"/>
                  <a:gd name="connsiteY0" fmla="*/ 812800 h 1625600"/>
                  <a:gd name="connsiteX1" fmla="*/ 812800 w 1625600"/>
                  <a:gd name="connsiteY1" fmla="*/ 0 h 1625600"/>
                  <a:gd name="connsiteX2" fmla="*/ 1625600 w 1625600"/>
                  <a:gd name="connsiteY2" fmla="*/ 812800 h 1625600"/>
                  <a:gd name="connsiteX3" fmla="*/ 812800 w 1625600"/>
                  <a:gd name="connsiteY3" fmla="*/ 1625600 h 1625600"/>
                  <a:gd name="connsiteX4" fmla="*/ 0 w 1625600"/>
                  <a:gd name="connsiteY4" fmla="*/ 8128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5600" h="1625600">
                    <a:moveTo>
                      <a:pt x="0" y="812800"/>
                    </a:moveTo>
                    <a:cubicBezTo>
                      <a:pt x="0" y="363903"/>
                      <a:pt x="363903" y="0"/>
                      <a:pt x="812800" y="0"/>
                    </a:cubicBezTo>
                    <a:cubicBezTo>
                      <a:pt x="1261697" y="0"/>
                      <a:pt x="1625600" y="363903"/>
                      <a:pt x="1625600" y="812800"/>
                    </a:cubicBezTo>
                    <a:cubicBezTo>
                      <a:pt x="1625600" y="1261697"/>
                      <a:pt x="1261697" y="1625600"/>
                      <a:pt x="812800" y="1625600"/>
                    </a:cubicBezTo>
                    <a:cubicBezTo>
                      <a:pt x="363903" y="1625600"/>
                      <a:pt x="0" y="1261697"/>
                      <a:pt x="0" y="812800"/>
                    </a:cubicBezTo>
                    <a:close/>
                  </a:path>
                </a:pathLst>
              </a:custGeom>
              <a:solidFill>
                <a:srgbClr val="73BC4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42918" tIns="32004" rIns="278909" bIns="32004" numCol="1" spcCol="1270" anchor="ctr" anchorCtr="0">
                <a:noAutofit/>
              </a:bodyPr>
              <a:lstStyle/>
              <a:p>
                <a:pPr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400"/>
              </a:p>
            </p:txBody>
          </p:sp>
        </p:grpSp>
        <p:sp>
          <p:nvSpPr>
            <p:cNvPr id="34" name="AutoShape 7">
              <a:extLst>
                <a:ext uri="{FF2B5EF4-FFF2-40B4-BE49-F238E27FC236}">
                  <a16:creationId xmlns:a16="http://schemas.microsoft.com/office/drawing/2014/main" id="{BAAD5748-5E62-F75C-DB44-5DFD04D0CE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0072" y="2636839"/>
              <a:ext cx="3276600" cy="81121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EAEAEA"/>
                </a:gs>
                <a:gs pos="100000">
                  <a:srgbClr val="FFFFFF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5" name="AutoShape 8">
              <a:extLst>
                <a:ext uri="{FF2B5EF4-FFF2-40B4-BE49-F238E27FC236}">
                  <a16:creationId xmlns:a16="http://schemas.microsoft.com/office/drawing/2014/main" id="{7CEF7104-7057-6909-BD9A-40A58F2A7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0072" y="1758950"/>
              <a:ext cx="3276600" cy="8128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EAEAEA"/>
                </a:gs>
                <a:gs pos="100000">
                  <a:srgbClr val="FFFFFF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6" name="AutoShape 14">
              <a:extLst>
                <a:ext uri="{FF2B5EF4-FFF2-40B4-BE49-F238E27FC236}">
                  <a16:creationId xmlns:a16="http://schemas.microsoft.com/office/drawing/2014/main" id="{69FBBB2E-7D02-713C-3CED-208CC87CB9B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192961" y="1898651"/>
              <a:ext cx="1508125" cy="523875"/>
            </a:xfrm>
            <a:prstGeom prst="homePlate">
              <a:avLst>
                <a:gd name="adj" fmla="val 43129"/>
              </a:avLst>
            </a:prstGeom>
            <a:solidFill>
              <a:srgbClr val="73BC44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2918" tIns="32004" rIns="278909" bIns="32004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400"/>
            </a:p>
          </p:txBody>
        </p:sp>
        <p:sp>
          <p:nvSpPr>
            <p:cNvPr id="38" name="AutoShape 16">
              <a:extLst>
                <a:ext uri="{FF2B5EF4-FFF2-40B4-BE49-F238E27FC236}">
                  <a16:creationId xmlns:a16="http://schemas.microsoft.com/office/drawing/2014/main" id="{55CC1607-76C6-2752-4BE4-87D75B3EEDE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192961" y="2776540"/>
              <a:ext cx="1508125" cy="522287"/>
            </a:xfrm>
            <a:prstGeom prst="homePlate">
              <a:avLst>
                <a:gd name="adj" fmla="val 43260"/>
              </a:avLst>
            </a:prstGeom>
            <a:solidFill>
              <a:srgbClr val="00B0F0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2918" tIns="32004" rIns="278909" bIns="32004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400"/>
            </a:p>
          </p:txBody>
        </p:sp>
        <p:sp>
          <p:nvSpPr>
            <p:cNvPr id="41" name="AutoShape 19">
              <a:extLst>
                <a:ext uri="{FF2B5EF4-FFF2-40B4-BE49-F238E27FC236}">
                  <a16:creationId xmlns:a16="http://schemas.microsoft.com/office/drawing/2014/main" id="{46082DA5-7018-154B-5DEE-6770D4005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0072" y="3519489"/>
              <a:ext cx="3276600" cy="8128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EAEAEA"/>
                </a:gs>
                <a:gs pos="100000">
                  <a:srgbClr val="FFFFFF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2" name="AutoShape 20">
              <a:extLst>
                <a:ext uri="{FF2B5EF4-FFF2-40B4-BE49-F238E27FC236}">
                  <a16:creationId xmlns:a16="http://schemas.microsoft.com/office/drawing/2014/main" id="{762F4859-8B8F-AD96-9B45-396E6BE468F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192961" y="3659189"/>
              <a:ext cx="1508125" cy="523875"/>
            </a:xfrm>
            <a:prstGeom prst="homePlate">
              <a:avLst>
                <a:gd name="adj" fmla="val 43129"/>
              </a:avLst>
            </a:prstGeom>
            <a:solidFill>
              <a:srgbClr val="C3B996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2918" tIns="32004" rIns="278909" bIns="32004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400"/>
            </a:p>
          </p:txBody>
        </p:sp>
        <p:sp>
          <p:nvSpPr>
            <p:cNvPr id="46" name="Text Box 24">
              <a:extLst>
                <a:ext uri="{FF2B5EF4-FFF2-40B4-BE49-F238E27FC236}">
                  <a16:creationId xmlns:a16="http://schemas.microsoft.com/office/drawing/2014/main" id="{FE8D4F9F-ECF6-DFB0-D9C7-E4D8A4C9ECD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756100" y="1853873"/>
              <a:ext cx="2344292" cy="677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67866" indent="-67866" defTabSz="685800" fontAlgn="base">
                <a:spcBef>
                  <a:spcPts val="450"/>
                </a:spcBef>
                <a:spcAft>
                  <a:spcPct val="0"/>
                </a:spcAft>
                <a:buFontTx/>
                <a:buChar char="•"/>
              </a:pPr>
              <a:r>
                <a:rPr lang="en-US" altLang="zh-CN" sz="9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Direct emissions from sources owned or controlled by an organization</a:t>
              </a:r>
            </a:p>
          </p:txBody>
        </p:sp>
        <p:sp>
          <p:nvSpPr>
            <p:cNvPr id="56" name="Text Box 18">
              <a:extLst>
                <a:ext uri="{FF2B5EF4-FFF2-40B4-BE49-F238E27FC236}">
                  <a16:creationId xmlns:a16="http://schemas.microsoft.com/office/drawing/2014/main" id="{6A9605D3-7067-199A-B1BE-7A4174C4B92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340523" y="1991312"/>
              <a:ext cx="105482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685800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zh-CN" sz="1200" b="1" dirty="0">
                  <a:solidFill>
                    <a:srgbClr val="F8F8F8"/>
                  </a:solidFill>
                  <a:cs typeface="Arial" charset="0"/>
                </a:rPr>
                <a:t>Scope 1</a:t>
              </a:r>
            </a:p>
          </p:txBody>
        </p:sp>
        <p:sp>
          <p:nvSpPr>
            <p:cNvPr id="57" name="Text Box 18">
              <a:extLst>
                <a:ext uri="{FF2B5EF4-FFF2-40B4-BE49-F238E27FC236}">
                  <a16:creationId xmlns:a16="http://schemas.microsoft.com/office/drawing/2014/main" id="{9AE5DFC5-5236-FE9B-B30E-7DD549619FB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340523" y="2868406"/>
              <a:ext cx="105482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685800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zh-CN" sz="1200" b="1" dirty="0">
                  <a:solidFill>
                    <a:srgbClr val="F8F8F8"/>
                  </a:solidFill>
                  <a:cs typeface="Arial" charset="0"/>
                </a:rPr>
                <a:t>Scope 2</a:t>
              </a:r>
            </a:p>
          </p:txBody>
        </p:sp>
        <p:sp>
          <p:nvSpPr>
            <p:cNvPr id="59" name="Text Box 18">
              <a:extLst>
                <a:ext uri="{FF2B5EF4-FFF2-40B4-BE49-F238E27FC236}">
                  <a16:creationId xmlns:a16="http://schemas.microsoft.com/office/drawing/2014/main" id="{6AFC413E-A8B4-BFCE-8713-9573EA30B3A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340523" y="3756612"/>
              <a:ext cx="105482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685800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zh-CN" sz="1200" b="1" dirty="0">
                  <a:solidFill>
                    <a:srgbClr val="F8F8F8"/>
                  </a:solidFill>
                  <a:cs typeface="Arial" charset="0"/>
                </a:rPr>
                <a:t>Scope 3</a:t>
              </a:r>
            </a:p>
          </p:txBody>
        </p: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9B7584B-CB03-CD83-DC12-21A0C6EEB9D3}"/>
                </a:ext>
              </a:extLst>
            </p:cNvPr>
            <p:cNvGrpSpPr/>
            <p:nvPr/>
          </p:nvGrpSpPr>
          <p:grpSpPr>
            <a:xfrm>
              <a:off x="2049083" y="1683544"/>
              <a:ext cx="428625" cy="428625"/>
              <a:chOff x="2206625" y="2790826"/>
              <a:chExt cx="428625" cy="428625"/>
            </a:xfrm>
          </p:grpSpPr>
          <p:grpSp>
            <p:nvGrpSpPr>
              <p:cNvPr id="61" name="Group 9">
                <a:extLst>
                  <a:ext uri="{FF2B5EF4-FFF2-40B4-BE49-F238E27FC236}">
                    <a16:creationId xmlns:a16="http://schemas.microsoft.com/office/drawing/2014/main" id="{D8AA97BD-4FBA-17C1-A094-CDAAFC4D2F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6625" y="2790826"/>
                <a:ext cx="428625" cy="428625"/>
                <a:chOff x="4166" y="1706"/>
                <a:chExt cx="1252" cy="1252"/>
              </a:xfrm>
            </p:grpSpPr>
            <p:sp>
              <p:nvSpPr>
                <p:cNvPr id="63" name="Oval 10">
                  <a:extLst>
                    <a:ext uri="{FF2B5EF4-FFF2-40B4-BE49-F238E27FC236}">
                      <a16:creationId xmlns:a16="http://schemas.microsoft.com/office/drawing/2014/main" id="{B8A452FF-FF7B-8E91-A9DC-450BB275F8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 sz="1350"/>
                </a:p>
              </p:txBody>
            </p:sp>
            <p:sp>
              <p:nvSpPr>
                <p:cNvPr id="136193" name="Oval 11">
                  <a:extLst>
                    <a:ext uri="{FF2B5EF4-FFF2-40B4-BE49-F238E27FC236}">
                      <a16:creationId xmlns:a16="http://schemas.microsoft.com/office/drawing/2014/main" id="{A293C6DD-B98F-64B3-9F08-BA7724D64F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 sz="1350"/>
                </a:p>
              </p:txBody>
            </p:sp>
            <p:sp>
              <p:nvSpPr>
                <p:cNvPr id="136198" name="Oval 12">
                  <a:extLst>
                    <a:ext uri="{FF2B5EF4-FFF2-40B4-BE49-F238E27FC236}">
                      <a16:creationId xmlns:a16="http://schemas.microsoft.com/office/drawing/2014/main" id="{F11E185B-D3A8-011B-D7FE-D36685A05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 sz="1350"/>
                </a:p>
              </p:txBody>
            </p:sp>
            <p:sp>
              <p:nvSpPr>
                <p:cNvPr id="136199" name="Oval 13">
                  <a:extLst>
                    <a:ext uri="{FF2B5EF4-FFF2-40B4-BE49-F238E27FC236}">
                      <a16:creationId xmlns:a16="http://schemas.microsoft.com/office/drawing/2014/main" id="{5D73DEEA-B0B5-30D1-C232-4DBBDE8A6A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263" y="1757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 sz="1350"/>
                </a:p>
              </p:txBody>
            </p:sp>
          </p:grpSp>
          <p:sp>
            <p:nvSpPr>
              <p:cNvPr id="62" name="Text Box 14">
                <a:extLst>
                  <a:ext uri="{FF2B5EF4-FFF2-40B4-BE49-F238E27FC236}">
                    <a16:creationId xmlns:a16="http://schemas.microsoft.com/office/drawing/2014/main" id="{6CFBEB79-0B8A-BEFD-8E98-00C50DD0D8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4266" y="2809113"/>
                <a:ext cx="396874" cy="4001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1350" dirty="0">
                    <a:solidFill>
                      <a:srgbClr val="000000"/>
                    </a:solidFill>
                    <a:ea typeface="宋体" charset="-122"/>
                  </a:rPr>
                  <a:t>1</a:t>
                </a:r>
              </a:p>
            </p:txBody>
          </p:sp>
        </p:grpSp>
        <p:grpSp>
          <p:nvGrpSpPr>
            <p:cNvPr id="136207" name="Group 136206">
              <a:extLst>
                <a:ext uri="{FF2B5EF4-FFF2-40B4-BE49-F238E27FC236}">
                  <a16:creationId xmlns:a16="http://schemas.microsoft.com/office/drawing/2014/main" id="{7FA2DBDC-33C6-6E85-6E53-D419F15A6711}"/>
                </a:ext>
              </a:extLst>
            </p:cNvPr>
            <p:cNvGrpSpPr/>
            <p:nvPr/>
          </p:nvGrpSpPr>
          <p:grpSpPr>
            <a:xfrm>
              <a:off x="1386431" y="2759838"/>
              <a:ext cx="428625" cy="428625"/>
              <a:chOff x="2206625" y="2790826"/>
              <a:chExt cx="428625" cy="428625"/>
            </a:xfrm>
          </p:grpSpPr>
          <p:grpSp>
            <p:nvGrpSpPr>
              <p:cNvPr id="136209" name="Group 9">
                <a:extLst>
                  <a:ext uri="{FF2B5EF4-FFF2-40B4-BE49-F238E27FC236}">
                    <a16:creationId xmlns:a16="http://schemas.microsoft.com/office/drawing/2014/main" id="{52395EAA-A448-55A0-3707-7425F49CF0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6625" y="2790826"/>
                <a:ext cx="428625" cy="428625"/>
                <a:chOff x="4166" y="1706"/>
                <a:chExt cx="1252" cy="1252"/>
              </a:xfrm>
            </p:grpSpPr>
            <p:sp>
              <p:nvSpPr>
                <p:cNvPr id="136212" name="Oval 10">
                  <a:extLst>
                    <a:ext uri="{FF2B5EF4-FFF2-40B4-BE49-F238E27FC236}">
                      <a16:creationId xmlns:a16="http://schemas.microsoft.com/office/drawing/2014/main" id="{B167B333-3E79-5750-C0BD-45EE101665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 sz="1350"/>
                </a:p>
              </p:txBody>
            </p:sp>
            <p:sp>
              <p:nvSpPr>
                <p:cNvPr id="136217" name="Oval 11">
                  <a:extLst>
                    <a:ext uri="{FF2B5EF4-FFF2-40B4-BE49-F238E27FC236}">
                      <a16:creationId xmlns:a16="http://schemas.microsoft.com/office/drawing/2014/main" id="{1C756391-3A4F-07EA-DEE7-C70BFCAC24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 sz="1350"/>
                </a:p>
              </p:txBody>
            </p:sp>
            <p:sp>
              <p:nvSpPr>
                <p:cNvPr id="136218" name="Oval 12">
                  <a:extLst>
                    <a:ext uri="{FF2B5EF4-FFF2-40B4-BE49-F238E27FC236}">
                      <a16:creationId xmlns:a16="http://schemas.microsoft.com/office/drawing/2014/main" id="{32F9189A-2575-AEDD-4C34-C0B265F8C3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 sz="1350"/>
                </a:p>
              </p:txBody>
            </p:sp>
            <p:sp>
              <p:nvSpPr>
                <p:cNvPr id="136222" name="Oval 13">
                  <a:extLst>
                    <a:ext uri="{FF2B5EF4-FFF2-40B4-BE49-F238E27FC236}">
                      <a16:creationId xmlns:a16="http://schemas.microsoft.com/office/drawing/2014/main" id="{595E2780-1966-846C-BEB3-FFF2F6C661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263" y="1757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 sz="1350"/>
                </a:p>
              </p:txBody>
            </p:sp>
          </p:grpSp>
          <p:sp>
            <p:nvSpPr>
              <p:cNvPr id="136211" name="Text Box 14">
                <a:extLst>
                  <a:ext uri="{FF2B5EF4-FFF2-40B4-BE49-F238E27FC236}">
                    <a16:creationId xmlns:a16="http://schemas.microsoft.com/office/drawing/2014/main" id="{5D174083-322C-8D38-D47E-A4D6C7F7E9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4266" y="2809113"/>
                <a:ext cx="396874" cy="4001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1350" dirty="0">
                    <a:solidFill>
                      <a:srgbClr val="000000"/>
                    </a:solidFill>
                    <a:ea typeface="宋体" charset="-122"/>
                  </a:rPr>
                  <a:t>2</a:t>
                </a:r>
              </a:p>
            </p:txBody>
          </p:sp>
        </p:grpSp>
        <p:grpSp>
          <p:nvGrpSpPr>
            <p:cNvPr id="136224" name="Group 136223">
              <a:extLst>
                <a:ext uri="{FF2B5EF4-FFF2-40B4-BE49-F238E27FC236}">
                  <a16:creationId xmlns:a16="http://schemas.microsoft.com/office/drawing/2014/main" id="{D7F60204-2EE9-3FCB-7A21-10722AB95C9C}"/>
                </a:ext>
              </a:extLst>
            </p:cNvPr>
            <p:cNvGrpSpPr/>
            <p:nvPr/>
          </p:nvGrpSpPr>
          <p:grpSpPr>
            <a:xfrm>
              <a:off x="1394072" y="3745477"/>
              <a:ext cx="428625" cy="428625"/>
              <a:chOff x="2206625" y="2790826"/>
              <a:chExt cx="428625" cy="428625"/>
            </a:xfrm>
          </p:grpSpPr>
          <p:grpSp>
            <p:nvGrpSpPr>
              <p:cNvPr id="136228" name="Group 9">
                <a:extLst>
                  <a:ext uri="{FF2B5EF4-FFF2-40B4-BE49-F238E27FC236}">
                    <a16:creationId xmlns:a16="http://schemas.microsoft.com/office/drawing/2014/main" id="{5731DA68-4EDE-DBD5-E47B-7A8F4BEEE6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6625" y="2790826"/>
                <a:ext cx="428625" cy="428625"/>
                <a:chOff x="4166" y="1706"/>
                <a:chExt cx="1252" cy="1252"/>
              </a:xfrm>
            </p:grpSpPr>
            <p:sp>
              <p:nvSpPr>
                <p:cNvPr id="136230" name="Oval 10">
                  <a:extLst>
                    <a:ext uri="{FF2B5EF4-FFF2-40B4-BE49-F238E27FC236}">
                      <a16:creationId xmlns:a16="http://schemas.microsoft.com/office/drawing/2014/main" id="{16910F3C-DB9B-77E6-C238-3217964070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 sz="1350"/>
                </a:p>
              </p:txBody>
            </p:sp>
            <p:sp>
              <p:nvSpPr>
                <p:cNvPr id="136231" name="Oval 11">
                  <a:extLst>
                    <a:ext uri="{FF2B5EF4-FFF2-40B4-BE49-F238E27FC236}">
                      <a16:creationId xmlns:a16="http://schemas.microsoft.com/office/drawing/2014/main" id="{87470943-9820-2709-E677-A0FC27ECF7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 sz="1350"/>
                </a:p>
              </p:txBody>
            </p:sp>
            <p:sp>
              <p:nvSpPr>
                <p:cNvPr id="136232" name="Oval 12">
                  <a:extLst>
                    <a:ext uri="{FF2B5EF4-FFF2-40B4-BE49-F238E27FC236}">
                      <a16:creationId xmlns:a16="http://schemas.microsoft.com/office/drawing/2014/main" id="{3F3F3401-4885-21C0-7936-D1A1D08601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 sz="1350"/>
                </a:p>
              </p:txBody>
            </p:sp>
            <p:sp>
              <p:nvSpPr>
                <p:cNvPr id="136233" name="Oval 13">
                  <a:extLst>
                    <a:ext uri="{FF2B5EF4-FFF2-40B4-BE49-F238E27FC236}">
                      <a16:creationId xmlns:a16="http://schemas.microsoft.com/office/drawing/2014/main" id="{B91E01B8-3BDF-DE05-7D43-40B3FDABC0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263" y="1757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 sz="1350"/>
                </a:p>
              </p:txBody>
            </p:sp>
          </p:grpSp>
          <p:sp>
            <p:nvSpPr>
              <p:cNvPr id="136229" name="Text Box 14">
                <a:extLst>
                  <a:ext uri="{FF2B5EF4-FFF2-40B4-BE49-F238E27FC236}">
                    <a16:creationId xmlns:a16="http://schemas.microsoft.com/office/drawing/2014/main" id="{A0E9A62B-0BE4-A8F3-07E3-D41923EE50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4266" y="2809113"/>
                <a:ext cx="396874" cy="4001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1350" dirty="0">
                    <a:solidFill>
                      <a:srgbClr val="000000"/>
                    </a:solidFill>
                    <a:ea typeface="宋体" charset="-122"/>
                  </a:rPr>
                  <a:t>3</a:t>
                </a:r>
              </a:p>
            </p:txBody>
          </p:sp>
        </p:grpSp>
        <p:sp>
          <p:nvSpPr>
            <p:cNvPr id="136234" name="Text Box 24">
              <a:extLst>
                <a:ext uri="{FF2B5EF4-FFF2-40B4-BE49-F238E27FC236}">
                  <a16:creationId xmlns:a16="http://schemas.microsoft.com/office/drawing/2014/main" id="{50F1628D-9ABD-91C1-F5BB-28A08093B83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756100" y="2636840"/>
              <a:ext cx="2344292" cy="861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67866" indent="-67866" defTabSz="685800" fontAlgn="base">
                <a:spcBef>
                  <a:spcPts val="450"/>
                </a:spcBef>
                <a:spcAft>
                  <a:spcPct val="0"/>
                </a:spcAft>
                <a:buFontTx/>
                <a:buChar char="•"/>
              </a:pPr>
              <a:r>
                <a:rPr lang="en-US" altLang="zh-CN" sz="9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Indirect emissions resulting from the generation of purchased electricity, steam, heat, and cooling</a:t>
              </a:r>
            </a:p>
          </p:txBody>
        </p:sp>
        <p:sp>
          <p:nvSpPr>
            <p:cNvPr id="136235" name="Text Box 24">
              <a:extLst>
                <a:ext uri="{FF2B5EF4-FFF2-40B4-BE49-F238E27FC236}">
                  <a16:creationId xmlns:a16="http://schemas.microsoft.com/office/drawing/2014/main" id="{1147E86D-E130-5FBE-4C57-8830F9FD9EF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756101" y="3602480"/>
              <a:ext cx="2344292" cy="677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67866" indent="-67866" defTabSz="685800" fontAlgn="base">
                <a:spcBef>
                  <a:spcPts val="450"/>
                </a:spcBef>
                <a:spcAft>
                  <a:spcPct val="0"/>
                </a:spcAft>
                <a:buFontTx/>
                <a:buChar char="•"/>
              </a:pPr>
              <a:r>
                <a:rPr lang="en-US" altLang="zh-CN" sz="9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Encompass all other indirect emissions that occur in a company's value chain</a:t>
              </a:r>
            </a:p>
          </p:txBody>
        </p:sp>
        <p:pic>
          <p:nvPicPr>
            <p:cNvPr id="136239" name="Graphic 136238" descr="Power Plant with solid fill">
              <a:extLst>
                <a:ext uri="{FF2B5EF4-FFF2-40B4-BE49-F238E27FC236}">
                  <a16:creationId xmlns:a16="http://schemas.microsoft.com/office/drawing/2014/main" id="{C2315DD5-16B7-9DFD-ACB1-C0E046881E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65251" y="2203363"/>
              <a:ext cx="579820" cy="579820"/>
            </a:xfrm>
            <a:prstGeom prst="rect">
              <a:avLst/>
            </a:prstGeom>
          </p:spPr>
        </p:pic>
        <p:pic>
          <p:nvPicPr>
            <p:cNvPr id="136241" name="Graphic 136240" descr="Connected with solid fill">
              <a:extLst>
                <a:ext uri="{FF2B5EF4-FFF2-40B4-BE49-F238E27FC236}">
                  <a16:creationId xmlns:a16="http://schemas.microsoft.com/office/drawing/2014/main" id="{9865D906-D24B-7882-94AE-AADDB6D96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896940" y="3742184"/>
              <a:ext cx="650972" cy="650972"/>
            </a:xfrm>
            <a:prstGeom prst="rect">
              <a:avLst/>
            </a:prstGeom>
          </p:spPr>
        </p:pic>
        <p:sp>
          <p:nvSpPr>
            <p:cNvPr id="136242" name="Arc 136241">
              <a:extLst>
                <a:ext uri="{FF2B5EF4-FFF2-40B4-BE49-F238E27FC236}">
                  <a16:creationId xmlns:a16="http://schemas.microsoft.com/office/drawing/2014/main" id="{8654A0E4-477B-A6ED-EC23-4937E9B3C57F}"/>
                </a:ext>
              </a:extLst>
            </p:cNvPr>
            <p:cNvSpPr/>
            <p:nvPr/>
          </p:nvSpPr>
          <p:spPr>
            <a:xfrm rot="7988902" flipV="1">
              <a:off x="1489902" y="1902698"/>
              <a:ext cx="1092854" cy="1371167"/>
            </a:xfrm>
            <a:prstGeom prst="arc">
              <a:avLst>
                <a:gd name="adj1" fmla="val 16200000"/>
                <a:gd name="adj2" fmla="val 19752673"/>
              </a:avLst>
            </a:prstGeom>
            <a:ln>
              <a:solidFill>
                <a:srgbClr val="C000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6243" name="Arc 136242">
              <a:extLst>
                <a:ext uri="{FF2B5EF4-FFF2-40B4-BE49-F238E27FC236}">
                  <a16:creationId xmlns:a16="http://schemas.microsoft.com/office/drawing/2014/main" id="{E18E410C-E26E-796F-0FC8-830865F2C00A}"/>
                </a:ext>
              </a:extLst>
            </p:cNvPr>
            <p:cNvSpPr/>
            <p:nvPr/>
          </p:nvSpPr>
          <p:spPr>
            <a:xfrm rot="7293397" flipV="1">
              <a:off x="1367350" y="2861317"/>
              <a:ext cx="1092854" cy="1371167"/>
            </a:xfrm>
            <a:prstGeom prst="arc">
              <a:avLst>
                <a:gd name="adj1" fmla="val 16200000"/>
                <a:gd name="adj2" fmla="val 19752673"/>
              </a:avLst>
            </a:prstGeom>
            <a:ln>
              <a:solidFill>
                <a:srgbClr val="C000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grpSp>
          <p:nvGrpSpPr>
            <p:cNvPr id="136244" name="Group 136243">
              <a:extLst>
                <a:ext uri="{FF2B5EF4-FFF2-40B4-BE49-F238E27FC236}">
                  <a16:creationId xmlns:a16="http://schemas.microsoft.com/office/drawing/2014/main" id="{DB7654AF-AB2B-433A-EAD8-391FACEB21A2}"/>
                </a:ext>
              </a:extLst>
            </p:cNvPr>
            <p:cNvGrpSpPr/>
            <p:nvPr/>
          </p:nvGrpSpPr>
          <p:grpSpPr>
            <a:xfrm>
              <a:off x="2002055" y="3113900"/>
              <a:ext cx="440742" cy="443137"/>
              <a:chOff x="4427538" y="2427288"/>
              <a:chExt cx="292101" cy="293688"/>
            </a:xfrm>
            <a:solidFill>
              <a:schemeClr val="tx1"/>
            </a:solidFill>
          </p:grpSpPr>
          <p:sp>
            <p:nvSpPr>
              <p:cNvPr id="136245" name="Freeform 58">
                <a:extLst>
                  <a:ext uri="{FF2B5EF4-FFF2-40B4-BE49-F238E27FC236}">
                    <a16:creationId xmlns:a16="http://schemas.microsoft.com/office/drawing/2014/main" id="{7FDADAE1-0690-1D5F-06E8-4BB80F07284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27538" y="2519363"/>
                <a:ext cx="201613" cy="201613"/>
              </a:xfrm>
              <a:custGeom>
                <a:avLst/>
                <a:gdLst/>
                <a:ahLst/>
                <a:cxnLst>
                  <a:cxn ang="0">
                    <a:pos x="75" y="32"/>
                  </a:cxn>
                  <a:cxn ang="0">
                    <a:pos x="64" y="32"/>
                  </a:cxn>
                  <a:cxn ang="0">
                    <a:pos x="61" y="26"/>
                  </a:cxn>
                  <a:cxn ang="0">
                    <a:pos x="69" y="19"/>
                  </a:cxn>
                  <a:cxn ang="0">
                    <a:pos x="69" y="13"/>
                  </a:cxn>
                  <a:cxn ang="0">
                    <a:pos x="66" y="10"/>
                  </a:cxn>
                  <a:cxn ang="0">
                    <a:pos x="59" y="10"/>
                  </a:cxn>
                  <a:cxn ang="0">
                    <a:pos x="52" y="17"/>
                  </a:cxn>
                  <a:cxn ang="0">
                    <a:pos x="45" y="14"/>
                  </a:cxn>
                  <a:cxn ang="0">
                    <a:pos x="45" y="5"/>
                  </a:cxn>
                  <a:cxn ang="0">
                    <a:pos x="41" y="0"/>
                  </a:cxn>
                  <a:cxn ang="0">
                    <a:pos x="37" y="0"/>
                  </a:cxn>
                  <a:cxn ang="0">
                    <a:pos x="32" y="5"/>
                  </a:cxn>
                  <a:cxn ang="0">
                    <a:pos x="32" y="14"/>
                  </a:cxn>
                  <a:cxn ang="0">
                    <a:pos x="25" y="17"/>
                  </a:cxn>
                  <a:cxn ang="0">
                    <a:pos x="19" y="11"/>
                  </a:cxn>
                  <a:cxn ang="0">
                    <a:pos x="12" y="11"/>
                  </a:cxn>
                  <a:cxn ang="0">
                    <a:pos x="9" y="14"/>
                  </a:cxn>
                  <a:cxn ang="0">
                    <a:pos x="9" y="21"/>
                  </a:cxn>
                  <a:cxn ang="0">
                    <a:pos x="16" y="27"/>
                  </a:cxn>
                  <a:cxn ang="0">
                    <a:pos x="13" y="35"/>
                  </a:cxn>
                  <a:cxn ang="0">
                    <a:pos x="4" y="35"/>
                  </a:cxn>
                  <a:cxn ang="0">
                    <a:pos x="0" y="39"/>
                  </a:cxn>
                  <a:cxn ang="0">
                    <a:pos x="0" y="44"/>
                  </a:cxn>
                  <a:cxn ang="0">
                    <a:pos x="4" y="48"/>
                  </a:cxn>
                  <a:cxn ang="0">
                    <a:pos x="13" y="48"/>
                  </a:cxn>
                  <a:cxn ang="0">
                    <a:pos x="17" y="55"/>
                  </a:cxn>
                  <a:cxn ang="0">
                    <a:pos x="11" y="61"/>
                  </a:cxn>
                  <a:cxn ang="0">
                    <a:pos x="11" y="68"/>
                  </a:cxn>
                  <a:cxn ang="0">
                    <a:pos x="14" y="71"/>
                  </a:cxn>
                  <a:cxn ang="0">
                    <a:pos x="20" y="71"/>
                  </a:cxn>
                  <a:cxn ang="0">
                    <a:pos x="27" y="64"/>
                  </a:cxn>
                  <a:cxn ang="0">
                    <a:pos x="34" y="66"/>
                  </a:cxn>
                  <a:cxn ang="0">
                    <a:pos x="34" y="76"/>
                  </a:cxn>
                  <a:cxn ang="0">
                    <a:pos x="39" y="80"/>
                  </a:cxn>
                  <a:cxn ang="0">
                    <a:pos x="43" y="80"/>
                  </a:cxn>
                  <a:cxn ang="0">
                    <a:pos x="48" y="76"/>
                  </a:cxn>
                  <a:cxn ang="0">
                    <a:pos x="48" y="65"/>
                  </a:cxn>
                  <a:cxn ang="0">
                    <a:pos x="54" y="62"/>
                  </a:cxn>
                  <a:cxn ang="0">
                    <a:pos x="61" y="69"/>
                  </a:cxn>
                  <a:cxn ang="0">
                    <a:pos x="67" y="69"/>
                  </a:cxn>
                  <a:cxn ang="0">
                    <a:pos x="70" y="66"/>
                  </a:cxn>
                  <a:cxn ang="0">
                    <a:pos x="70" y="60"/>
                  </a:cxn>
                  <a:cxn ang="0">
                    <a:pos x="63" y="52"/>
                  </a:cxn>
                  <a:cxn ang="0">
                    <a:pos x="65" y="46"/>
                  </a:cxn>
                  <a:cxn ang="0">
                    <a:pos x="75" y="46"/>
                  </a:cxn>
                  <a:cxn ang="0">
                    <a:pos x="80" y="41"/>
                  </a:cxn>
                  <a:cxn ang="0">
                    <a:pos x="80" y="37"/>
                  </a:cxn>
                  <a:cxn ang="0">
                    <a:pos x="75" y="32"/>
                  </a:cxn>
                  <a:cxn ang="0">
                    <a:pos x="39" y="51"/>
                  </a:cxn>
                  <a:cxn ang="0">
                    <a:pos x="28" y="40"/>
                  </a:cxn>
                  <a:cxn ang="0">
                    <a:pos x="39" y="29"/>
                  </a:cxn>
                  <a:cxn ang="0">
                    <a:pos x="50" y="40"/>
                  </a:cxn>
                  <a:cxn ang="0">
                    <a:pos x="39" y="51"/>
                  </a:cxn>
                </a:cxnLst>
                <a:rect l="0" t="0" r="r" b="b"/>
                <a:pathLst>
                  <a:path w="80" h="80">
                    <a:moveTo>
                      <a:pt x="75" y="32"/>
                    </a:move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0"/>
                      <a:pt x="63" y="28"/>
                      <a:pt x="61" y="26"/>
                    </a:cubicBezTo>
                    <a:cubicBezTo>
                      <a:pt x="69" y="19"/>
                      <a:pt x="69" y="19"/>
                      <a:pt x="69" y="19"/>
                    </a:cubicBezTo>
                    <a:cubicBezTo>
                      <a:pt x="71" y="17"/>
                      <a:pt x="71" y="14"/>
                      <a:pt x="69" y="13"/>
                    </a:cubicBezTo>
                    <a:cubicBezTo>
                      <a:pt x="66" y="10"/>
                      <a:pt x="66" y="10"/>
                      <a:pt x="66" y="10"/>
                    </a:cubicBezTo>
                    <a:cubicBezTo>
                      <a:pt x="64" y="8"/>
                      <a:pt x="61" y="8"/>
                      <a:pt x="59" y="10"/>
                    </a:cubicBezTo>
                    <a:cubicBezTo>
                      <a:pt x="52" y="17"/>
                      <a:pt x="52" y="17"/>
                      <a:pt x="52" y="17"/>
                    </a:cubicBezTo>
                    <a:cubicBezTo>
                      <a:pt x="50" y="16"/>
                      <a:pt x="48" y="15"/>
                      <a:pt x="45" y="14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5" y="2"/>
                      <a:pt x="43" y="0"/>
                      <a:pt x="41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4" y="0"/>
                      <a:pt x="32" y="2"/>
                      <a:pt x="32" y="5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0" y="15"/>
                      <a:pt x="27" y="16"/>
                      <a:pt x="25" y="17"/>
                    </a:cubicBezTo>
                    <a:cubicBezTo>
                      <a:pt x="19" y="11"/>
                      <a:pt x="19" y="11"/>
                      <a:pt x="19" y="11"/>
                    </a:cubicBezTo>
                    <a:cubicBezTo>
                      <a:pt x="17" y="9"/>
                      <a:pt x="14" y="9"/>
                      <a:pt x="12" y="11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8" y="16"/>
                      <a:pt x="8" y="19"/>
                      <a:pt x="9" y="21"/>
                    </a:cubicBezTo>
                    <a:cubicBezTo>
                      <a:pt x="16" y="27"/>
                      <a:pt x="16" y="27"/>
                      <a:pt x="16" y="27"/>
                    </a:cubicBezTo>
                    <a:cubicBezTo>
                      <a:pt x="14" y="29"/>
                      <a:pt x="13" y="32"/>
                      <a:pt x="13" y="35"/>
                    </a:cubicBezTo>
                    <a:cubicBezTo>
                      <a:pt x="4" y="35"/>
                      <a:pt x="4" y="35"/>
                      <a:pt x="4" y="35"/>
                    </a:cubicBezTo>
                    <a:cubicBezTo>
                      <a:pt x="2" y="35"/>
                      <a:pt x="0" y="37"/>
                      <a:pt x="0" y="39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46"/>
                      <a:pt x="2" y="48"/>
                      <a:pt x="4" y="48"/>
                    </a:cubicBezTo>
                    <a:cubicBezTo>
                      <a:pt x="13" y="48"/>
                      <a:pt x="13" y="48"/>
                      <a:pt x="13" y="48"/>
                    </a:cubicBezTo>
                    <a:cubicBezTo>
                      <a:pt x="14" y="51"/>
                      <a:pt x="15" y="53"/>
                      <a:pt x="17" y="55"/>
                    </a:cubicBezTo>
                    <a:cubicBezTo>
                      <a:pt x="11" y="61"/>
                      <a:pt x="11" y="61"/>
                      <a:pt x="11" y="61"/>
                    </a:cubicBezTo>
                    <a:cubicBezTo>
                      <a:pt x="9" y="63"/>
                      <a:pt x="9" y="66"/>
                      <a:pt x="11" y="68"/>
                    </a:cubicBezTo>
                    <a:cubicBezTo>
                      <a:pt x="14" y="71"/>
                      <a:pt x="14" y="71"/>
                      <a:pt x="14" y="71"/>
                    </a:cubicBezTo>
                    <a:cubicBezTo>
                      <a:pt x="16" y="72"/>
                      <a:pt x="19" y="72"/>
                      <a:pt x="20" y="71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29" y="65"/>
                      <a:pt x="32" y="66"/>
                      <a:pt x="34" y="66"/>
                    </a:cubicBezTo>
                    <a:cubicBezTo>
                      <a:pt x="34" y="76"/>
                      <a:pt x="34" y="76"/>
                      <a:pt x="34" y="76"/>
                    </a:cubicBezTo>
                    <a:cubicBezTo>
                      <a:pt x="34" y="78"/>
                      <a:pt x="36" y="80"/>
                      <a:pt x="39" y="80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6" y="80"/>
                      <a:pt x="48" y="78"/>
                      <a:pt x="48" y="76"/>
                    </a:cubicBezTo>
                    <a:cubicBezTo>
                      <a:pt x="48" y="65"/>
                      <a:pt x="48" y="65"/>
                      <a:pt x="48" y="65"/>
                    </a:cubicBezTo>
                    <a:cubicBezTo>
                      <a:pt x="50" y="64"/>
                      <a:pt x="52" y="63"/>
                      <a:pt x="54" y="62"/>
                    </a:cubicBezTo>
                    <a:cubicBezTo>
                      <a:pt x="61" y="69"/>
                      <a:pt x="61" y="69"/>
                      <a:pt x="61" y="69"/>
                    </a:cubicBezTo>
                    <a:cubicBezTo>
                      <a:pt x="63" y="71"/>
                      <a:pt x="66" y="71"/>
                      <a:pt x="67" y="69"/>
                    </a:cubicBezTo>
                    <a:cubicBezTo>
                      <a:pt x="70" y="66"/>
                      <a:pt x="70" y="66"/>
                      <a:pt x="70" y="66"/>
                    </a:cubicBezTo>
                    <a:cubicBezTo>
                      <a:pt x="72" y="64"/>
                      <a:pt x="72" y="62"/>
                      <a:pt x="70" y="60"/>
                    </a:cubicBezTo>
                    <a:cubicBezTo>
                      <a:pt x="63" y="52"/>
                      <a:pt x="63" y="52"/>
                      <a:pt x="63" y="52"/>
                    </a:cubicBezTo>
                    <a:cubicBezTo>
                      <a:pt x="64" y="50"/>
                      <a:pt x="64" y="48"/>
                      <a:pt x="65" y="46"/>
                    </a:cubicBezTo>
                    <a:cubicBezTo>
                      <a:pt x="75" y="46"/>
                      <a:pt x="75" y="46"/>
                      <a:pt x="75" y="46"/>
                    </a:cubicBezTo>
                    <a:cubicBezTo>
                      <a:pt x="78" y="46"/>
                      <a:pt x="80" y="44"/>
                      <a:pt x="80" y="41"/>
                    </a:cubicBezTo>
                    <a:cubicBezTo>
                      <a:pt x="80" y="37"/>
                      <a:pt x="80" y="37"/>
                      <a:pt x="80" y="37"/>
                    </a:cubicBezTo>
                    <a:cubicBezTo>
                      <a:pt x="80" y="34"/>
                      <a:pt x="78" y="32"/>
                      <a:pt x="75" y="32"/>
                    </a:cubicBezTo>
                    <a:close/>
                    <a:moveTo>
                      <a:pt x="39" y="51"/>
                    </a:moveTo>
                    <a:cubicBezTo>
                      <a:pt x="33" y="51"/>
                      <a:pt x="28" y="46"/>
                      <a:pt x="28" y="40"/>
                    </a:cubicBezTo>
                    <a:cubicBezTo>
                      <a:pt x="28" y="34"/>
                      <a:pt x="33" y="29"/>
                      <a:pt x="39" y="29"/>
                    </a:cubicBezTo>
                    <a:cubicBezTo>
                      <a:pt x="45" y="29"/>
                      <a:pt x="50" y="34"/>
                      <a:pt x="50" y="40"/>
                    </a:cubicBezTo>
                    <a:cubicBezTo>
                      <a:pt x="50" y="46"/>
                      <a:pt x="45" y="51"/>
                      <a:pt x="39" y="5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50"/>
              </a:p>
            </p:txBody>
          </p:sp>
          <p:sp>
            <p:nvSpPr>
              <p:cNvPr id="136246" name="Freeform 59">
                <a:extLst>
                  <a:ext uri="{FF2B5EF4-FFF2-40B4-BE49-F238E27FC236}">
                    <a16:creationId xmlns:a16="http://schemas.microsoft.com/office/drawing/2014/main" id="{8DDC2465-81AB-FB59-47A1-ECE3C8F5069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591051" y="2427288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20"/>
                  </a:cxn>
                  <a:cxn ang="0">
                    <a:pos x="41" y="20"/>
                  </a:cxn>
                  <a:cxn ang="0">
                    <a:pos x="39" y="17"/>
                  </a:cxn>
                  <a:cxn ang="0">
                    <a:pos x="44" y="12"/>
                  </a:cxn>
                  <a:cxn ang="0">
                    <a:pos x="44" y="8"/>
                  </a:cxn>
                  <a:cxn ang="0">
                    <a:pos x="42" y="6"/>
                  </a:cxn>
                  <a:cxn ang="0">
                    <a:pos x="38" y="6"/>
                  </a:cxn>
                  <a:cxn ang="0">
                    <a:pos x="33" y="11"/>
                  </a:cxn>
                  <a:cxn ang="0">
                    <a:pos x="29" y="9"/>
                  </a:cxn>
                  <a:cxn ang="0">
                    <a:pos x="29" y="3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21" y="3"/>
                  </a:cxn>
                  <a:cxn ang="0">
                    <a:pos x="21" y="9"/>
                  </a:cxn>
                  <a:cxn ang="0">
                    <a:pos x="16" y="11"/>
                  </a:cxn>
                  <a:cxn ang="0">
                    <a:pos x="12" y="7"/>
                  </a:cxn>
                  <a:cxn ang="0">
                    <a:pos x="8" y="7"/>
                  </a:cxn>
                  <a:cxn ang="0">
                    <a:pos x="6" y="9"/>
                  </a:cxn>
                  <a:cxn ang="0">
                    <a:pos x="6" y="13"/>
                  </a:cxn>
                  <a:cxn ang="0">
                    <a:pos x="10" y="17"/>
                  </a:cxn>
                  <a:cxn ang="0">
                    <a:pos x="8" y="22"/>
                  </a:cxn>
                  <a:cxn ang="0">
                    <a:pos x="3" y="22"/>
                  </a:cxn>
                  <a:cxn ang="0">
                    <a:pos x="0" y="25"/>
                  </a:cxn>
                  <a:cxn ang="0">
                    <a:pos x="0" y="27"/>
                  </a:cxn>
                  <a:cxn ang="0">
                    <a:pos x="3" y="30"/>
                  </a:cxn>
                  <a:cxn ang="0">
                    <a:pos x="9" y="30"/>
                  </a:cxn>
                  <a:cxn ang="0">
                    <a:pos x="11" y="35"/>
                  </a:cxn>
                  <a:cxn ang="0">
                    <a:pos x="7" y="39"/>
                  </a:cxn>
                  <a:cxn ang="0">
                    <a:pos x="7" y="43"/>
                  </a:cxn>
                  <a:cxn ang="0">
                    <a:pos x="9" y="45"/>
                  </a:cxn>
                  <a:cxn ang="0">
                    <a:pos x="13" y="45"/>
                  </a:cxn>
                  <a:cxn ang="0">
                    <a:pos x="17" y="41"/>
                  </a:cxn>
                  <a:cxn ang="0">
                    <a:pos x="22" y="42"/>
                  </a:cxn>
                  <a:cxn ang="0">
                    <a:pos x="22" y="48"/>
                  </a:cxn>
                  <a:cxn ang="0">
                    <a:pos x="25" y="51"/>
                  </a:cxn>
                  <a:cxn ang="0">
                    <a:pos x="28" y="51"/>
                  </a:cxn>
                  <a:cxn ang="0">
                    <a:pos x="31" y="48"/>
                  </a:cxn>
                  <a:cxn ang="0">
                    <a:pos x="31" y="41"/>
                  </a:cxn>
                  <a:cxn ang="0">
                    <a:pos x="35" y="39"/>
                  </a:cxn>
                  <a:cxn ang="0">
                    <a:pos x="39" y="44"/>
                  </a:cxn>
                  <a:cxn ang="0">
                    <a:pos x="43" y="44"/>
                  </a:cxn>
                  <a:cxn ang="0">
                    <a:pos x="45" y="42"/>
                  </a:cxn>
                  <a:cxn ang="0">
                    <a:pos x="45" y="38"/>
                  </a:cxn>
                  <a:cxn ang="0">
                    <a:pos x="40" y="33"/>
                  </a:cxn>
                  <a:cxn ang="0">
                    <a:pos x="42" y="29"/>
                  </a:cxn>
                  <a:cxn ang="0">
                    <a:pos x="48" y="29"/>
                  </a:cxn>
                  <a:cxn ang="0">
                    <a:pos x="51" y="26"/>
                  </a:cxn>
                  <a:cxn ang="0">
                    <a:pos x="51" y="23"/>
                  </a:cxn>
                  <a:cxn ang="0">
                    <a:pos x="48" y="20"/>
                  </a:cxn>
                  <a:cxn ang="0">
                    <a:pos x="25" y="32"/>
                  </a:cxn>
                  <a:cxn ang="0">
                    <a:pos x="18" y="25"/>
                  </a:cxn>
                  <a:cxn ang="0">
                    <a:pos x="25" y="18"/>
                  </a:cxn>
                  <a:cxn ang="0">
                    <a:pos x="32" y="25"/>
                  </a:cxn>
                  <a:cxn ang="0">
                    <a:pos x="25" y="32"/>
                  </a:cxn>
                </a:cxnLst>
                <a:rect l="0" t="0" r="r" b="b"/>
                <a:pathLst>
                  <a:path w="51" h="51">
                    <a:moveTo>
                      <a:pt x="48" y="20"/>
                    </a:moveTo>
                    <a:cubicBezTo>
                      <a:pt x="41" y="20"/>
                      <a:pt x="41" y="20"/>
                      <a:pt x="41" y="20"/>
                    </a:cubicBezTo>
                    <a:cubicBezTo>
                      <a:pt x="41" y="19"/>
                      <a:pt x="40" y="18"/>
                      <a:pt x="39" y="17"/>
                    </a:cubicBezTo>
                    <a:cubicBezTo>
                      <a:pt x="44" y="12"/>
                      <a:pt x="44" y="12"/>
                      <a:pt x="44" y="12"/>
                    </a:cubicBezTo>
                    <a:cubicBezTo>
                      <a:pt x="45" y="11"/>
                      <a:pt x="45" y="9"/>
                      <a:pt x="44" y="8"/>
                    </a:cubicBezTo>
                    <a:cubicBezTo>
                      <a:pt x="42" y="6"/>
                      <a:pt x="42" y="6"/>
                      <a:pt x="42" y="6"/>
                    </a:cubicBezTo>
                    <a:cubicBezTo>
                      <a:pt x="41" y="5"/>
                      <a:pt x="39" y="5"/>
                      <a:pt x="38" y="6"/>
                    </a:cubicBezTo>
                    <a:cubicBezTo>
                      <a:pt x="33" y="11"/>
                      <a:pt x="33" y="11"/>
                      <a:pt x="33" y="11"/>
                    </a:cubicBezTo>
                    <a:cubicBezTo>
                      <a:pt x="32" y="10"/>
                      <a:pt x="31" y="9"/>
                      <a:pt x="29" y="9"/>
                    </a:cubicBezTo>
                    <a:cubicBezTo>
                      <a:pt x="29" y="3"/>
                      <a:pt x="29" y="3"/>
                      <a:pt x="29" y="3"/>
                    </a:cubicBezTo>
                    <a:cubicBezTo>
                      <a:pt x="29" y="1"/>
                      <a:pt x="28" y="0"/>
                      <a:pt x="26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2" y="0"/>
                      <a:pt x="21" y="1"/>
                      <a:pt x="21" y="3"/>
                    </a:cubicBezTo>
                    <a:cubicBezTo>
                      <a:pt x="21" y="9"/>
                      <a:pt x="21" y="9"/>
                      <a:pt x="21" y="9"/>
                    </a:cubicBezTo>
                    <a:cubicBezTo>
                      <a:pt x="19" y="9"/>
                      <a:pt x="18" y="10"/>
                      <a:pt x="16" y="11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1" y="6"/>
                      <a:pt x="9" y="6"/>
                      <a:pt x="8" y="7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5" y="10"/>
                      <a:pt x="5" y="12"/>
                      <a:pt x="6" y="13"/>
                    </a:cubicBezTo>
                    <a:cubicBezTo>
                      <a:pt x="10" y="17"/>
                      <a:pt x="10" y="17"/>
                      <a:pt x="10" y="17"/>
                    </a:cubicBezTo>
                    <a:cubicBezTo>
                      <a:pt x="9" y="18"/>
                      <a:pt x="9" y="20"/>
                      <a:pt x="8" y="22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2" y="22"/>
                      <a:pt x="0" y="23"/>
                      <a:pt x="0" y="25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29"/>
                      <a:pt x="2" y="30"/>
                      <a:pt x="3" y="30"/>
                    </a:cubicBezTo>
                    <a:cubicBezTo>
                      <a:pt x="9" y="30"/>
                      <a:pt x="9" y="30"/>
                      <a:pt x="9" y="30"/>
                    </a:cubicBezTo>
                    <a:cubicBezTo>
                      <a:pt x="9" y="32"/>
                      <a:pt x="10" y="34"/>
                      <a:pt x="11" y="35"/>
                    </a:cubicBezTo>
                    <a:cubicBezTo>
                      <a:pt x="7" y="39"/>
                      <a:pt x="7" y="39"/>
                      <a:pt x="7" y="39"/>
                    </a:cubicBezTo>
                    <a:cubicBezTo>
                      <a:pt x="6" y="40"/>
                      <a:pt x="6" y="42"/>
                      <a:pt x="7" y="43"/>
                    </a:cubicBezTo>
                    <a:cubicBezTo>
                      <a:pt x="9" y="45"/>
                      <a:pt x="9" y="45"/>
                      <a:pt x="9" y="45"/>
                    </a:cubicBezTo>
                    <a:cubicBezTo>
                      <a:pt x="10" y="46"/>
                      <a:pt x="12" y="46"/>
                      <a:pt x="13" y="45"/>
                    </a:cubicBezTo>
                    <a:cubicBezTo>
                      <a:pt x="17" y="41"/>
                      <a:pt x="17" y="41"/>
                      <a:pt x="17" y="41"/>
                    </a:cubicBezTo>
                    <a:cubicBezTo>
                      <a:pt x="19" y="41"/>
                      <a:pt x="20" y="42"/>
                      <a:pt x="22" y="42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22" y="49"/>
                      <a:pt x="23" y="51"/>
                      <a:pt x="25" y="51"/>
                    </a:cubicBezTo>
                    <a:cubicBezTo>
                      <a:pt x="28" y="51"/>
                      <a:pt x="28" y="51"/>
                      <a:pt x="28" y="51"/>
                    </a:cubicBezTo>
                    <a:cubicBezTo>
                      <a:pt x="29" y="51"/>
                      <a:pt x="31" y="49"/>
                      <a:pt x="31" y="48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2" y="41"/>
                      <a:pt x="33" y="40"/>
                      <a:pt x="35" y="39"/>
                    </a:cubicBezTo>
                    <a:cubicBezTo>
                      <a:pt x="39" y="44"/>
                      <a:pt x="39" y="44"/>
                      <a:pt x="39" y="44"/>
                    </a:cubicBezTo>
                    <a:cubicBezTo>
                      <a:pt x="40" y="45"/>
                      <a:pt x="42" y="45"/>
                      <a:pt x="43" y="44"/>
                    </a:cubicBezTo>
                    <a:cubicBezTo>
                      <a:pt x="45" y="42"/>
                      <a:pt x="45" y="42"/>
                      <a:pt x="45" y="42"/>
                    </a:cubicBezTo>
                    <a:cubicBezTo>
                      <a:pt x="46" y="41"/>
                      <a:pt x="46" y="39"/>
                      <a:pt x="45" y="38"/>
                    </a:cubicBezTo>
                    <a:cubicBezTo>
                      <a:pt x="40" y="33"/>
                      <a:pt x="40" y="33"/>
                      <a:pt x="40" y="33"/>
                    </a:cubicBezTo>
                    <a:cubicBezTo>
                      <a:pt x="41" y="32"/>
                      <a:pt x="41" y="30"/>
                      <a:pt x="42" y="29"/>
                    </a:cubicBezTo>
                    <a:cubicBezTo>
                      <a:pt x="48" y="29"/>
                      <a:pt x="48" y="29"/>
                      <a:pt x="48" y="29"/>
                    </a:cubicBezTo>
                    <a:cubicBezTo>
                      <a:pt x="50" y="29"/>
                      <a:pt x="51" y="28"/>
                      <a:pt x="51" y="26"/>
                    </a:cubicBezTo>
                    <a:cubicBezTo>
                      <a:pt x="51" y="23"/>
                      <a:pt x="51" y="23"/>
                      <a:pt x="51" y="23"/>
                    </a:cubicBezTo>
                    <a:cubicBezTo>
                      <a:pt x="51" y="22"/>
                      <a:pt x="50" y="20"/>
                      <a:pt x="48" y="20"/>
                    </a:cubicBezTo>
                    <a:close/>
                    <a:moveTo>
                      <a:pt x="25" y="32"/>
                    </a:moveTo>
                    <a:cubicBezTo>
                      <a:pt x="21" y="32"/>
                      <a:pt x="18" y="29"/>
                      <a:pt x="18" y="25"/>
                    </a:cubicBezTo>
                    <a:cubicBezTo>
                      <a:pt x="18" y="21"/>
                      <a:pt x="21" y="18"/>
                      <a:pt x="25" y="18"/>
                    </a:cubicBezTo>
                    <a:cubicBezTo>
                      <a:pt x="29" y="18"/>
                      <a:pt x="32" y="21"/>
                      <a:pt x="32" y="25"/>
                    </a:cubicBezTo>
                    <a:cubicBezTo>
                      <a:pt x="32" y="29"/>
                      <a:pt x="29" y="32"/>
                      <a:pt x="25" y="3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5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13265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Strategies for Becoming Carbon Neutral</a:t>
            </a:r>
          </a:p>
        </p:txBody>
      </p:sp>
      <p:grpSp>
        <p:nvGrpSpPr>
          <p:cNvPr id="136261" name="Group 4">
            <a:extLst>
              <a:ext uri="{FF2B5EF4-FFF2-40B4-BE49-F238E27FC236}">
                <a16:creationId xmlns:a16="http://schemas.microsoft.com/office/drawing/2014/main" id="{0447BE09-EC0F-D300-FF0B-B3A211712EA5}"/>
              </a:ext>
            </a:extLst>
          </p:cNvPr>
          <p:cNvGrpSpPr>
            <a:grpSpLocks/>
          </p:cNvGrpSpPr>
          <p:nvPr/>
        </p:nvGrpSpPr>
        <p:grpSpPr bwMode="auto">
          <a:xfrm>
            <a:off x="5157192" y="2248722"/>
            <a:ext cx="1065716" cy="1035818"/>
            <a:chOff x="2457" y="2000"/>
            <a:chExt cx="901" cy="888"/>
          </a:xfrm>
        </p:grpSpPr>
        <p:pic>
          <p:nvPicPr>
            <p:cNvPr id="136331" name="Picture 5" descr="circuler_1">
              <a:extLst>
                <a:ext uri="{FF2B5EF4-FFF2-40B4-BE49-F238E27FC236}">
                  <a16:creationId xmlns:a16="http://schemas.microsoft.com/office/drawing/2014/main" id="{D41C4B4B-366E-982B-80D4-DCDC288DE7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2457" y="2000"/>
              <a:ext cx="901" cy="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332" name="Oval 6">
              <a:extLst>
                <a:ext uri="{FF2B5EF4-FFF2-40B4-BE49-F238E27FC236}">
                  <a16:creationId xmlns:a16="http://schemas.microsoft.com/office/drawing/2014/main" id="{01AA3520-D25E-566A-7DF9-0D4C3521278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57" y="2000"/>
              <a:ext cx="895" cy="888"/>
            </a:xfrm>
            <a:prstGeom prst="ellipse">
              <a:avLst/>
            </a:prstGeom>
            <a:gradFill rotWithShape="1">
              <a:gsLst>
                <a:gs pos="0">
                  <a:srgbClr val="F8F8F8">
                    <a:gamma/>
                    <a:shade val="26275"/>
                    <a:invGamma/>
                    <a:alpha val="89999"/>
                  </a:srgbClr>
                </a:gs>
                <a:gs pos="50000">
                  <a:srgbClr val="F8F8F8">
                    <a:alpha val="45000"/>
                  </a:srgbClr>
                </a:gs>
                <a:gs pos="100000">
                  <a:srgbClr val="F8F8F8">
                    <a:gamma/>
                    <a:shade val="26275"/>
                    <a:invGamma/>
                    <a:alpha val="89999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6333" name="Freeform 7">
              <a:extLst>
                <a:ext uri="{FF2B5EF4-FFF2-40B4-BE49-F238E27FC236}">
                  <a16:creationId xmlns:a16="http://schemas.microsoft.com/office/drawing/2014/main" id="{7DA8BB96-6A85-F62A-92EE-7D20EB80269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550" y="2018"/>
              <a:ext cx="703" cy="308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DDDDDD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36334" name="Group 8">
              <a:extLst>
                <a:ext uri="{FF2B5EF4-FFF2-40B4-BE49-F238E27FC236}">
                  <a16:creationId xmlns:a16="http://schemas.microsoft.com/office/drawing/2014/main" id="{5D22EECF-1687-6AC1-B72E-839603FE915F}"/>
                </a:ext>
              </a:extLst>
            </p:cNvPr>
            <p:cNvGrpSpPr>
              <a:grpSpLocks/>
            </p:cNvGrpSpPr>
            <p:nvPr/>
          </p:nvGrpSpPr>
          <p:grpSpPr bwMode="auto">
            <a:xfrm rot="-1297425" flipH="1" flipV="1">
              <a:off x="2525" y="2693"/>
              <a:ext cx="781" cy="188"/>
              <a:chOff x="2532" y="1051"/>
              <a:chExt cx="893" cy="246"/>
            </a:xfrm>
          </p:grpSpPr>
          <p:grpSp>
            <p:nvGrpSpPr>
              <p:cNvPr id="136335" name="Group 9">
                <a:extLst>
                  <a:ext uri="{FF2B5EF4-FFF2-40B4-BE49-F238E27FC236}">
                    <a16:creationId xmlns:a16="http://schemas.microsoft.com/office/drawing/2014/main" id="{BC66B626-BEA4-2697-38E9-19886243F14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36341" name="AutoShape 10">
                  <a:extLst>
                    <a:ext uri="{FF2B5EF4-FFF2-40B4-BE49-F238E27FC236}">
                      <a16:creationId xmlns:a16="http://schemas.microsoft.com/office/drawing/2014/main" id="{2F21D514-D7C1-D990-A100-A7BEE9DE0B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6858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350" b="1" ker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36342" name="AutoShape 11">
                  <a:extLst>
                    <a:ext uri="{FF2B5EF4-FFF2-40B4-BE49-F238E27FC236}">
                      <a16:creationId xmlns:a16="http://schemas.microsoft.com/office/drawing/2014/main" id="{66AA6866-65D3-707C-162A-10E5F127C4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6858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350" b="1" ker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36343" name="AutoShape 12">
                  <a:extLst>
                    <a:ext uri="{FF2B5EF4-FFF2-40B4-BE49-F238E27FC236}">
                      <a16:creationId xmlns:a16="http://schemas.microsoft.com/office/drawing/2014/main" id="{A8F67D7A-58AB-6B7D-35AD-D818980ED2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6858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350" b="1" ker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36344" name="AutoShape 13">
                  <a:extLst>
                    <a:ext uri="{FF2B5EF4-FFF2-40B4-BE49-F238E27FC236}">
                      <a16:creationId xmlns:a16="http://schemas.microsoft.com/office/drawing/2014/main" id="{94642372-03E2-2299-8A14-A518F6F282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6858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350" b="1" ker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36336" name="Group 14">
                <a:extLst>
                  <a:ext uri="{FF2B5EF4-FFF2-40B4-BE49-F238E27FC236}">
                    <a16:creationId xmlns:a16="http://schemas.microsoft.com/office/drawing/2014/main" id="{E12755AB-49D4-285A-A42F-5245DCED367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36337" name="AutoShape 15">
                  <a:extLst>
                    <a:ext uri="{FF2B5EF4-FFF2-40B4-BE49-F238E27FC236}">
                      <a16:creationId xmlns:a16="http://schemas.microsoft.com/office/drawing/2014/main" id="{1D9A6AFF-BDBE-FEDB-64DC-479AADC2DF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6858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350" b="1" ker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36338" name="AutoShape 16">
                  <a:extLst>
                    <a:ext uri="{FF2B5EF4-FFF2-40B4-BE49-F238E27FC236}">
                      <a16:creationId xmlns:a16="http://schemas.microsoft.com/office/drawing/2014/main" id="{74FD338D-FD3A-67B9-7B9B-8A1746C1FE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6858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350" b="1" ker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36339" name="AutoShape 17">
                  <a:extLst>
                    <a:ext uri="{FF2B5EF4-FFF2-40B4-BE49-F238E27FC236}">
                      <a16:creationId xmlns:a16="http://schemas.microsoft.com/office/drawing/2014/main" id="{15739B7D-7050-70FC-AA37-5C1903FD41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6858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350" b="1" ker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36340" name="AutoShape 18">
                  <a:extLst>
                    <a:ext uri="{FF2B5EF4-FFF2-40B4-BE49-F238E27FC236}">
                      <a16:creationId xmlns:a16="http://schemas.microsoft.com/office/drawing/2014/main" id="{D85C8017-4675-0716-1468-918DD8DC42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6858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350" b="1" ker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</p:grpSp>
      <p:grpSp>
        <p:nvGrpSpPr>
          <p:cNvPr id="136262" name="Group 19">
            <a:extLst>
              <a:ext uri="{FF2B5EF4-FFF2-40B4-BE49-F238E27FC236}">
                <a16:creationId xmlns:a16="http://schemas.microsoft.com/office/drawing/2014/main" id="{4B819BF3-C4A6-0858-D366-DB86CDAB59B7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3485803" y="2347096"/>
            <a:ext cx="2456450" cy="863182"/>
            <a:chOff x="564" y="1992"/>
            <a:chExt cx="2658" cy="984"/>
          </a:xfrm>
        </p:grpSpPr>
        <p:sp>
          <p:nvSpPr>
            <p:cNvPr id="136328" name="Freeform 20">
              <a:extLst>
                <a:ext uri="{FF2B5EF4-FFF2-40B4-BE49-F238E27FC236}">
                  <a16:creationId xmlns:a16="http://schemas.microsoft.com/office/drawing/2014/main" id="{D013A40E-F117-EA2A-8695-9310A69A0DA2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564" y="2003"/>
              <a:ext cx="1197" cy="867"/>
            </a:xfrm>
            <a:custGeom>
              <a:avLst/>
              <a:gdLst>
                <a:gd name="T0" fmla="*/ 0 w 735"/>
                <a:gd name="T1" fmla="*/ 0 h 532"/>
                <a:gd name="T2" fmla="*/ 382 w 735"/>
                <a:gd name="T3" fmla="*/ 202 h 532"/>
                <a:gd name="T4" fmla="*/ 577 w 735"/>
                <a:gd name="T5" fmla="*/ 202 h 532"/>
                <a:gd name="T6" fmla="*/ 637 w 735"/>
                <a:gd name="T7" fmla="*/ 249 h 532"/>
                <a:gd name="T8" fmla="*/ 639 w 735"/>
                <a:gd name="T9" fmla="*/ 402 h 532"/>
                <a:gd name="T10" fmla="*/ 598 w 735"/>
                <a:gd name="T11" fmla="*/ 400 h 532"/>
                <a:gd name="T12" fmla="*/ 669 w 735"/>
                <a:gd name="T13" fmla="*/ 532 h 532"/>
                <a:gd name="T14" fmla="*/ 735 w 735"/>
                <a:gd name="T15" fmla="*/ 402 h 532"/>
                <a:gd name="T16" fmla="*/ 696 w 735"/>
                <a:gd name="T17" fmla="*/ 402 h 532"/>
                <a:gd name="T18" fmla="*/ 694 w 735"/>
                <a:gd name="T19" fmla="*/ 226 h 532"/>
                <a:gd name="T20" fmla="*/ 616 w 735"/>
                <a:gd name="T21" fmla="*/ 150 h 532"/>
                <a:gd name="T22" fmla="*/ 335 w 735"/>
                <a:gd name="T23" fmla="*/ 149 h 532"/>
                <a:gd name="T24" fmla="*/ 69 w 735"/>
                <a:gd name="T25" fmla="*/ 0 h 532"/>
                <a:gd name="T26" fmla="*/ 0 w 735"/>
                <a:gd name="T27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35" h="532">
                  <a:moveTo>
                    <a:pt x="0" y="0"/>
                  </a:moveTo>
                  <a:cubicBezTo>
                    <a:pt x="0" y="0"/>
                    <a:pt x="85" y="216"/>
                    <a:pt x="382" y="202"/>
                  </a:cubicBezTo>
                  <a:cubicBezTo>
                    <a:pt x="479" y="202"/>
                    <a:pt x="577" y="202"/>
                    <a:pt x="577" y="202"/>
                  </a:cubicBezTo>
                  <a:cubicBezTo>
                    <a:pt x="577" y="202"/>
                    <a:pt x="639" y="201"/>
                    <a:pt x="637" y="249"/>
                  </a:cubicBezTo>
                  <a:cubicBezTo>
                    <a:pt x="638" y="325"/>
                    <a:pt x="639" y="402"/>
                    <a:pt x="639" y="402"/>
                  </a:cubicBezTo>
                  <a:lnTo>
                    <a:pt x="598" y="400"/>
                  </a:lnTo>
                  <a:lnTo>
                    <a:pt x="669" y="532"/>
                  </a:lnTo>
                  <a:lnTo>
                    <a:pt x="735" y="402"/>
                  </a:lnTo>
                  <a:lnTo>
                    <a:pt x="696" y="402"/>
                  </a:lnTo>
                  <a:cubicBezTo>
                    <a:pt x="696" y="402"/>
                    <a:pt x="695" y="314"/>
                    <a:pt x="694" y="226"/>
                  </a:cubicBezTo>
                  <a:cubicBezTo>
                    <a:pt x="687" y="160"/>
                    <a:pt x="616" y="150"/>
                    <a:pt x="616" y="150"/>
                  </a:cubicBezTo>
                  <a:cubicBezTo>
                    <a:pt x="556" y="137"/>
                    <a:pt x="473" y="153"/>
                    <a:pt x="335" y="149"/>
                  </a:cubicBezTo>
                  <a:cubicBezTo>
                    <a:pt x="110" y="126"/>
                    <a:pt x="69" y="0"/>
                    <a:pt x="69" y="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6329" name="Freeform 21">
              <a:extLst>
                <a:ext uri="{FF2B5EF4-FFF2-40B4-BE49-F238E27FC236}">
                  <a16:creationId xmlns:a16="http://schemas.microsoft.com/office/drawing/2014/main" id="{16C8946E-FEEA-38C0-CE36-831980EE90B3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773" y="1992"/>
              <a:ext cx="231" cy="984"/>
            </a:xfrm>
            <a:custGeom>
              <a:avLst/>
              <a:gdLst>
                <a:gd name="T0" fmla="*/ 37 w 142"/>
                <a:gd name="T1" fmla="*/ 1 h 604"/>
                <a:gd name="T2" fmla="*/ 45 w 142"/>
                <a:gd name="T3" fmla="*/ 472 h 604"/>
                <a:gd name="T4" fmla="*/ 0 w 142"/>
                <a:gd name="T5" fmla="*/ 474 h 604"/>
                <a:gd name="T6" fmla="*/ 72 w 142"/>
                <a:gd name="T7" fmla="*/ 604 h 604"/>
                <a:gd name="T8" fmla="*/ 142 w 142"/>
                <a:gd name="T9" fmla="*/ 474 h 604"/>
                <a:gd name="T10" fmla="*/ 100 w 142"/>
                <a:gd name="T11" fmla="*/ 474 h 604"/>
                <a:gd name="T12" fmla="*/ 99 w 142"/>
                <a:gd name="T13" fmla="*/ 0 h 604"/>
                <a:gd name="T14" fmla="*/ 37 w 142"/>
                <a:gd name="T15" fmla="*/ 1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604">
                  <a:moveTo>
                    <a:pt x="37" y="1"/>
                  </a:moveTo>
                  <a:lnTo>
                    <a:pt x="45" y="472"/>
                  </a:lnTo>
                  <a:lnTo>
                    <a:pt x="0" y="474"/>
                  </a:lnTo>
                  <a:lnTo>
                    <a:pt x="72" y="604"/>
                  </a:lnTo>
                  <a:lnTo>
                    <a:pt x="142" y="474"/>
                  </a:lnTo>
                  <a:lnTo>
                    <a:pt x="100" y="474"/>
                  </a:lnTo>
                  <a:lnTo>
                    <a:pt x="99" y="0"/>
                  </a:lnTo>
                  <a:lnTo>
                    <a:pt x="37" y="1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6330" name="Freeform 22">
              <a:extLst>
                <a:ext uri="{FF2B5EF4-FFF2-40B4-BE49-F238E27FC236}">
                  <a16:creationId xmlns:a16="http://schemas.microsoft.com/office/drawing/2014/main" id="{1D58B7A1-D0F0-17B3-C9ED-A252993E4B97}"/>
                </a:ext>
              </a:extLst>
            </p:cNvPr>
            <p:cNvSpPr>
              <a:spLocks/>
            </p:cNvSpPr>
            <p:nvPr/>
          </p:nvSpPr>
          <p:spPr bwMode="invGray">
            <a:xfrm flipH="1">
              <a:off x="2025" y="2003"/>
              <a:ext cx="1197" cy="867"/>
            </a:xfrm>
            <a:custGeom>
              <a:avLst/>
              <a:gdLst>
                <a:gd name="T0" fmla="*/ 0 w 735"/>
                <a:gd name="T1" fmla="*/ 0 h 532"/>
                <a:gd name="T2" fmla="*/ 382 w 735"/>
                <a:gd name="T3" fmla="*/ 202 h 532"/>
                <a:gd name="T4" fmla="*/ 577 w 735"/>
                <a:gd name="T5" fmla="*/ 202 h 532"/>
                <a:gd name="T6" fmla="*/ 637 w 735"/>
                <a:gd name="T7" fmla="*/ 249 h 532"/>
                <a:gd name="T8" fmla="*/ 639 w 735"/>
                <a:gd name="T9" fmla="*/ 402 h 532"/>
                <a:gd name="T10" fmla="*/ 598 w 735"/>
                <a:gd name="T11" fmla="*/ 400 h 532"/>
                <a:gd name="T12" fmla="*/ 669 w 735"/>
                <a:gd name="T13" fmla="*/ 532 h 532"/>
                <a:gd name="T14" fmla="*/ 735 w 735"/>
                <a:gd name="T15" fmla="*/ 402 h 532"/>
                <a:gd name="T16" fmla="*/ 696 w 735"/>
                <a:gd name="T17" fmla="*/ 402 h 532"/>
                <a:gd name="T18" fmla="*/ 694 w 735"/>
                <a:gd name="T19" fmla="*/ 226 h 532"/>
                <a:gd name="T20" fmla="*/ 616 w 735"/>
                <a:gd name="T21" fmla="*/ 150 h 532"/>
                <a:gd name="T22" fmla="*/ 335 w 735"/>
                <a:gd name="T23" fmla="*/ 149 h 532"/>
                <a:gd name="T24" fmla="*/ 69 w 735"/>
                <a:gd name="T25" fmla="*/ 0 h 532"/>
                <a:gd name="T26" fmla="*/ 0 w 735"/>
                <a:gd name="T27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35" h="532">
                  <a:moveTo>
                    <a:pt x="0" y="0"/>
                  </a:moveTo>
                  <a:cubicBezTo>
                    <a:pt x="0" y="0"/>
                    <a:pt x="85" y="216"/>
                    <a:pt x="382" y="202"/>
                  </a:cubicBezTo>
                  <a:cubicBezTo>
                    <a:pt x="479" y="202"/>
                    <a:pt x="577" y="202"/>
                    <a:pt x="577" y="202"/>
                  </a:cubicBezTo>
                  <a:cubicBezTo>
                    <a:pt x="577" y="202"/>
                    <a:pt x="639" y="201"/>
                    <a:pt x="637" y="249"/>
                  </a:cubicBezTo>
                  <a:cubicBezTo>
                    <a:pt x="638" y="325"/>
                    <a:pt x="639" y="402"/>
                    <a:pt x="639" y="402"/>
                  </a:cubicBezTo>
                  <a:lnTo>
                    <a:pt x="598" y="400"/>
                  </a:lnTo>
                  <a:lnTo>
                    <a:pt x="669" y="532"/>
                  </a:lnTo>
                  <a:lnTo>
                    <a:pt x="735" y="402"/>
                  </a:lnTo>
                  <a:lnTo>
                    <a:pt x="696" y="402"/>
                  </a:lnTo>
                  <a:cubicBezTo>
                    <a:pt x="696" y="402"/>
                    <a:pt x="695" y="314"/>
                    <a:pt x="694" y="226"/>
                  </a:cubicBezTo>
                  <a:cubicBezTo>
                    <a:pt x="687" y="160"/>
                    <a:pt x="616" y="150"/>
                    <a:pt x="616" y="150"/>
                  </a:cubicBezTo>
                  <a:cubicBezTo>
                    <a:pt x="556" y="137"/>
                    <a:pt x="473" y="153"/>
                    <a:pt x="335" y="149"/>
                  </a:cubicBezTo>
                  <a:cubicBezTo>
                    <a:pt x="110" y="126"/>
                    <a:pt x="69" y="0"/>
                    <a:pt x="69" y="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36263" name="Group 23">
            <a:extLst>
              <a:ext uri="{FF2B5EF4-FFF2-40B4-BE49-F238E27FC236}">
                <a16:creationId xmlns:a16="http://schemas.microsoft.com/office/drawing/2014/main" id="{E2B1A41E-071F-38EC-B56D-C3C2D5E782CB}"/>
              </a:ext>
            </a:extLst>
          </p:cNvPr>
          <p:cNvGrpSpPr>
            <a:grpSpLocks/>
          </p:cNvGrpSpPr>
          <p:nvPr/>
        </p:nvGrpSpPr>
        <p:grpSpPr bwMode="auto">
          <a:xfrm>
            <a:off x="2292880" y="2690440"/>
            <a:ext cx="317303" cy="242077"/>
            <a:chOff x="2180" y="1267"/>
            <a:chExt cx="1350" cy="1030"/>
          </a:xfrm>
        </p:grpSpPr>
        <p:sp>
          <p:nvSpPr>
            <p:cNvPr id="136281" name="Oval 24">
              <a:extLst>
                <a:ext uri="{FF2B5EF4-FFF2-40B4-BE49-F238E27FC236}">
                  <a16:creationId xmlns:a16="http://schemas.microsoft.com/office/drawing/2014/main" id="{08105857-5EA9-DFF3-F03B-9344627C055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01" y="1267"/>
              <a:ext cx="1021" cy="1030"/>
            </a:xfrm>
            <a:prstGeom prst="ellipse">
              <a:avLst/>
            </a:prstGeom>
            <a:gradFill rotWithShape="0">
              <a:gsLst>
                <a:gs pos="0">
                  <a:srgbClr val="C4B798">
                    <a:gamma/>
                    <a:shade val="66275"/>
                    <a:invGamma/>
                  </a:srgbClr>
                </a:gs>
                <a:gs pos="50000">
                  <a:srgbClr val="C4B798"/>
                </a:gs>
                <a:gs pos="100000">
                  <a:srgbClr val="C4B798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28575">
              <a:solidFill>
                <a:srgbClr val="EAEAEA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tx2">
                        <a:alpha val="19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36282" name="Group 25">
              <a:extLst>
                <a:ext uri="{FF2B5EF4-FFF2-40B4-BE49-F238E27FC236}">
                  <a16:creationId xmlns:a16="http://schemas.microsoft.com/office/drawing/2014/main" id="{9634F84B-2497-BB09-3F45-08703517FDFF}"/>
                </a:ext>
              </a:extLst>
            </p:cNvPr>
            <p:cNvGrpSpPr>
              <a:grpSpLocks/>
            </p:cNvGrpSpPr>
            <p:nvPr/>
          </p:nvGrpSpPr>
          <p:grpSpPr bwMode="auto">
            <a:xfrm rot="10082854">
              <a:off x="2180" y="2013"/>
              <a:ext cx="926" cy="237"/>
              <a:chOff x="2598" y="1026"/>
              <a:chExt cx="957" cy="242"/>
            </a:xfrm>
          </p:grpSpPr>
          <p:grpSp>
            <p:nvGrpSpPr>
              <p:cNvPr id="136306" name="Group 26">
                <a:extLst>
                  <a:ext uri="{FF2B5EF4-FFF2-40B4-BE49-F238E27FC236}">
                    <a16:creationId xmlns:a16="http://schemas.microsoft.com/office/drawing/2014/main" id="{A11F4E4C-700A-ACC8-DB49-8622F1AE6D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136318" name="Group 27">
                  <a:extLst>
                    <a:ext uri="{FF2B5EF4-FFF2-40B4-BE49-F238E27FC236}">
                      <a16:creationId xmlns:a16="http://schemas.microsoft.com/office/drawing/2014/main" id="{F8C74B69-0F29-A9CC-9908-6C874A2D779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36324" name="AutoShape 28">
                    <a:extLst>
                      <a:ext uri="{FF2B5EF4-FFF2-40B4-BE49-F238E27FC236}">
                        <a16:creationId xmlns:a16="http://schemas.microsoft.com/office/drawing/2014/main" id="{0B11D751-1945-9BE0-7441-998C4891633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25" name="AutoShape 29">
                    <a:extLst>
                      <a:ext uri="{FF2B5EF4-FFF2-40B4-BE49-F238E27FC236}">
                        <a16:creationId xmlns:a16="http://schemas.microsoft.com/office/drawing/2014/main" id="{012791FB-4A7D-0CB3-EB0E-0BD139C894C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26" name="AutoShape 30">
                    <a:extLst>
                      <a:ext uri="{FF2B5EF4-FFF2-40B4-BE49-F238E27FC236}">
                        <a16:creationId xmlns:a16="http://schemas.microsoft.com/office/drawing/2014/main" id="{E5225CF9-FD7D-299F-FDFF-7393094B60F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27" name="AutoShape 31">
                    <a:extLst>
                      <a:ext uri="{FF2B5EF4-FFF2-40B4-BE49-F238E27FC236}">
                        <a16:creationId xmlns:a16="http://schemas.microsoft.com/office/drawing/2014/main" id="{E6D3CB83-2E53-C5B8-8E88-4A2483E26A8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36319" name="Group 32">
                  <a:extLst>
                    <a:ext uri="{FF2B5EF4-FFF2-40B4-BE49-F238E27FC236}">
                      <a16:creationId xmlns:a16="http://schemas.microsoft.com/office/drawing/2014/main" id="{64A3DB05-8EAE-3D23-8CC2-52B8B1EE72A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36320" name="AutoShape 33">
                    <a:extLst>
                      <a:ext uri="{FF2B5EF4-FFF2-40B4-BE49-F238E27FC236}">
                        <a16:creationId xmlns:a16="http://schemas.microsoft.com/office/drawing/2014/main" id="{6CC6E993-D9E3-4D2C-B802-D53AD50C427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21" name="AutoShape 34">
                    <a:extLst>
                      <a:ext uri="{FF2B5EF4-FFF2-40B4-BE49-F238E27FC236}">
                        <a16:creationId xmlns:a16="http://schemas.microsoft.com/office/drawing/2014/main" id="{A740DDA0-DE3E-9C87-9C00-A734C4C0D35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22" name="AutoShape 35">
                    <a:extLst>
                      <a:ext uri="{FF2B5EF4-FFF2-40B4-BE49-F238E27FC236}">
                        <a16:creationId xmlns:a16="http://schemas.microsoft.com/office/drawing/2014/main" id="{3ED57673-0920-8BCB-B33F-AC26F816D00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23" name="AutoShape 36">
                    <a:extLst>
                      <a:ext uri="{FF2B5EF4-FFF2-40B4-BE49-F238E27FC236}">
                        <a16:creationId xmlns:a16="http://schemas.microsoft.com/office/drawing/2014/main" id="{42162614-EEDC-58DC-F8AF-9FFB1CBA9CF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</p:grpSp>
          </p:grpSp>
          <p:grpSp>
            <p:nvGrpSpPr>
              <p:cNvPr id="136307" name="Group 37">
                <a:extLst>
                  <a:ext uri="{FF2B5EF4-FFF2-40B4-BE49-F238E27FC236}">
                    <a16:creationId xmlns:a16="http://schemas.microsoft.com/office/drawing/2014/main" id="{533383B5-43CC-6EB5-2825-7F60097191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136308" name="Group 38">
                  <a:extLst>
                    <a:ext uri="{FF2B5EF4-FFF2-40B4-BE49-F238E27FC236}">
                      <a16:creationId xmlns:a16="http://schemas.microsoft.com/office/drawing/2014/main" id="{A6CE2E63-D25C-AE50-8510-8AAB163DD36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36314" name="AutoShape 39">
                    <a:extLst>
                      <a:ext uri="{FF2B5EF4-FFF2-40B4-BE49-F238E27FC236}">
                        <a16:creationId xmlns:a16="http://schemas.microsoft.com/office/drawing/2014/main" id="{23349A4B-1BF3-FE65-CA59-149641688AF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15" name="AutoShape 40">
                    <a:extLst>
                      <a:ext uri="{FF2B5EF4-FFF2-40B4-BE49-F238E27FC236}">
                        <a16:creationId xmlns:a16="http://schemas.microsoft.com/office/drawing/2014/main" id="{5F244D22-A379-9F79-ACF4-FB533C5717A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16" name="AutoShape 41">
                    <a:extLst>
                      <a:ext uri="{FF2B5EF4-FFF2-40B4-BE49-F238E27FC236}">
                        <a16:creationId xmlns:a16="http://schemas.microsoft.com/office/drawing/2014/main" id="{25168DE5-6EF2-2D88-2AD2-4E5A44CA63D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17" name="AutoShape 42">
                    <a:extLst>
                      <a:ext uri="{FF2B5EF4-FFF2-40B4-BE49-F238E27FC236}">
                        <a16:creationId xmlns:a16="http://schemas.microsoft.com/office/drawing/2014/main" id="{2E8E3210-B19D-8096-D0E1-ECFC93E02DD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36309" name="Group 43">
                  <a:extLst>
                    <a:ext uri="{FF2B5EF4-FFF2-40B4-BE49-F238E27FC236}">
                      <a16:creationId xmlns:a16="http://schemas.microsoft.com/office/drawing/2014/main" id="{9786DF03-F401-EE9D-9C26-D0C235119E4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36310" name="AutoShape 44">
                    <a:extLst>
                      <a:ext uri="{FF2B5EF4-FFF2-40B4-BE49-F238E27FC236}">
                        <a16:creationId xmlns:a16="http://schemas.microsoft.com/office/drawing/2014/main" id="{8BAA0F83-041B-DBCE-A6A9-483ACE26B3C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11" name="AutoShape 45">
                    <a:extLst>
                      <a:ext uri="{FF2B5EF4-FFF2-40B4-BE49-F238E27FC236}">
                        <a16:creationId xmlns:a16="http://schemas.microsoft.com/office/drawing/2014/main" id="{CF8DA382-7884-4F74-0E85-E4ADAF35F2A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12" name="AutoShape 46">
                    <a:extLst>
                      <a:ext uri="{FF2B5EF4-FFF2-40B4-BE49-F238E27FC236}">
                        <a16:creationId xmlns:a16="http://schemas.microsoft.com/office/drawing/2014/main" id="{6D243154-C84F-8960-BD40-91A96DDED05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13" name="AutoShape 47">
                    <a:extLst>
                      <a:ext uri="{FF2B5EF4-FFF2-40B4-BE49-F238E27FC236}">
                        <a16:creationId xmlns:a16="http://schemas.microsoft.com/office/drawing/2014/main" id="{DCEF3CF5-3044-E305-640C-A61F419AD8D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</p:grpSp>
          </p:grpSp>
        </p:grpSp>
        <p:grpSp>
          <p:nvGrpSpPr>
            <p:cNvPr id="136283" name="Group 48">
              <a:extLst>
                <a:ext uri="{FF2B5EF4-FFF2-40B4-BE49-F238E27FC236}">
                  <a16:creationId xmlns:a16="http://schemas.microsoft.com/office/drawing/2014/main" id="{2D200CFD-99F4-E5D9-D34A-46EEFD3AAA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4" y="1361"/>
              <a:ext cx="926" cy="237"/>
              <a:chOff x="2598" y="1026"/>
              <a:chExt cx="957" cy="242"/>
            </a:xfrm>
          </p:grpSpPr>
          <p:grpSp>
            <p:nvGrpSpPr>
              <p:cNvPr id="136284" name="Group 49">
                <a:extLst>
                  <a:ext uri="{FF2B5EF4-FFF2-40B4-BE49-F238E27FC236}">
                    <a16:creationId xmlns:a16="http://schemas.microsoft.com/office/drawing/2014/main" id="{D60D78F2-39DE-CFB7-754D-F737D6BF5C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136296" name="Group 50">
                  <a:extLst>
                    <a:ext uri="{FF2B5EF4-FFF2-40B4-BE49-F238E27FC236}">
                      <a16:creationId xmlns:a16="http://schemas.microsoft.com/office/drawing/2014/main" id="{939147DA-57E6-C16E-047D-FEE740F50EC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36302" name="AutoShape 51">
                    <a:extLst>
                      <a:ext uri="{FF2B5EF4-FFF2-40B4-BE49-F238E27FC236}">
                        <a16:creationId xmlns:a16="http://schemas.microsoft.com/office/drawing/2014/main" id="{9CC8BEFD-2F51-FD69-53F8-CF57D938C81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03" name="AutoShape 52">
                    <a:extLst>
                      <a:ext uri="{FF2B5EF4-FFF2-40B4-BE49-F238E27FC236}">
                        <a16:creationId xmlns:a16="http://schemas.microsoft.com/office/drawing/2014/main" id="{B8B26DA7-E87C-41BF-EB61-2D2C1803DA6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04" name="AutoShape 53">
                    <a:extLst>
                      <a:ext uri="{FF2B5EF4-FFF2-40B4-BE49-F238E27FC236}">
                        <a16:creationId xmlns:a16="http://schemas.microsoft.com/office/drawing/2014/main" id="{74824FA7-9345-30E8-C5E2-C4088C5B35C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05" name="AutoShape 54">
                    <a:extLst>
                      <a:ext uri="{FF2B5EF4-FFF2-40B4-BE49-F238E27FC236}">
                        <a16:creationId xmlns:a16="http://schemas.microsoft.com/office/drawing/2014/main" id="{15454BA7-41B0-0C0B-1FCC-E8DA84F969E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36297" name="Group 55">
                  <a:extLst>
                    <a:ext uri="{FF2B5EF4-FFF2-40B4-BE49-F238E27FC236}">
                      <a16:creationId xmlns:a16="http://schemas.microsoft.com/office/drawing/2014/main" id="{90AC1C61-8A1D-BB66-72D0-CF4A7BCD74E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36298" name="AutoShape 56">
                    <a:extLst>
                      <a:ext uri="{FF2B5EF4-FFF2-40B4-BE49-F238E27FC236}">
                        <a16:creationId xmlns:a16="http://schemas.microsoft.com/office/drawing/2014/main" id="{9C4111BE-3D9C-E027-01B9-7E48AFCC37B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299" name="AutoShape 57">
                    <a:extLst>
                      <a:ext uri="{FF2B5EF4-FFF2-40B4-BE49-F238E27FC236}">
                        <a16:creationId xmlns:a16="http://schemas.microsoft.com/office/drawing/2014/main" id="{E9008239-9FBC-437A-C52B-127B44DA905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00" name="AutoShape 58">
                    <a:extLst>
                      <a:ext uri="{FF2B5EF4-FFF2-40B4-BE49-F238E27FC236}">
                        <a16:creationId xmlns:a16="http://schemas.microsoft.com/office/drawing/2014/main" id="{32D65061-15BB-F741-1ADE-50AAD9F260A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301" name="AutoShape 59">
                    <a:extLst>
                      <a:ext uri="{FF2B5EF4-FFF2-40B4-BE49-F238E27FC236}">
                        <a16:creationId xmlns:a16="http://schemas.microsoft.com/office/drawing/2014/main" id="{D992EAE7-3C2C-19BE-5219-8DADFD87573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</p:grpSp>
          </p:grpSp>
          <p:grpSp>
            <p:nvGrpSpPr>
              <p:cNvPr id="136285" name="Group 60">
                <a:extLst>
                  <a:ext uri="{FF2B5EF4-FFF2-40B4-BE49-F238E27FC236}">
                    <a16:creationId xmlns:a16="http://schemas.microsoft.com/office/drawing/2014/main" id="{55EEA668-353F-8FEB-E333-4444DFBA21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136286" name="Group 61">
                  <a:extLst>
                    <a:ext uri="{FF2B5EF4-FFF2-40B4-BE49-F238E27FC236}">
                      <a16:creationId xmlns:a16="http://schemas.microsoft.com/office/drawing/2014/main" id="{BE0131AE-6DD0-0948-FA6C-B75CDBCBCD8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36292" name="AutoShape 62">
                    <a:extLst>
                      <a:ext uri="{FF2B5EF4-FFF2-40B4-BE49-F238E27FC236}">
                        <a16:creationId xmlns:a16="http://schemas.microsoft.com/office/drawing/2014/main" id="{63BA6C93-73CD-EEA4-0E57-EABF164DBB5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293" name="AutoShape 63">
                    <a:extLst>
                      <a:ext uri="{FF2B5EF4-FFF2-40B4-BE49-F238E27FC236}">
                        <a16:creationId xmlns:a16="http://schemas.microsoft.com/office/drawing/2014/main" id="{49B8984F-EB53-D2A6-34A8-F8743822149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294" name="AutoShape 64">
                    <a:extLst>
                      <a:ext uri="{FF2B5EF4-FFF2-40B4-BE49-F238E27FC236}">
                        <a16:creationId xmlns:a16="http://schemas.microsoft.com/office/drawing/2014/main" id="{604DB3EC-02FE-2F45-D01E-512C79F2264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295" name="AutoShape 65">
                    <a:extLst>
                      <a:ext uri="{FF2B5EF4-FFF2-40B4-BE49-F238E27FC236}">
                        <a16:creationId xmlns:a16="http://schemas.microsoft.com/office/drawing/2014/main" id="{A2649CB7-D6BB-30A5-C30E-139CFC7209E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36287" name="Group 66">
                  <a:extLst>
                    <a:ext uri="{FF2B5EF4-FFF2-40B4-BE49-F238E27FC236}">
                      <a16:creationId xmlns:a16="http://schemas.microsoft.com/office/drawing/2014/main" id="{94F42F81-DAF3-462A-EA2F-C7A295CA55C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36288" name="AutoShape 67">
                    <a:extLst>
                      <a:ext uri="{FF2B5EF4-FFF2-40B4-BE49-F238E27FC236}">
                        <a16:creationId xmlns:a16="http://schemas.microsoft.com/office/drawing/2014/main" id="{80AA8E01-743F-659A-3950-6CFDF8AE052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289" name="AutoShape 68">
                    <a:extLst>
                      <a:ext uri="{FF2B5EF4-FFF2-40B4-BE49-F238E27FC236}">
                        <a16:creationId xmlns:a16="http://schemas.microsoft.com/office/drawing/2014/main" id="{2EAEB95A-247B-637B-C63E-270F8DEAA54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290" name="AutoShape 69">
                    <a:extLst>
                      <a:ext uri="{FF2B5EF4-FFF2-40B4-BE49-F238E27FC236}">
                        <a16:creationId xmlns:a16="http://schemas.microsoft.com/office/drawing/2014/main" id="{4439A888-C662-3250-E176-5B675BC94EA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36291" name="AutoShape 70">
                    <a:extLst>
                      <a:ext uri="{FF2B5EF4-FFF2-40B4-BE49-F238E27FC236}">
                        <a16:creationId xmlns:a16="http://schemas.microsoft.com/office/drawing/2014/main" id="{63D4A106-324D-63A8-646A-3D300CC2196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defTabSz="685800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350" b="1" kern="0">
                      <a:solidFill>
                        <a:srgbClr val="000000"/>
                      </a:solidFill>
                      <a:latin typeface="Arial" charset="0"/>
                    </a:endParaRPr>
                  </a:p>
                </p:txBody>
              </p:sp>
            </p:grpSp>
          </p:grpSp>
        </p:grpSp>
      </p:grpSp>
      <p:cxnSp>
        <p:nvCxnSpPr>
          <p:cNvPr id="136264" name="AutoShape 71">
            <a:extLst>
              <a:ext uri="{FF2B5EF4-FFF2-40B4-BE49-F238E27FC236}">
                <a16:creationId xmlns:a16="http://schemas.microsoft.com/office/drawing/2014/main" id="{C9DAB85A-6E80-898D-8708-12F8AEAB2ADA}"/>
              </a:ext>
            </a:extLst>
          </p:cNvPr>
          <p:cNvCxnSpPr>
            <a:cxnSpLocks noChangeShapeType="1"/>
            <a:stCxn id="136281" idx="0"/>
          </p:cNvCxnSpPr>
          <p:nvPr/>
        </p:nvCxnSpPr>
        <p:spPr bwMode="auto">
          <a:xfrm rot="16200000">
            <a:off x="2218617" y="2052940"/>
            <a:ext cx="851608" cy="406997"/>
          </a:xfrm>
          <a:prstGeom prst="bentConnector2">
            <a:avLst/>
          </a:prstGeom>
          <a:noFill/>
          <a:ln w="190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265" name="AutoShape 72">
            <a:extLst>
              <a:ext uri="{FF2B5EF4-FFF2-40B4-BE49-F238E27FC236}">
                <a16:creationId xmlns:a16="http://schemas.microsoft.com/office/drawing/2014/main" id="{2B6F3721-880A-B234-A9DB-8CE93CFDE7B2}"/>
              </a:ext>
            </a:extLst>
          </p:cNvPr>
          <p:cNvCxnSpPr>
            <a:cxnSpLocks noChangeShapeType="1"/>
            <a:stCxn id="136281" idx="4"/>
          </p:cNvCxnSpPr>
          <p:nvPr/>
        </p:nvCxnSpPr>
        <p:spPr bwMode="auto">
          <a:xfrm rot="16200000" flipH="1">
            <a:off x="2220546" y="3162055"/>
            <a:ext cx="847751" cy="406997"/>
          </a:xfrm>
          <a:prstGeom prst="bentConnector2">
            <a:avLst/>
          </a:prstGeom>
          <a:noFill/>
          <a:ln w="190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266" name="Line 73">
            <a:extLst>
              <a:ext uri="{FF2B5EF4-FFF2-40B4-BE49-F238E27FC236}">
                <a16:creationId xmlns:a16="http://schemas.microsoft.com/office/drawing/2014/main" id="{5D28A352-7AA9-F473-2635-9A75627227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82214" y="2816783"/>
            <a:ext cx="273904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36267" name="Group 74">
            <a:extLst>
              <a:ext uri="{FF2B5EF4-FFF2-40B4-BE49-F238E27FC236}">
                <a16:creationId xmlns:a16="http://schemas.microsoft.com/office/drawing/2014/main" id="{7104D460-5BD7-8AC0-62E9-F5246B752C25}"/>
              </a:ext>
            </a:extLst>
          </p:cNvPr>
          <p:cNvGrpSpPr>
            <a:grpSpLocks/>
          </p:cNvGrpSpPr>
          <p:nvPr/>
        </p:nvGrpSpPr>
        <p:grpSpPr bwMode="auto">
          <a:xfrm>
            <a:off x="2854189" y="1491631"/>
            <a:ext cx="1489055" cy="684758"/>
            <a:chOff x="2289" y="1260"/>
            <a:chExt cx="1335" cy="672"/>
          </a:xfrm>
        </p:grpSpPr>
        <p:sp>
          <p:nvSpPr>
            <p:cNvPr id="136279" name="AutoShape 75">
              <a:extLst>
                <a:ext uri="{FF2B5EF4-FFF2-40B4-BE49-F238E27FC236}">
                  <a16:creationId xmlns:a16="http://schemas.microsoft.com/office/drawing/2014/main" id="{14717F29-628F-9860-B0ED-9B84CCCF182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289" y="1260"/>
              <a:ext cx="1335" cy="67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6292C6"/>
                </a:gs>
                <a:gs pos="100000">
                  <a:srgbClr val="6292C6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pic>
          <p:nvPicPr>
            <p:cNvPr id="136280" name="Picture 76" descr="Picture4">
              <a:extLst>
                <a:ext uri="{FF2B5EF4-FFF2-40B4-BE49-F238E27FC236}">
                  <a16:creationId xmlns:a16="http://schemas.microsoft.com/office/drawing/2014/main" id="{4EEDDC5D-CE3E-E7F0-B420-D8260E7A59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2313" y="1280"/>
              <a:ext cx="386" cy="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6268" name="Group 77">
            <a:extLst>
              <a:ext uri="{FF2B5EF4-FFF2-40B4-BE49-F238E27FC236}">
                <a16:creationId xmlns:a16="http://schemas.microsoft.com/office/drawing/2014/main" id="{E8085F75-59D1-1ED2-9D93-AC6280237262}"/>
              </a:ext>
            </a:extLst>
          </p:cNvPr>
          <p:cNvGrpSpPr>
            <a:grpSpLocks/>
          </p:cNvGrpSpPr>
          <p:nvPr/>
        </p:nvGrpSpPr>
        <p:grpSpPr bwMode="auto">
          <a:xfrm>
            <a:off x="2856118" y="2478262"/>
            <a:ext cx="1489055" cy="684758"/>
            <a:chOff x="2291" y="2228"/>
            <a:chExt cx="1335" cy="672"/>
          </a:xfrm>
        </p:grpSpPr>
        <p:sp>
          <p:nvSpPr>
            <p:cNvPr id="136277" name="AutoShape 78">
              <a:extLst>
                <a:ext uri="{FF2B5EF4-FFF2-40B4-BE49-F238E27FC236}">
                  <a16:creationId xmlns:a16="http://schemas.microsoft.com/office/drawing/2014/main" id="{34512AC2-C4E6-E3BF-566B-55AE81434E94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291" y="2228"/>
              <a:ext cx="1335" cy="67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F5B80B"/>
                </a:gs>
                <a:gs pos="100000">
                  <a:srgbClr val="F5B80B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pic>
          <p:nvPicPr>
            <p:cNvPr id="136278" name="Picture 79" descr="Picture4">
              <a:extLst>
                <a:ext uri="{FF2B5EF4-FFF2-40B4-BE49-F238E27FC236}">
                  <a16:creationId xmlns:a16="http://schemas.microsoft.com/office/drawing/2014/main" id="{29EFE07D-1F1F-0ED6-D1CD-BCFACEF52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2313" y="2250"/>
              <a:ext cx="386" cy="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6269" name="Group 80">
            <a:extLst>
              <a:ext uri="{FF2B5EF4-FFF2-40B4-BE49-F238E27FC236}">
                <a16:creationId xmlns:a16="http://schemas.microsoft.com/office/drawing/2014/main" id="{DFBB2EA4-2C5E-D72F-2BE2-ED1F3821FFE7}"/>
              </a:ext>
            </a:extLst>
          </p:cNvPr>
          <p:cNvGrpSpPr>
            <a:grpSpLocks/>
          </p:cNvGrpSpPr>
          <p:nvPr/>
        </p:nvGrpSpPr>
        <p:grpSpPr bwMode="auto">
          <a:xfrm>
            <a:off x="2858047" y="3466822"/>
            <a:ext cx="1489055" cy="684758"/>
            <a:chOff x="2293" y="3198"/>
            <a:chExt cx="1335" cy="672"/>
          </a:xfrm>
        </p:grpSpPr>
        <p:sp>
          <p:nvSpPr>
            <p:cNvPr id="136275" name="AutoShape 81">
              <a:extLst>
                <a:ext uri="{FF2B5EF4-FFF2-40B4-BE49-F238E27FC236}">
                  <a16:creationId xmlns:a16="http://schemas.microsoft.com/office/drawing/2014/main" id="{E398D8E8-958D-DABB-01D5-D15F4ECC8AB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293" y="3198"/>
              <a:ext cx="1335" cy="67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74BD43"/>
                </a:gs>
                <a:gs pos="100000">
                  <a:srgbClr val="74BD43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pic>
          <p:nvPicPr>
            <p:cNvPr id="136276" name="Picture 82" descr="Picture4">
              <a:extLst>
                <a:ext uri="{FF2B5EF4-FFF2-40B4-BE49-F238E27FC236}">
                  <a16:creationId xmlns:a16="http://schemas.microsoft.com/office/drawing/2014/main" id="{870B8072-F9FC-AFE4-C119-9703D39063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2313" y="3216"/>
              <a:ext cx="386" cy="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6270" name="Rectangle 83">
            <a:extLst>
              <a:ext uri="{FF2B5EF4-FFF2-40B4-BE49-F238E27FC236}">
                <a16:creationId xmlns:a16="http://schemas.microsoft.com/office/drawing/2014/main" id="{05C67984-64BE-7802-0EFE-D1C4E89C6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8416" y="1523736"/>
            <a:ext cx="1358065" cy="71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solidFill>
                  <a:schemeClr val="bg1"/>
                </a:solidFill>
                <a:latin typeface="Inter"/>
              </a:rPr>
              <a:t>Energy Efficiency Measures</a:t>
            </a:r>
          </a:p>
        </p:txBody>
      </p:sp>
      <p:sp>
        <p:nvSpPr>
          <p:cNvPr id="136271" name="Rectangle 84">
            <a:extLst>
              <a:ext uri="{FF2B5EF4-FFF2-40B4-BE49-F238E27FC236}">
                <a16:creationId xmlns:a16="http://schemas.microsoft.com/office/drawing/2014/main" id="{6C4E289E-0313-6875-1791-9A973605D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8319" y="2595925"/>
            <a:ext cx="1356104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solidFill>
                  <a:schemeClr val="bg1"/>
                </a:solidFill>
                <a:latin typeface="Inter"/>
              </a:rPr>
              <a:t>Sustainable Transportation</a:t>
            </a:r>
          </a:p>
        </p:txBody>
      </p:sp>
      <p:sp>
        <p:nvSpPr>
          <p:cNvPr id="136272" name="Rectangle 85">
            <a:extLst>
              <a:ext uri="{FF2B5EF4-FFF2-40B4-BE49-F238E27FC236}">
                <a16:creationId xmlns:a16="http://schemas.microsoft.com/office/drawing/2014/main" id="{A7C71B9E-BA52-B4D8-49FC-874A090AB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685" y="3582555"/>
            <a:ext cx="1383559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solidFill>
                  <a:schemeClr val="bg1"/>
                </a:solidFill>
                <a:latin typeface="Inter"/>
              </a:rPr>
              <a:t>Carbon Removal Technologies</a:t>
            </a:r>
          </a:p>
        </p:txBody>
      </p:sp>
      <p:sp>
        <p:nvSpPr>
          <p:cNvPr id="136273" name="Rectangle 86">
            <a:extLst>
              <a:ext uri="{FF2B5EF4-FFF2-40B4-BE49-F238E27FC236}">
                <a16:creationId xmlns:a16="http://schemas.microsoft.com/office/drawing/2014/main" id="{35A21D10-3FA8-8BF6-FBB0-4D4A8CA03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146" y="2256437"/>
            <a:ext cx="2130280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350" kern="0" dirty="0">
                <a:solidFill>
                  <a:srgbClr val="000000"/>
                </a:solidFill>
                <a:latin typeface="Arial" charset="0"/>
                <a:cs typeface="Arial" charset="0"/>
              </a:rPr>
              <a:t>Achieving carbon neutrality requires a comprehensive approach that encompasses various sectors and strategies.</a:t>
            </a:r>
          </a:p>
        </p:txBody>
      </p:sp>
      <p:sp>
        <p:nvSpPr>
          <p:cNvPr id="136274" name="Rectangle 87">
            <a:extLst>
              <a:ext uri="{FF2B5EF4-FFF2-40B4-BE49-F238E27FC236}">
                <a16:creationId xmlns:a16="http://schemas.microsoft.com/office/drawing/2014/main" id="{7AE66127-D5F7-3186-ED76-911EB3A5B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6481" y="2648212"/>
            <a:ext cx="102713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350" i="1" kern="0" dirty="0">
                <a:solidFill>
                  <a:srgbClr val="080808"/>
                </a:solidFill>
                <a:latin typeface="Arial Black" pitchFamily="34" charset="0"/>
                <a:cs typeface="Arial" charset="0"/>
              </a:rPr>
              <a:t>Carbon Neutral</a:t>
            </a:r>
          </a:p>
        </p:txBody>
      </p:sp>
      <p:pic>
        <p:nvPicPr>
          <p:cNvPr id="136346" name="Graphic 136345" descr="Electric car with solid fill">
            <a:extLst>
              <a:ext uri="{FF2B5EF4-FFF2-40B4-BE49-F238E27FC236}">
                <a16:creationId xmlns:a16="http://schemas.microsoft.com/office/drawing/2014/main" id="{C36965F5-C4CD-CD23-DAE7-FA1608EE1F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77547" y="2405901"/>
            <a:ext cx="348109" cy="348109"/>
          </a:xfrm>
          <a:prstGeom prst="rect">
            <a:avLst/>
          </a:prstGeom>
        </p:spPr>
      </p:pic>
      <p:pic>
        <p:nvPicPr>
          <p:cNvPr id="136348" name="Graphic 136347" descr="Download from cloud with solid fill">
            <a:extLst>
              <a:ext uri="{FF2B5EF4-FFF2-40B4-BE49-F238E27FC236}">
                <a16:creationId xmlns:a16="http://schemas.microsoft.com/office/drawing/2014/main" id="{85ABDCF0-D560-E46D-7402-4050C43C9A8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491304" y="3470385"/>
            <a:ext cx="324036" cy="324036"/>
          </a:xfrm>
          <a:prstGeom prst="rect">
            <a:avLst/>
          </a:prstGeom>
        </p:spPr>
      </p:pic>
      <p:pic>
        <p:nvPicPr>
          <p:cNvPr id="136350" name="Graphic 136349" descr="Renewable Energy with solid fill">
            <a:extLst>
              <a:ext uri="{FF2B5EF4-FFF2-40B4-BE49-F238E27FC236}">
                <a16:creationId xmlns:a16="http://schemas.microsoft.com/office/drawing/2014/main" id="{DE9B6CFB-7A0D-47D4-987E-E6314B3D19E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468202" y="1478690"/>
            <a:ext cx="337467" cy="337467"/>
          </a:xfrm>
          <a:prstGeom prst="rect">
            <a:avLst/>
          </a:prstGeom>
        </p:spPr>
      </p:pic>
      <p:pic>
        <p:nvPicPr>
          <p:cNvPr id="136352" name="Graphic 136351" descr="Scales of justice with solid fill">
            <a:extLst>
              <a:ext uri="{FF2B5EF4-FFF2-40B4-BE49-F238E27FC236}">
                <a16:creationId xmlns:a16="http://schemas.microsoft.com/office/drawing/2014/main" id="{B03622B4-2D2C-C353-C48C-D2F92C902DB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499845" y="2270354"/>
            <a:ext cx="357998" cy="3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154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350057" y="2043246"/>
            <a:ext cx="6057887" cy="2146258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/>
            <a:endParaRPr lang="zh-CN" altLang="en-US" sz="12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445236" y="1400404"/>
            <a:ext cx="5976995" cy="623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72" tIns="34286" rIns="68572" bIns="34286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200" dirty="0"/>
              <a:t>Creative Commons’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2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200" dirty="0"/>
              <a:t>And every template you download from </a:t>
            </a:r>
            <a:r>
              <a:rPr lang="en-US" altLang="zh-CN" sz="12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200" dirty="0"/>
              <a:t> is the intellectual property of and is owned by us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2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802098" y="2222237"/>
            <a:ext cx="5273196" cy="8597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050" dirty="0"/>
              <a:t>make any necessary modification(s) to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050" dirty="0"/>
              <a:t>to fit your purposes, personally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050" dirty="0">
                <a:cs typeface="Arial" panose="020B0604020202020204" pitchFamily="34" charset="0"/>
              </a:rPr>
              <a:t>links from our website </a:t>
            </a:r>
            <a:r>
              <a:rPr lang="en-US" altLang="zh-CN" sz="1050" dirty="0"/>
              <a:t>with your friends through Facebook, Twitter and </a:t>
            </a:r>
            <a:r>
              <a:rPr lang="en-US" altLang="zh-CN" sz="1050" dirty="0" err="1"/>
              <a:t>Pinterest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61795" y="2043246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>
              <a:defRPr/>
            </a:pPr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sz="1350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61795" y="3044098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/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sz="135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802098" y="3223088"/>
            <a:ext cx="5273196" cy="7955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050" dirty="0">
                <a:cs typeface="Arial" panose="020B0604020202020204" pitchFamily="34" charset="0"/>
              </a:rPr>
              <a:t>content share ones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050" dirty="0" err="1">
                <a:cs typeface="Arial" panose="020B0604020202020204" pitchFamily="34" charset="0"/>
              </a:rPr>
              <a:t>Slideshare</a:t>
            </a:r>
            <a:r>
              <a:rPr lang="en-GB" altLang="en-US" sz="1050" dirty="0">
                <a:cs typeface="Arial" panose="020B0604020202020204" pitchFamily="34" charset="0"/>
              </a:rPr>
              <a:t> , </a:t>
            </a:r>
            <a:r>
              <a:rPr lang="en-GB" altLang="en-US" sz="1050" dirty="0" err="1">
                <a:cs typeface="Arial" panose="020B0604020202020204" pitchFamily="34" charset="0"/>
              </a:rPr>
              <a:t>Scribd</a:t>
            </a:r>
            <a:r>
              <a:rPr lang="en-GB" altLang="en-US" sz="1050" dirty="0">
                <a:cs typeface="Arial" panose="020B0604020202020204" pitchFamily="34" charset="0"/>
              </a:rPr>
              <a:t>, YouTube, LinkedIn, and Google+ etc.</a:t>
            </a:r>
          </a:p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05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05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05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02102" y="3997544"/>
            <a:ext cx="4333916" cy="2181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900" b="1" dirty="0">
                <a:hlinkClick r:id="rId4"/>
              </a:rPr>
              <a:t>http://yourfreetemplates.com/terms-of-use/</a:t>
            </a: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9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50061" y="1383620"/>
            <a:ext cx="6057886" cy="591731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>
              <a:defRPr/>
            </a:pPr>
            <a:endParaRPr lang="en-US" altLang="zh-CN" sz="12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4310</TotalTime>
  <Words>369</Words>
  <Application>Microsoft Office PowerPoint</Application>
  <PresentationFormat>Custom</PresentationFormat>
  <Paragraphs>50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Gill Sans</vt:lpstr>
      <vt:lpstr>Inter</vt:lpstr>
      <vt:lpstr>宋体</vt:lpstr>
      <vt:lpstr>Arial</vt:lpstr>
      <vt:lpstr>Arial Black</vt:lpstr>
      <vt:lpstr>Calibri</vt:lpstr>
      <vt:lpstr>Open Sans</vt:lpstr>
      <vt:lpstr>Wingdings</vt:lpstr>
      <vt:lpstr>Office 主题​​</vt:lpstr>
      <vt:lpstr>Carbon Neutral Meaning</vt:lpstr>
      <vt:lpstr>Key Principles for Carbon Neutral</vt:lpstr>
      <vt:lpstr>Global Carbon Neutrality Goals</vt:lpstr>
      <vt:lpstr>Measuring Carbon Footprint</vt:lpstr>
      <vt:lpstr>Scope 1, 2, and 3 Emissions</vt:lpstr>
      <vt:lpstr>Strategies for Becoming Carbon Neutral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135</cp:revision>
  <dcterms:created xsi:type="dcterms:W3CDTF">2016-05-15T02:42:52Z</dcterms:created>
  <dcterms:modified xsi:type="dcterms:W3CDTF">2024-10-13T14:08:54Z</dcterms:modified>
</cp:coreProperties>
</file>