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789" r:id="rId2"/>
    <p:sldId id="788" r:id="rId3"/>
    <p:sldId id="785" r:id="rId4"/>
    <p:sldId id="790" r:id="rId5"/>
    <p:sldId id="786" r:id="rId6"/>
    <p:sldId id="787" r:id="rId7"/>
    <p:sldId id="277" r:id="rId8"/>
  </p:sldIdLst>
  <p:sldSz cx="9144000" cy="5143500" type="screen16x9"/>
  <p:notesSz cx="6858000" cy="9144000"/>
  <p:defaultTextStyle>
    <a:defPPr>
      <a:defRPr lang="zh-CN"/>
    </a:defPPr>
    <a:lvl1pPr marL="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BC44"/>
    <a:srgbClr val="E18787"/>
    <a:srgbClr val="A5A5A5"/>
    <a:srgbClr val="00B0F0"/>
    <a:srgbClr val="C3B996"/>
    <a:srgbClr val="E1DBCB"/>
    <a:srgbClr val="B0C8E2"/>
    <a:srgbClr val="B9DEA1"/>
    <a:srgbClr val="4BAFC8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53" autoAdjust="0"/>
    <p:restoredTop sz="94437" autoAdjust="0"/>
  </p:normalViewPr>
  <p:slideViewPr>
    <p:cSldViewPr>
      <p:cViewPr varScale="1">
        <p:scale>
          <a:sx n="127" d="100"/>
          <a:sy n="127" d="100"/>
        </p:scale>
        <p:origin x="498" y="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F276-3B41-4825-B551-61CDDCA1537B}" type="datetimeFigureOut">
              <a:rPr lang="zh-CN" altLang="en-US" smtClean="0"/>
              <a:pPr/>
              <a:t>2024/10/19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9EE-5C32-490A-9B89-240D2A522D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2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88698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938942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999351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037179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532323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672203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10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531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712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3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lIns="91429" tIns="45714" rIns="91429" bIns="45714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7035B6DF-BB0D-444C-9634-CCDA78E63692}" type="datetimeFigureOut">
              <a:rPr lang="zh-CN" altLang="en-US" smtClean="0"/>
              <a:pPr/>
              <a:t>2024/10/19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44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yourfreetemplates.com/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86126"/>
            <a:ext cx="8229600" cy="85725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699792" y="4899195"/>
            <a:ext cx="4032448" cy="27698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altLang="zh-CN" sz="1200" dirty="0">
                <a:hlinkClick r:id="rId6"/>
              </a:rPr>
              <a:t>http://yourfreetemplates.com</a:t>
            </a:r>
            <a:endParaRPr lang="zh-CN" altLang="en-US" sz="1200" dirty="0"/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948426"/>
            <a:ext cx="91440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CurtBackup\02_wordpress\Logo\Wordpress-V2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8812" y="4872425"/>
            <a:ext cx="616775" cy="22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9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hf hdr="0" ftr="0" dt="0"/>
  <p:txStyles>
    <p:titleStyle>
      <a:lvl1pPr algn="ctr" defTabSz="914288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8" indent="-342858" algn="l" defTabSz="91428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8" indent="-285715" algn="l" defTabSz="91428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3" indent="-228572" algn="l" defTabSz="91428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8" indent="-228572" algn="l" defTabSz="91428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1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5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23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8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2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5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9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3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7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5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svg"/><Relationship Id="rId13" Type="http://schemas.openxmlformats.org/officeDocument/2006/relationships/image" Target="../media/image28.png"/><Relationship Id="rId18" Type="http://schemas.openxmlformats.org/officeDocument/2006/relationships/image" Target="../media/image33.sv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7.svg"/><Relationship Id="rId17" Type="http://schemas.openxmlformats.org/officeDocument/2006/relationships/image" Target="../media/image32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31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3.svg"/><Relationship Id="rId11" Type="http://schemas.openxmlformats.org/officeDocument/2006/relationships/image" Target="../media/image26.png"/><Relationship Id="rId5" Type="http://schemas.openxmlformats.org/officeDocument/2006/relationships/image" Target="../media/image22.png"/><Relationship Id="rId15" Type="http://schemas.openxmlformats.org/officeDocument/2006/relationships/image" Target="../media/image30.png"/><Relationship Id="rId10" Type="http://schemas.openxmlformats.org/officeDocument/2006/relationships/image" Target="../media/image15.svg"/><Relationship Id="rId4" Type="http://schemas.openxmlformats.org/officeDocument/2006/relationships/image" Target="../media/image21.svg"/><Relationship Id="rId9" Type="http://schemas.openxmlformats.org/officeDocument/2006/relationships/image" Target="../media/image14.png"/><Relationship Id="rId14" Type="http://schemas.openxmlformats.org/officeDocument/2006/relationships/image" Target="../media/image29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svg"/><Relationship Id="rId13" Type="http://schemas.openxmlformats.org/officeDocument/2006/relationships/image" Target="../media/image44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12" Type="http://schemas.openxmlformats.org/officeDocument/2006/relationships/image" Target="../media/image43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7.sv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0" Type="http://schemas.openxmlformats.org/officeDocument/2006/relationships/image" Target="../media/image41.svg"/><Relationship Id="rId4" Type="http://schemas.openxmlformats.org/officeDocument/2006/relationships/image" Target="../media/image35.svg"/><Relationship Id="rId9" Type="http://schemas.openxmlformats.org/officeDocument/2006/relationships/image" Target="../media/image40.png"/><Relationship Id="rId14" Type="http://schemas.openxmlformats.org/officeDocument/2006/relationships/image" Target="../media/image45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sv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9.svg"/><Relationship Id="rId5" Type="http://schemas.openxmlformats.org/officeDocument/2006/relationships/image" Target="../media/image48.png"/><Relationship Id="rId10" Type="http://schemas.openxmlformats.org/officeDocument/2006/relationships/image" Target="../media/image53.svg"/><Relationship Id="rId4" Type="http://schemas.openxmlformats.org/officeDocument/2006/relationships/image" Target="../media/image47.svg"/><Relationship Id="rId9" Type="http://schemas.openxmlformats.org/officeDocument/2006/relationships/image" Target="../media/image5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yourfreetemplates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yourfreetemplates.com/terms-of-u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Understanding Climate Change: </a:t>
            </a:r>
            <a:br>
              <a:rPr lang="en-US" altLang="zh-CN" dirty="0"/>
            </a:br>
            <a:r>
              <a:rPr lang="en-US" altLang="zh-CN" dirty="0"/>
              <a:t>A Comprehensive Guide</a:t>
            </a:r>
          </a:p>
        </p:txBody>
      </p:sp>
      <p:grpSp>
        <p:nvGrpSpPr>
          <p:cNvPr id="136230" name="Group 136229">
            <a:extLst>
              <a:ext uri="{FF2B5EF4-FFF2-40B4-BE49-F238E27FC236}">
                <a16:creationId xmlns:a16="http://schemas.microsoft.com/office/drawing/2014/main" id="{47BE1DC9-D25E-1218-3E10-B6645C8B1FA5}"/>
              </a:ext>
            </a:extLst>
          </p:cNvPr>
          <p:cNvGrpSpPr/>
          <p:nvPr/>
        </p:nvGrpSpPr>
        <p:grpSpPr>
          <a:xfrm>
            <a:off x="899592" y="1275606"/>
            <a:ext cx="6776354" cy="3249382"/>
            <a:chOff x="336331" y="1275606"/>
            <a:chExt cx="6776354" cy="3249382"/>
          </a:xfrm>
        </p:grpSpPr>
        <p:grpSp>
          <p:nvGrpSpPr>
            <p:cNvPr id="136220" name="Group 136219">
              <a:extLst>
                <a:ext uri="{FF2B5EF4-FFF2-40B4-BE49-F238E27FC236}">
                  <a16:creationId xmlns:a16="http://schemas.microsoft.com/office/drawing/2014/main" id="{C502C22E-C4EB-6FC2-2545-8924C618AA74}"/>
                </a:ext>
              </a:extLst>
            </p:cNvPr>
            <p:cNvGrpSpPr/>
            <p:nvPr/>
          </p:nvGrpSpPr>
          <p:grpSpPr>
            <a:xfrm>
              <a:off x="2005526" y="1275606"/>
              <a:ext cx="4497073" cy="556495"/>
              <a:chOff x="2123728" y="1275606"/>
              <a:chExt cx="4497073" cy="556495"/>
            </a:xfrm>
          </p:grpSpPr>
          <p:sp>
            <p:nvSpPr>
              <p:cNvPr id="46" name="AutoShape 8">
                <a:extLst>
                  <a:ext uri="{FF2B5EF4-FFF2-40B4-BE49-F238E27FC236}">
                    <a16:creationId xmlns:a16="http://schemas.microsoft.com/office/drawing/2014/main" id="{2694A7D2-6B46-02B4-6F81-E926ECFDCBE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387737" y="1275606"/>
                <a:ext cx="4233064" cy="422414"/>
              </a:xfrm>
              <a:prstGeom prst="roundRect">
                <a:avLst>
                  <a:gd name="adj" fmla="val 50000"/>
                </a:avLst>
              </a:prstGeom>
              <a:noFill/>
              <a:ln w="28575" algn="ctr">
                <a:solidFill>
                  <a:srgbClr val="C4B798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CN" dirty="0"/>
                  <a:t>The Science Behind Climate Change</a:t>
                </a:r>
                <a:endParaRPr kumimoji="0" lang="en-US" altLang="zh-CN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grpSp>
            <p:nvGrpSpPr>
              <p:cNvPr id="47" name="Group 9">
                <a:extLst>
                  <a:ext uri="{FF2B5EF4-FFF2-40B4-BE49-F238E27FC236}">
                    <a16:creationId xmlns:a16="http://schemas.microsoft.com/office/drawing/2014/main" id="{480E5F74-BDC9-B619-49E2-E0151F4B653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23728" y="1349529"/>
                <a:ext cx="316810" cy="482572"/>
                <a:chOff x="2078" y="1680"/>
                <a:chExt cx="1615" cy="2460"/>
              </a:xfrm>
            </p:grpSpPr>
            <p:sp>
              <p:nvSpPr>
                <p:cNvPr id="48" name="Oval 10">
                  <a:extLst>
                    <a:ext uri="{FF2B5EF4-FFF2-40B4-BE49-F238E27FC236}">
                      <a16:creationId xmlns:a16="http://schemas.microsoft.com/office/drawing/2014/main" id="{B0906F78-BEF7-7092-9CD5-52CE803FCA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078" y="1680"/>
                  <a:ext cx="1615" cy="16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5715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endParaRPr>
                </a:p>
              </p:txBody>
            </p:sp>
            <p:sp>
              <p:nvSpPr>
                <p:cNvPr id="49" name="Oval 11">
                  <a:extLst>
                    <a:ext uri="{FF2B5EF4-FFF2-40B4-BE49-F238E27FC236}">
                      <a16:creationId xmlns:a16="http://schemas.microsoft.com/office/drawing/2014/main" id="{3038FF5A-7CEB-262A-03A8-A1FE8B6700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170" y="1771"/>
                  <a:ext cx="1430" cy="143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63529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63529"/>
                        <a:invGamma/>
                      </a:srgb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endParaRPr>
                </a:p>
              </p:txBody>
            </p:sp>
            <p:sp>
              <p:nvSpPr>
                <p:cNvPr id="50" name="Oval 12">
                  <a:extLst>
                    <a:ext uri="{FF2B5EF4-FFF2-40B4-BE49-F238E27FC236}">
                      <a16:creationId xmlns:a16="http://schemas.microsoft.com/office/drawing/2014/main" id="{98075B8D-2F4C-2357-503D-655A1064C7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254" y="1856"/>
                  <a:ext cx="1101" cy="220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74BD43">
                        <a:gamma/>
                        <a:tint val="0"/>
                        <a:invGamma/>
                      </a:srgbClr>
                    </a:gs>
                    <a:gs pos="50000">
                      <a:srgbClr val="74BD43"/>
                    </a:gs>
                    <a:gs pos="100000">
                      <a:srgbClr val="74BD43">
                        <a:gamma/>
                        <a:tint val="0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endParaRPr>
                </a:p>
              </p:txBody>
            </p:sp>
            <p:sp>
              <p:nvSpPr>
                <p:cNvPr id="51" name="Oval 13">
                  <a:extLst>
                    <a:ext uri="{FF2B5EF4-FFF2-40B4-BE49-F238E27FC236}">
                      <a16:creationId xmlns:a16="http://schemas.microsoft.com/office/drawing/2014/main" id="{BAD9CD9B-5698-0C65-1D97-F4DB8D008E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254" y="1856"/>
                  <a:ext cx="1101" cy="220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74BD43">
                        <a:gamma/>
                        <a:shade val="0"/>
                        <a:invGamma/>
                      </a:srgbClr>
                    </a:gs>
                    <a:gs pos="100000">
                      <a:srgbClr val="74BD43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endParaRPr>
                </a:p>
              </p:txBody>
            </p:sp>
            <p:sp>
              <p:nvSpPr>
                <p:cNvPr id="52" name="Oval 14">
                  <a:extLst>
                    <a:ext uri="{FF2B5EF4-FFF2-40B4-BE49-F238E27FC236}">
                      <a16:creationId xmlns:a16="http://schemas.microsoft.com/office/drawing/2014/main" id="{260D1683-6C9A-AEED-3F41-9A297C1500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337" y="1939"/>
                  <a:ext cx="1096" cy="220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74BD43">
                        <a:gamma/>
                        <a:shade val="54118"/>
                        <a:invGamma/>
                      </a:srgbClr>
                    </a:gs>
                    <a:gs pos="50000">
                      <a:srgbClr val="74BD43"/>
                    </a:gs>
                    <a:gs pos="100000">
                      <a:srgbClr val="74BD43">
                        <a:gamma/>
                        <a:shade val="54118"/>
                        <a:invGamma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endParaRPr>
                </a:p>
              </p:txBody>
            </p:sp>
            <p:sp>
              <p:nvSpPr>
                <p:cNvPr id="53" name="Oval 15">
                  <a:extLst>
                    <a:ext uri="{FF2B5EF4-FFF2-40B4-BE49-F238E27FC236}">
                      <a16:creationId xmlns:a16="http://schemas.microsoft.com/office/drawing/2014/main" id="{5028C687-86F4-FC9B-B586-16E08D3F87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337" y="1939"/>
                  <a:ext cx="1096" cy="220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74BD43"/>
                    </a:gs>
                    <a:gs pos="100000">
                      <a:srgbClr val="74BD43">
                        <a:gamma/>
                        <a:shade val="4862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endParaRPr>
                </a:p>
              </p:txBody>
            </p:sp>
          </p:grpSp>
        </p:grpSp>
        <p:sp>
          <p:nvSpPr>
            <p:cNvPr id="45" name="AutoShape 7">
              <a:extLst>
                <a:ext uri="{FF2B5EF4-FFF2-40B4-BE49-F238E27FC236}">
                  <a16:creationId xmlns:a16="http://schemas.microsoft.com/office/drawing/2014/main" id="{A565C30D-9C9B-3A88-F4A4-80921E8B5F8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820710" y="2175876"/>
              <a:ext cx="4233064" cy="422414"/>
            </a:xfrm>
            <a:prstGeom prst="roundRect">
              <a:avLst>
                <a:gd name="adj" fmla="val 50000"/>
              </a:avLst>
            </a:prstGeom>
            <a:noFill/>
            <a:ln w="28575" algn="ctr">
              <a:solidFill>
                <a:srgbClr val="C4B79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dirty="0"/>
                <a:t>Observed Impacts of Climate Change</a:t>
              </a:r>
              <a:endPara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grpSp>
          <p:nvGrpSpPr>
            <p:cNvPr id="54" name="Group 16">
              <a:extLst>
                <a:ext uri="{FF2B5EF4-FFF2-40B4-BE49-F238E27FC236}">
                  <a16:creationId xmlns:a16="http://schemas.microsoft.com/office/drawing/2014/main" id="{DF9D2F0E-5496-62E9-402A-39FD1683E6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7262" y="2264318"/>
              <a:ext cx="316810" cy="482572"/>
              <a:chOff x="2078" y="1680"/>
              <a:chExt cx="1615" cy="2460"/>
            </a:xfrm>
          </p:grpSpPr>
          <p:sp>
            <p:nvSpPr>
              <p:cNvPr id="55" name="Oval 17">
                <a:extLst>
                  <a:ext uri="{FF2B5EF4-FFF2-40B4-BE49-F238E27FC236}">
                    <a16:creationId xmlns:a16="http://schemas.microsoft.com/office/drawing/2014/main" id="{340717FF-F466-8285-8A5D-B930FFE3411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56" name="Oval 18">
                <a:extLst>
                  <a:ext uri="{FF2B5EF4-FFF2-40B4-BE49-F238E27FC236}">
                    <a16:creationId xmlns:a16="http://schemas.microsoft.com/office/drawing/2014/main" id="{34EABD48-D01B-887A-13EA-CE88A9FA602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57" name="Oval 19">
                <a:extLst>
                  <a:ext uri="{FF2B5EF4-FFF2-40B4-BE49-F238E27FC236}">
                    <a16:creationId xmlns:a16="http://schemas.microsoft.com/office/drawing/2014/main" id="{19292FEC-8484-A40D-6886-CD1F0239EAE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101" cy="2201"/>
              </a:xfrm>
              <a:prstGeom prst="ellipse">
                <a:avLst/>
              </a:prstGeom>
              <a:gradFill rotWithShape="1">
                <a:gsLst>
                  <a:gs pos="0">
                    <a:srgbClr val="74BD43">
                      <a:gamma/>
                      <a:tint val="0"/>
                      <a:invGamma/>
                    </a:srgbClr>
                  </a:gs>
                  <a:gs pos="50000">
                    <a:srgbClr val="74BD43"/>
                  </a:gs>
                  <a:gs pos="100000">
                    <a:srgbClr val="74BD43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58" name="Oval 20">
                <a:extLst>
                  <a:ext uri="{FF2B5EF4-FFF2-40B4-BE49-F238E27FC236}">
                    <a16:creationId xmlns:a16="http://schemas.microsoft.com/office/drawing/2014/main" id="{AC6B67A6-C041-267A-5745-19F0C93B0A4D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54" y="1856"/>
                <a:ext cx="1101" cy="2201"/>
              </a:xfrm>
              <a:prstGeom prst="ellipse">
                <a:avLst/>
              </a:prstGeom>
              <a:gradFill rotWithShape="1">
                <a:gsLst>
                  <a:gs pos="0">
                    <a:srgbClr val="6292C6">
                      <a:gamma/>
                      <a:shade val="0"/>
                      <a:invGamma/>
                    </a:srgbClr>
                  </a:gs>
                  <a:gs pos="100000">
                    <a:srgbClr val="6292C6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59" name="Oval 21">
                <a:extLst>
                  <a:ext uri="{FF2B5EF4-FFF2-40B4-BE49-F238E27FC236}">
                    <a16:creationId xmlns:a16="http://schemas.microsoft.com/office/drawing/2014/main" id="{0677FF9E-153D-B939-376B-6A04C030C09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2201"/>
              </a:xfrm>
              <a:prstGeom prst="ellipse">
                <a:avLst/>
              </a:prstGeom>
              <a:gradFill rotWithShape="1">
                <a:gsLst>
                  <a:gs pos="0">
                    <a:srgbClr val="74BD43">
                      <a:gamma/>
                      <a:shade val="54118"/>
                      <a:invGamma/>
                    </a:srgbClr>
                  </a:gs>
                  <a:gs pos="50000">
                    <a:srgbClr val="74BD43"/>
                  </a:gs>
                  <a:gs pos="100000">
                    <a:srgbClr val="74BD43">
                      <a:gamma/>
                      <a:shade val="54118"/>
                      <a:invGamma/>
                    </a:srgb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60" name="Oval 22">
                <a:extLst>
                  <a:ext uri="{FF2B5EF4-FFF2-40B4-BE49-F238E27FC236}">
                    <a16:creationId xmlns:a16="http://schemas.microsoft.com/office/drawing/2014/main" id="{4F996462-48A9-99CB-EA9B-EEB3B8ECEB2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6" cy="2201"/>
              </a:xfrm>
              <a:prstGeom prst="ellipse">
                <a:avLst/>
              </a:prstGeom>
              <a:gradFill rotWithShape="1">
                <a:gsLst>
                  <a:gs pos="0">
                    <a:srgbClr val="6292C6"/>
                  </a:gs>
                  <a:gs pos="100000">
                    <a:srgbClr val="6292C6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</p:grpSp>
        <p:grpSp>
          <p:nvGrpSpPr>
            <p:cNvPr id="136218" name="Group 136217">
              <a:extLst>
                <a:ext uri="{FF2B5EF4-FFF2-40B4-BE49-F238E27FC236}">
                  <a16:creationId xmlns:a16="http://schemas.microsoft.com/office/drawing/2014/main" id="{A97D4678-AA85-B309-9AE8-F5EDF0121C1F}"/>
                </a:ext>
              </a:extLst>
            </p:cNvPr>
            <p:cNvGrpSpPr/>
            <p:nvPr/>
          </p:nvGrpSpPr>
          <p:grpSpPr>
            <a:xfrm>
              <a:off x="2599772" y="3090665"/>
              <a:ext cx="4512913" cy="567055"/>
              <a:chOff x="2630624" y="3090665"/>
              <a:chExt cx="4512913" cy="567055"/>
            </a:xfrm>
          </p:grpSpPr>
          <p:sp>
            <p:nvSpPr>
              <p:cNvPr id="43" name="AutoShape 5">
                <a:extLst>
                  <a:ext uri="{FF2B5EF4-FFF2-40B4-BE49-F238E27FC236}">
                    <a16:creationId xmlns:a16="http://schemas.microsoft.com/office/drawing/2014/main" id="{19BE850A-E258-69E0-3EE0-CBB904234C9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910473" y="3090665"/>
                <a:ext cx="4233064" cy="422414"/>
              </a:xfrm>
              <a:prstGeom prst="roundRect">
                <a:avLst>
                  <a:gd name="adj" fmla="val 50000"/>
                </a:avLst>
              </a:prstGeom>
              <a:noFill/>
              <a:ln w="28575" algn="ctr">
                <a:solidFill>
                  <a:srgbClr val="C4B798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2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CN" dirty="0"/>
                  <a:t>Future Projections and Risks</a:t>
                </a:r>
                <a:endParaRPr kumimoji="0" lang="en-US" altLang="zh-CN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grpSp>
            <p:nvGrpSpPr>
              <p:cNvPr id="136197" name="Group 30">
                <a:extLst>
                  <a:ext uri="{FF2B5EF4-FFF2-40B4-BE49-F238E27FC236}">
                    <a16:creationId xmlns:a16="http://schemas.microsoft.com/office/drawing/2014/main" id="{C9437447-B894-BE28-4372-C2B3D6CD4FB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30624" y="3175148"/>
                <a:ext cx="316810" cy="482572"/>
                <a:chOff x="2078" y="1680"/>
                <a:chExt cx="1615" cy="2460"/>
              </a:xfrm>
            </p:grpSpPr>
            <p:sp>
              <p:nvSpPr>
                <p:cNvPr id="136198" name="Oval 31">
                  <a:extLst>
                    <a:ext uri="{FF2B5EF4-FFF2-40B4-BE49-F238E27FC236}">
                      <a16:creationId xmlns:a16="http://schemas.microsoft.com/office/drawing/2014/main" id="{0E8F1EBF-F97D-CDC8-EF2D-4622708D8D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078" y="1680"/>
                  <a:ext cx="1615" cy="16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5715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endParaRPr>
                </a:p>
              </p:txBody>
            </p:sp>
            <p:sp>
              <p:nvSpPr>
                <p:cNvPr id="136199" name="Oval 32">
                  <a:extLst>
                    <a:ext uri="{FF2B5EF4-FFF2-40B4-BE49-F238E27FC236}">
                      <a16:creationId xmlns:a16="http://schemas.microsoft.com/office/drawing/2014/main" id="{B336E18D-5424-D32F-8FE8-CD0821BEB5D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170" y="1771"/>
                  <a:ext cx="1430" cy="143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63529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63529"/>
                        <a:invGamma/>
                      </a:srgb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endParaRPr>
                </a:p>
              </p:txBody>
            </p:sp>
            <p:sp>
              <p:nvSpPr>
                <p:cNvPr id="136200" name="Oval 33">
                  <a:extLst>
                    <a:ext uri="{FF2B5EF4-FFF2-40B4-BE49-F238E27FC236}">
                      <a16:creationId xmlns:a16="http://schemas.microsoft.com/office/drawing/2014/main" id="{24A185E9-70FE-0BD8-7DB1-268C15DDDC0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254" y="1856"/>
                  <a:ext cx="1101" cy="220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74BD43">
                        <a:gamma/>
                        <a:tint val="0"/>
                        <a:invGamma/>
                      </a:srgbClr>
                    </a:gs>
                    <a:gs pos="50000">
                      <a:srgbClr val="74BD43"/>
                    </a:gs>
                    <a:gs pos="100000">
                      <a:srgbClr val="74BD43">
                        <a:gamma/>
                        <a:tint val="0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endParaRPr>
                </a:p>
              </p:txBody>
            </p:sp>
            <p:sp>
              <p:nvSpPr>
                <p:cNvPr id="136201" name="Oval 34">
                  <a:extLst>
                    <a:ext uri="{FF2B5EF4-FFF2-40B4-BE49-F238E27FC236}">
                      <a16:creationId xmlns:a16="http://schemas.microsoft.com/office/drawing/2014/main" id="{03F5B1ED-ECD5-43E1-703B-FB177437B0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254" y="1856"/>
                  <a:ext cx="1101" cy="220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8D67E1">
                        <a:gamma/>
                        <a:shade val="0"/>
                        <a:invGamma/>
                      </a:srgbClr>
                    </a:gs>
                    <a:gs pos="100000">
                      <a:srgbClr val="8D67E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endParaRPr>
                </a:p>
              </p:txBody>
            </p:sp>
            <p:sp>
              <p:nvSpPr>
                <p:cNvPr id="136202" name="Oval 35">
                  <a:extLst>
                    <a:ext uri="{FF2B5EF4-FFF2-40B4-BE49-F238E27FC236}">
                      <a16:creationId xmlns:a16="http://schemas.microsoft.com/office/drawing/2014/main" id="{2BFB9E1A-A65E-60EB-AD2E-E85DD9B389C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337" y="1939"/>
                  <a:ext cx="1096" cy="220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74BD43">
                        <a:gamma/>
                        <a:shade val="54118"/>
                        <a:invGamma/>
                      </a:srgbClr>
                    </a:gs>
                    <a:gs pos="50000">
                      <a:srgbClr val="74BD43"/>
                    </a:gs>
                    <a:gs pos="100000">
                      <a:srgbClr val="74BD43">
                        <a:gamma/>
                        <a:shade val="54118"/>
                        <a:invGamma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endParaRPr>
                </a:p>
              </p:txBody>
            </p:sp>
            <p:sp>
              <p:nvSpPr>
                <p:cNvPr id="136203" name="Oval 36">
                  <a:extLst>
                    <a:ext uri="{FF2B5EF4-FFF2-40B4-BE49-F238E27FC236}">
                      <a16:creationId xmlns:a16="http://schemas.microsoft.com/office/drawing/2014/main" id="{35AF9108-86F0-5A91-A3C0-A48AF8CB42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337" y="1939"/>
                  <a:ext cx="1096" cy="220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4B798"/>
                    </a:gs>
                    <a:gs pos="100000">
                      <a:srgbClr val="C4B798">
                        <a:gamma/>
                        <a:shade val="4862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endParaRPr>
                </a:p>
              </p:txBody>
            </p:sp>
          </p:grpSp>
        </p:grpSp>
        <p:grpSp>
          <p:nvGrpSpPr>
            <p:cNvPr id="136219" name="Group 136218">
              <a:extLst>
                <a:ext uri="{FF2B5EF4-FFF2-40B4-BE49-F238E27FC236}">
                  <a16:creationId xmlns:a16="http://schemas.microsoft.com/office/drawing/2014/main" id="{96E90E82-82A6-2940-D7AB-E2ADD436BA06}"/>
                </a:ext>
              </a:extLst>
            </p:cNvPr>
            <p:cNvGrpSpPr/>
            <p:nvPr/>
          </p:nvGrpSpPr>
          <p:grpSpPr>
            <a:xfrm>
              <a:off x="2074493" y="4001494"/>
              <a:ext cx="4481232" cy="523494"/>
              <a:chOff x="2319094" y="4001494"/>
              <a:chExt cx="4481232" cy="523494"/>
            </a:xfrm>
          </p:grpSpPr>
          <p:sp>
            <p:nvSpPr>
              <p:cNvPr id="42" name="AutoShape 4">
                <a:extLst>
                  <a:ext uri="{FF2B5EF4-FFF2-40B4-BE49-F238E27FC236}">
                    <a16:creationId xmlns:a16="http://schemas.microsoft.com/office/drawing/2014/main" id="{D9F09971-09C0-80C3-F77A-26374A9F126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567262" y="4001494"/>
                <a:ext cx="4233064" cy="422414"/>
              </a:xfrm>
              <a:prstGeom prst="roundRect">
                <a:avLst>
                  <a:gd name="adj" fmla="val 50000"/>
                </a:avLst>
              </a:prstGeom>
              <a:noFill/>
              <a:ln w="28575" algn="ctr">
                <a:solidFill>
                  <a:srgbClr val="C4B798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CN" dirty="0"/>
                  <a:t>Mitigating and Adapting to Climate Change</a:t>
                </a:r>
                <a:endParaRPr kumimoji="0" lang="en-US" altLang="zh-CN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grpSp>
            <p:nvGrpSpPr>
              <p:cNvPr id="136204" name="Group 37">
                <a:extLst>
                  <a:ext uri="{FF2B5EF4-FFF2-40B4-BE49-F238E27FC236}">
                    <a16:creationId xmlns:a16="http://schemas.microsoft.com/office/drawing/2014/main" id="{A1F20567-6BC9-D139-2226-6679E6FBEC4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19094" y="4042416"/>
                <a:ext cx="295690" cy="482572"/>
                <a:chOff x="2078" y="1680"/>
                <a:chExt cx="1615" cy="2460"/>
              </a:xfrm>
            </p:grpSpPr>
            <p:sp>
              <p:nvSpPr>
                <p:cNvPr id="136205" name="Oval 38">
                  <a:extLst>
                    <a:ext uri="{FF2B5EF4-FFF2-40B4-BE49-F238E27FC236}">
                      <a16:creationId xmlns:a16="http://schemas.microsoft.com/office/drawing/2014/main" id="{B263E570-6BAE-2DB8-F0BB-05937576B8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078" y="1680"/>
                  <a:ext cx="1615" cy="16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5715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endParaRPr>
                </a:p>
              </p:txBody>
            </p:sp>
            <p:sp>
              <p:nvSpPr>
                <p:cNvPr id="136206" name="Oval 39">
                  <a:extLst>
                    <a:ext uri="{FF2B5EF4-FFF2-40B4-BE49-F238E27FC236}">
                      <a16:creationId xmlns:a16="http://schemas.microsoft.com/office/drawing/2014/main" id="{009E01B9-4993-E500-CBCC-306F27B8E8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170" y="1771"/>
                  <a:ext cx="1430" cy="143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63529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63529"/>
                        <a:invGamma/>
                      </a:srgb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endParaRPr>
                </a:p>
              </p:txBody>
            </p:sp>
            <p:sp>
              <p:nvSpPr>
                <p:cNvPr id="136207" name="Oval 40">
                  <a:extLst>
                    <a:ext uri="{FF2B5EF4-FFF2-40B4-BE49-F238E27FC236}">
                      <a16:creationId xmlns:a16="http://schemas.microsoft.com/office/drawing/2014/main" id="{2D9B5414-937B-AA05-FED0-87511DAC9D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254" y="1856"/>
                  <a:ext cx="1180" cy="220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74BD43">
                        <a:gamma/>
                        <a:tint val="0"/>
                        <a:invGamma/>
                      </a:srgbClr>
                    </a:gs>
                    <a:gs pos="50000">
                      <a:srgbClr val="74BD43"/>
                    </a:gs>
                    <a:gs pos="100000">
                      <a:srgbClr val="74BD43">
                        <a:gamma/>
                        <a:tint val="0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endParaRPr>
                </a:p>
              </p:txBody>
            </p:sp>
            <p:sp>
              <p:nvSpPr>
                <p:cNvPr id="136208" name="Oval 41">
                  <a:extLst>
                    <a:ext uri="{FF2B5EF4-FFF2-40B4-BE49-F238E27FC236}">
                      <a16:creationId xmlns:a16="http://schemas.microsoft.com/office/drawing/2014/main" id="{4667A840-DE44-E988-2019-0D720E3174D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254" y="1856"/>
                  <a:ext cx="1180" cy="220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E35E23">
                        <a:gamma/>
                        <a:shade val="0"/>
                        <a:invGamma/>
                      </a:srgbClr>
                    </a:gs>
                    <a:gs pos="100000">
                      <a:srgbClr val="E35E23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endParaRPr>
                </a:p>
              </p:txBody>
            </p:sp>
            <p:sp>
              <p:nvSpPr>
                <p:cNvPr id="136209" name="Oval 42">
                  <a:extLst>
                    <a:ext uri="{FF2B5EF4-FFF2-40B4-BE49-F238E27FC236}">
                      <a16:creationId xmlns:a16="http://schemas.microsoft.com/office/drawing/2014/main" id="{48A78CE4-E983-7753-434C-03205428D8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337" y="1939"/>
                  <a:ext cx="1096" cy="220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74BD43">
                        <a:gamma/>
                        <a:shade val="54118"/>
                        <a:invGamma/>
                      </a:srgbClr>
                    </a:gs>
                    <a:gs pos="50000">
                      <a:srgbClr val="74BD43"/>
                    </a:gs>
                    <a:gs pos="100000">
                      <a:srgbClr val="74BD43">
                        <a:gamma/>
                        <a:shade val="54118"/>
                        <a:invGamma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endParaRPr>
                </a:p>
              </p:txBody>
            </p:sp>
            <p:sp>
              <p:nvSpPr>
                <p:cNvPr id="136210" name="Oval 43">
                  <a:extLst>
                    <a:ext uri="{FF2B5EF4-FFF2-40B4-BE49-F238E27FC236}">
                      <a16:creationId xmlns:a16="http://schemas.microsoft.com/office/drawing/2014/main" id="{28958AB0-8613-DF4D-C850-94B6B6B4CD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337" y="1939"/>
                  <a:ext cx="1096" cy="220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E35E23"/>
                    </a:gs>
                    <a:gs pos="100000">
                      <a:srgbClr val="E35E23">
                        <a:gamma/>
                        <a:shade val="4862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endParaRPr>
                </a:p>
              </p:txBody>
            </p:sp>
          </p:grpSp>
        </p:grpSp>
        <p:sp>
          <p:nvSpPr>
            <p:cNvPr id="136212" name="Oval 136211">
              <a:extLst>
                <a:ext uri="{FF2B5EF4-FFF2-40B4-BE49-F238E27FC236}">
                  <a16:creationId xmlns:a16="http://schemas.microsoft.com/office/drawing/2014/main" id="{4C7F11A5-5302-95A2-CA6C-5D229B9035CB}"/>
                </a:ext>
              </a:extLst>
            </p:cNvPr>
            <p:cNvSpPr/>
            <p:nvPr/>
          </p:nvSpPr>
          <p:spPr>
            <a:xfrm>
              <a:off x="798938" y="1804909"/>
              <a:ext cx="1544738" cy="2260669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63500" algn="ctr">
              <a:solidFill>
                <a:schemeClr val="bg1">
                  <a:lumMod val="85000"/>
                  <a:alpha val="7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36217" name="Arc 136216">
              <a:extLst>
                <a:ext uri="{FF2B5EF4-FFF2-40B4-BE49-F238E27FC236}">
                  <a16:creationId xmlns:a16="http://schemas.microsoft.com/office/drawing/2014/main" id="{BD55EA85-B380-82EE-63C3-76821ACA5A14}"/>
                </a:ext>
              </a:extLst>
            </p:cNvPr>
            <p:cNvSpPr/>
            <p:nvPr/>
          </p:nvSpPr>
          <p:spPr>
            <a:xfrm>
              <a:off x="336331" y="1606406"/>
              <a:ext cx="2304256" cy="2684867"/>
            </a:xfrm>
            <a:prstGeom prst="arc">
              <a:avLst>
                <a:gd name="adj1" fmla="val 18181117"/>
                <a:gd name="adj2" fmla="val 3426307"/>
              </a:avLst>
            </a:prstGeom>
            <a:noFill/>
            <a:ln w="28575" algn="ctr">
              <a:solidFill>
                <a:schemeClr val="accent2">
                  <a:lumMod val="75000"/>
                </a:schemeClr>
              </a:solidFill>
              <a:prstDash val="sysDash"/>
              <a:round/>
              <a:headEnd type="oval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/>
            </a:p>
          </p:txBody>
        </p:sp>
        <p:pic>
          <p:nvPicPr>
            <p:cNvPr id="136229" name="Graphic 136228" descr="Snow with solid fill">
              <a:extLst>
                <a:ext uri="{FF2B5EF4-FFF2-40B4-BE49-F238E27FC236}">
                  <a16:creationId xmlns:a16="http://schemas.microsoft.com/office/drawing/2014/main" id="{140E8755-FDE6-1E49-917F-A91B84B71D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48600" y="2332815"/>
              <a:ext cx="1209200" cy="1209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29419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The Science Behind Climate Change</a:t>
            </a:r>
          </a:p>
        </p:txBody>
      </p:sp>
      <p:grpSp>
        <p:nvGrpSpPr>
          <p:cNvPr id="16" name="Group 6">
            <a:extLst>
              <a:ext uri="{FF2B5EF4-FFF2-40B4-BE49-F238E27FC236}">
                <a16:creationId xmlns:a16="http://schemas.microsoft.com/office/drawing/2014/main" id="{68018CC7-481E-DF6D-A5A0-5013B5ADB9C7}"/>
              </a:ext>
            </a:extLst>
          </p:cNvPr>
          <p:cNvGrpSpPr>
            <a:grpSpLocks/>
          </p:cNvGrpSpPr>
          <p:nvPr/>
        </p:nvGrpSpPr>
        <p:grpSpPr bwMode="auto">
          <a:xfrm>
            <a:off x="1259632" y="3039568"/>
            <a:ext cx="1362075" cy="1322388"/>
            <a:chOff x="4320" y="1152"/>
            <a:chExt cx="414" cy="402"/>
          </a:xfrm>
        </p:grpSpPr>
        <p:sp>
          <p:nvSpPr>
            <p:cNvPr id="26" name="AutoShape 7">
              <a:extLst>
                <a:ext uri="{FF2B5EF4-FFF2-40B4-BE49-F238E27FC236}">
                  <a16:creationId xmlns:a16="http://schemas.microsoft.com/office/drawing/2014/main" id="{DDAD3D21-8AF2-20FD-DCDD-1615E0A2166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rgbClr val="F5B80B"/>
                </a:gs>
                <a:gs pos="100000">
                  <a:srgbClr val="F5B80B">
                    <a:gamma/>
                    <a:shade val="69804"/>
                    <a:invGamma/>
                  </a:srgbClr>
                </a:gs>
              </a:gsLst>
              <a:lin ang="5400000" scaled="1"/>
            </a:gra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3ED481D6-30B4-2636-7B93-581E9B58BB4A}"/>
                </a:ext>
              </a:extLst>
            </p:cNvPr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rgbClr val="F5B80B">
                    <a:gamma/>
                    <a:tint val="48627"/>
                    <a:invGamma/>
                  </a:srgbClr>
                </a:gs>
                <a:gs pos="50000">
                  <a:srgbClr val="F5B80B">
                    <a:alpha val="0"/>
                  </a:srgbClr>
                </a:gs>
                <a:gs pos="100000">
                  <a:srgbClr val="F5B80B">
                    <a:gamma/>
                    <a:tint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grpSp>
        <p:nvGrpSpPr>
          <p:cNvPr id="18" name="Group 10">
            <a:extLst>
              <a:ext uri="{FF2B5EF4-FFF2-40B4-BE49-F238E27FC236}">
                <a16:creationId xmlns:a16="http://schemas.microsoft.com/office/drawing/2014/main" id="{29E8B2BF-94FE-D498-4A6A-BAFA22B99EB3}"/>
              </a:ext>
            </a:extLst>
          </p:cNvPr>
          <p:cNvGrpSpPr>
            <a:grpSpLocks/>
          </p:cNvGrpSpPr>
          <p:nvPr/>
        </p:nvGrpSpPr>
        <p:grpSpPr bwMode="auto">
          <a:xfrm>
            <a:off x="3687390" y="2283718"/>
            <a:ext cx="1362075" cy="1322388"/>
            <a:chOff x="4320" y="1152"/>
            <a:chExt cx="414" cy="402"/>
          </a:xfrm>
        </p:grpSpPr>
        <p:sp>
          <p:nvSpPr>
            <p:cNvPr id="24" name="AutoShape 11">
              <a:extLst>
                <a:ext uri="{FF2B5EF4-FFF2-40B4-BE49-F238E27FC236}">
                  <a16:creationId xmlns:a16="http://schemas.microsoft.com/office/drawing/2014/main" id="{16DD4858-4DDB-3D36-9F9D-892BECC1CA9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rgbClr val="6292C6"/>
                </a:gs>
                <a:gs pos="100000">
                  <a:srgbClr val="6292C6">
                    <a:gamma/>
                    <a:shade val="69804"/>
                    <a:invGamma/>
                  </a:srgbClr>
                </a:gs>
              </a:gsLst>
              <a:lin ang="5400000" scaled="1"/>
            </a:gra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D9442F18-3870-A8CA-869D-A0A255AB0F1E}"/>
                </a:ext>
              </a:extLst>
            </p:cNvPr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rgbClr val="6292C6">
                    <a:gamma/>
                    <a:tint val="48627"/>
                    <a:invGamma/>
                  </a:srgbClr>
                </a:gs>
                <a:gs pos="50000">
                  <a:srgbClr val="6292C6">
                    <a:alpha val="0"/>
                  </a:srgbClr>
                </a:gs>
                <a:gs pos="100000">
                  <a:srgbClr val="6292C6">
                    <a:gamma/>
                    <a:tint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grpSp>
        <p:nvGrpSpPr>
          <p:cNvPr id="19" name="Group 13">
            <a:extLst>
              <a:ext uri="{FF2B5EF4-FFF2-40B4-BE49-F238E27FC236}">
                <a16:creationId xmlns:a16="http://schemas.microsoft.com/office/drawing/2014/main" id="{9ED9FFEC-4DDE-25E1-1A13-67D537E28E1D}"/>
              </a:ext>
            </a:extLst>
          </p:cNvPr>
          <p:cNvGrpSpPr>
            <a:grpSpLocks/>
          </p:cNvGrpSpPr>
          <p:nvPr/>
        </p:nvGrpSpPr>
        <p:grpSpPr bwMode="auto">
          <a:xfrm>
            <a:off x="6228184" y="1717180"/>
            <a:ext cx="1362075" cy="1322388"/>
            <a:chOff x="4320" y="1152"/>
            <a:chExt cx="414" cy="402"/>
          </a:xfrm>
        </p:grpSpPr>
        <p:sp>
          <p:nvSpPr>
            <p:cNvPr id="22" name="AutoShape 14">
              <a:extLst>
                <a:ext uri="{FF2B5EF4-FFF2-40B4-BE49-F238E27FC236}">
                  <a16:creationId xmlns:a16="http://schemas.microsoft.com/office/drawing/2014/main" id="{2DEB4BA9-1ED9-61ED-A910-5C5144C67B4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rgbClr val="74BD43"/>
                </a:gs>
                <a:gs pos="100000">
                  <a:srgbClr val="74BD43">
                    <a:gamma/>
                    <a:shade val="69804"/>
                    <a:invGamma/>
                  </a:srgbClr>
                </a:gs>
              </a:gsLst>
              <a:lin ang="5400000" scaled="1"/>
            </a:gra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4E913472-2808-B3D1-2951-094AD44498DA}"/>
                </a:ext>
              </a:extLst>
            </p:cNvPr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rgbClr val="74BD43">
                    <a:gamma/>
                    <a:tint val="48627"/>
                    <a:invGamma/>
                  </a:srgbClr>
                </a:gs>
                <a:gs pos="50000">
                  <a:srgbClr val="74BD43">
                    <a:alpha val="0"/>
                  </a:srgbClr>
                </a:gs>
                <a:gs pos="100000">
                  <a:srgbClr val="74BD43">
                    <a:gamma/>
                    <a:tint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sp>
        <p:nvSpPr>
          <p:cNvPr id="29" name="Freeform 5">
            <a:extLst>
              <a:ext uri="{FF2B5EF4-FFF2-40B4-BE49-F238E27FC236}">
                <a16:creationId xmlns:a16="http://schemas.microsoft.com/office/drawing/2014/main" id="{C8594A1A-B300-2998-B9A4-345E03124FE6}"/>
              </a:ext>
            </a:extLst>
          </p:cNvPr>
          <p:cNvSpPr>
            <a:spLocks/>
          </p:cNvSpPr>
          <p:nvPr/>
        </p:nvSpPr>
        <p:spPr bwMode="ltGray">
          <a:xfrm>
            <a:off x="854619" y="3094409"/>
            <a:ext cx="8037921" cy="1707393"/>
          </a:xfrm>
          <a:custGeom>
            <a:avLst/>
            <a:gdLst>
              <a:gd name="T0" fmla="*/ 348 w 3569"/>
              <a:gd name="T1" fmla="*/ 1788 h 2083"/>
              <a:gd name="T2" fmla="*/ 877 w 3569"/>
              <a:gd name="T3" fmla="*/ 1701 h 2083"/>
              <a:gd name="T4" fmla="*/ 1306 w 3569"/>
              <a:gd name="T5" fmla="*/ 1172 h 2083"/>
              <a:gd name="T6" fmla="*/ 1708 w 3569"/>
              <a:gd name="T7" fmla="*/ 683 h 2083"/>
              <a:gd name="T8" fmla="*/ 2157 w 3569"/>
              <a:gd name="T9" fmla="*/ 1433 h 2083"/>
              <a:gd name="T10" fmla="*/ 2585 w 3569"/>
              <a:gd name="T11" fmla="*/ 1193 h 2083"/>
              <a:gd name="T12" fmla="*/ 3081 w 3569"/>
              <a:gd name="T13" fmla="*/ 47 h 2083"/>
              <a:gd name="T14" fmla="*/ 3547 w 3569"/>
              <a:gd name="T15" fmla="*/ 467 h 2083"/>
              <a:gd name="T16" fmla="*/ 3569 w 3569"/>
              <a:gd name="T17" fmla="*/ 2083 h 2083"/>
              <a:gd name="T18" fmla="*/ 0 w 3569"/>
              <a:gd name="T19" fmla="*/ 2077 h 2083"/>
              <a:gd name="T20" fmla="*/ 348 w 3569"/>
              <a:gd name="T21" fmla="*/ 1788 h 2083"/>
              <a:gd name="connsiteX0" fmla="*/ 975 w 10696"/>
              <a:gd name="connsiteY0" fmla="*/ 8359 h 9775"/>
              <a:gd name="connsiteX1" fmla="*/ 2457 w 10696"/>
              <a:gd name="connsiteY1" fmla="*/ 7941 h 9775"/>
              <a:gd name="connsiteX2" fmla="*/ 3659 w 10696"/>
              <a:gd name="connsiteY2" fmla="*/ 5402 h 9775"/>
              <a:gd name="connsiteX3" fmla="*/ 4786 w 10696"/>
              <a:gd name="connsiteY3" fmla="*/ 3054 h 9775"/>
              <a:gd name="connsiteX4" fmla="*/ 6044 w 10696"/>
              <a:gd name="connsiteY4" fmla="*/ 6655 h 9775"/>
              <a:gd name="connsiteX5" fmla="*/ 7243 w 10696"/>
              <a:gd name="connsiteY5" fmla="*/ 5502 h 9775"/>
              <a:gd name="connsiteX6" fmla="*/ 8633 w 10696"/>
              <a:gd name="connsiteY6" fmla="*/ 1 h 9775"/>
              <a:gd name="connsiteX7" fmla="*/ 10696 w 10696"/>
              <a:gd name="connsiteY7" fmla="*/ 5826 h 9775"/>
              <a:gd name="connsiteX8" fmla="*/ 10000 w 10696"/>
              <a:gd name="connsiteY8" fmla="*/ 9775 h 9775"/>
              <a:gd name="connsiteX9" fmla="*/ 0 w 10696"/>
              <a:gd name="connsiteY9" fmla="*/ 9746 h 9775"/>
              <a:gd name="connsiteX10" fmla="*/ 975 w 10696"/>
              <a:gd name="connsiteY10" fmla="*/ 8359 h 9775"/>
              <a:gd name="connsiteX0" fmla="*/ 912 w 10000"/>
              <a:gd name="connsiteY0" fmla="*/ 8551 h 10000"/>
              <a:gd name="connsiteX1" fmla="*/ 2297 w 10000"/>
              <a:gd name="connsiteY1" fmla="*/ 8124 h 10000"/>
              <a:gd name="connsiteX2" fmla="*/ 3421 w 10000"/>
              <a:gd name="connsiteY2" fmla="*/ 5526 h 10000"/>
              <a:gd name="connsiteX3" fmla="*/ 4475 w 10000"/>
              <a:gd name="connsiteY3" fmla="*/ 3124 h 10000"/>
              <a:gd name="connsiteX4" fmla="*/ 5651 w 10000"/>
              <a:gd name="connsiteY4" fmla="*/ 6808 h 10000"/>
              <a:gd name="connsiteX5" fmla="*/ 6772 w 10000"/>
              <a:gd name="connsiteY5" fmla="*/ 5629 h 10000"/>
              <a:gd name="connsiteX6" fmla="*/ 8071 w 10000"/>
              <a:gd name="connsiteY6" fmla="*/ 1 h 10000"/>
              <a:gd name="connsiteX7" fmla="*/ 10000 w 10000"/>
              <a:gd name="connsiteY7" fmla="*/ 5960 h 10000"/>
              <a:gd name="connsiteX8" fmla="*/ 9349 w 10000"/>
              <a:gd name="connsiteY8" fmla="*/ 10000 h 10000"/>
              <a:gd name="connsiteX9" fmla="*/ 0 w 10000"/>
              <a:gd name="connsiteY9" fmla="*/ 9970 h 10000"/>
              <a:gd name="connsiteX10" fmla="*/ 912 w 10000"/>
              <a:gd name="connsiteY10" fmla="*/ 8551 h 10000"/>
              <a:gd name="connsiteX0" fmla="*/ 912 w 10000"/>
              <a:gd name="connsiteY0" fmla="*/ 8877 h 10326"/>
              <a:gd name="connsiteX1" fmla="*/ 2297 w 10000"/>
              <a:gd name="connsiteY1" fmla="*/ 8450 h 10326"/>
              <a:gd name="connsiteX2" fmla="*/ 3421 w 10000"/>
              <a:gd name="connsiteY2" fmla="*/ 5852 h 10326"/>
              <a:gd name="connsiteX3" fmla="*/ 4475 w 10000"/>
              <a:gd name="connsiteY3" fmla="*/ 3450 h 10326"/>
              <a:gd name="connsiteX4" fmla="*/ 5651 w 10000"/>
              <a:gd name="connsiteY4" fmla="*/ 7134 h 10326"/>
              <a:gd name="connsiteX5" fmla="*/ 6772 w 10000"/>
              <a:gd name="connsiteY5" fmla="*/ 5955 h 10326"/>
              <a:gd name="connsiteX6" fmla="*/ 8071 w 10000"/>
              <a:gd name="connsiteY6" fmla="*/ 327 h 10326"/>
              <a:gd name="connsiteX7" fmla="*/ 9511 w 10000"/>
              <a:gd name="connsiteY7" fmla="*/ 1273 h 10326"/>
              <a:gd name="connsiteX8" fmla="*/ 10000 w 10000"/>
              <a:gd name="connsiteY8" fmla="*/ 6286 h 10326"/>
              <a:gd name="connsiteX9" fmla="*/ 9349 w 10000"/>
              <a:gd name="connsiteY9" fmla="*/ 10326 h 10326"/>
              <a:gd name="connsiteX10" fmla="*/ 0 w 10000"/>
              <a:gd name="connsiteY10" fmla="*/ 10296 h 10326"/>
              <a:gd name="connsiteX11" fmla="*/ 912 w 10000"/>
              <a:gd name="connsiteY11" fmla="*/ 8877 h 10326"/>
              <a:gd name="connsiteX0" fmla="*/ 912 w 10148"/>
              <a:gd name="connsiteY0" fmla="*/ 8877 h 10326"/>
              <a:gd name="connsiteX1" fmla="*/ 2297 w 10148"/>
              <a:gd name="connsiteY1" fmla="*/ 8450 h 10326"/>
              <a:gd name="connsiteX2" fmla="*/ 3421 w 10148"/>
              <a:gd name="connsiteY2" fmla="*/ 5852 h 10326"/>
              <a:gd name="connsiteX3" fmla="*/ 4475 w 10148"/>
              <a:gd name="connsiteY3" fmla="*/ 3450 h 10326"/>
              <a:gd name="connsiteX4" fmla="*/ 5651 w 10148"/>
              <a:gd name="connsiteY4" fmla="*/ 7134 h 10326"/>
              <a:gd name="connsiteX5" fmla="*/ 6772 w 10148"/>
              <a:gd name="connsiteY5" fmla="*/ 5955 h 10326"/>
              <a:gd name="connsiteX6" fmla="*/ 8071 w 10148"/>
              <a:gd name="connsiteY6" fmla="*/ 327 h 10326"/>
              <a:gd name="connsiteX7" fmla="*/ 9511 w 10148"/>
              <a:gd name="connsiteY7" fmla="*/ 1273 h 10326"/>
              <a:gd name="connsiteX8" fmla="*/ 10148 w 10148"/>
              <a:gd name="connsiteY8" fmla="*/ 8547 h 10326"/>
              <a:gd name="connsiteX9" fmla="*/ 9349 w 10148"/>
              <a:gd name="connsiteY9" fmla="*/ 10326 h 10326"/>
              <a:gd name="connsiteX10" fmla="*/ 0 w 10148"/>
              <a:gd name="connsiteY10" fmla="*/ 10296 h 10326"/>
              <a:gd name="connsiteX11" fmla="*/ 912 w 10148"/>
              <a:gd name="connsiteY11" fmla="*/ 8877 h 10326"/>
              <a:gd name="connsiteX0" fmla="*/ 912 w 10391"/>
              <a:gd name="connsiteY0" fmla="*/ 8877 h 10326"/>
              <a:gd name="connsiteX1" fmla="*/ 2297 w 10391"/>
              <a:gd name="connsiteY1" fmla="*/ 8450 h 10326"/>
              <a:gd name="connsiteX2" fmla="*/ 3421 w 10391"/>
              <a:gd name="connsiteY2" fmla="*/ 5852 h 10326"/>
              <a:gd name="connsiteX3" fmla="*/ 4475 w 10391"/>
              <a:gd name="connsiteY3" fmla="*/ 3450 h 10326"/>
              <a:gd name="connsiteX4" fmla="*/ 5651 w 10391"/>
              <a:gd name="connsiteY4" fmla="*/ 7134 h 10326"/>
              <a:gd name="connsiteX5" fmla="*/ 6772 w 10391"/>
              <a:gd name="connsiteY5" fmla="*/ 5955 h 10326"/>
              <a:gd name="connsiteX6" fmla="*/ 8071 w 10391"/>
              <a:gd name="connsiteY6" fmla="*/ 327 h 10326"/>
              <a:gd name="connsiteX7" fmla="*/ 9511 w 10391"/>
              <a:gd name="connsiteY7" fmla="*/ 1273 h 10326"/>
              <a:gd name="connsiteX8" fmla="*/ 10391 w 10391"/>
              <a:gd name="connsiteY8" fmla="*/ 6526 h 10326"/>
              <a:gd name="connsiteX9" fmla="*/ 9349 w 10391"/>
              <a:gd name="connsiteY9" fmla="*/ 10326 h 10326"/>
              <a:gd name="connsiteX10" fmla="*/ 0 w 10391"/>
              <a:gd name="connsiteY10" fmla="*/ 10296 h 10326"/>
              <a:gd name="connsiteX11" fmla="*/ 912 w 10391"/>
              <a:gd name="connsiteY11" fmla="*/ 8877 h 10326"/>
              <a:gd name="connsiteX0" fmla="*/ 912 w 10391"/>
              <a:gd name="connsiteY0" fmla="*/ 8877 h 10326"/>
              <a:gd name="connsiteX1" fmla="*/ 2297 w 10391"/>
              <a:gd name="connsiteY1" fmla="*/ 8450 h 10326"/>
              <a:gd name="connsiteX2" fmla="*/ 3421 w 10391"/>
              <a:gd name="connsiteY2" fmla="*/ 5852 h 10326"/>
              <a:gd name="connsiteX3" fmla="*/ 4475 w 10391"/>
              <a:gd name="connsiteY3" fmla="*/ 3450 h 10326"/>
              <a:gd name="connsiteX4" fmla="*/ 5651 w 10391"/>
              <a:gd name="connsiteY4" fmla="*/ 7134 h 10326"/>
              <a:gd name="connsiteX5" fmla="*/ 6772 w 10391"/>
              <a:gd name="connsiteY5" fmla="*/ 5955 h 10326"/>
              <a:gd name="connsiteX6" fmla="*/ 8071 w 10391"/>
              <a:gd name="connsiteY6" fmla="*/ 327 h 10326"/>
              <a:gd name="connsiteX7" fmla="*/ 9511 w 10391"/>
              <a:gd name="connsiteY7" fmla="*/ 1273 h 10326"/>
              <a:gd name="connsiteX8" fmla="*/ 10391 w 10391"/>
              <a:gd name="connsiteY8" fmla="*/ 6526 h 10326"/>
              <a:gd name="connsiteX9" fmla="*/ 9349 w 10391"/>
              <a:gd name="connsiteY9" fmla="*/ 10326 h 10326"/>
              <a:gd name="connsiteX10" fmla="*/ 0 w 10391"/>
              <a:gd name="connsiteY10" fmla="*/ 10296 h 10326"/>
              <a:gd name="connsiteX11" fmla="*/ 912 w 10391"/>
              <a:gd name="connsiteY11" fmla="*/ 8877 h 10326"/>
              <a:gd name="connsiteX0" fmla="*/ 912 w 10391"/>
              <a:gd name="connsiteY0" fmla="*/ 8877 h 10326"/>
              <a:gd name="connsiteX1" fmla="*/ 2297 w 10391"/>
              <a:gd name="connsiteY1" fmla="*/ 8450 h 10326"/>
              <a:gd name="connsiteX2" fmla="*/ 3421 w 10391"/>
              <a:gd name="connsiteY2" fmla="*/ 5852 h 10326"/>
              <a:gd name="connsiteX3" fmla="*/ 4475 w 10391"/>
              <a:gd name="connsiteY3" fmla="*/ 3450 h 10326"/>
              <a:gd name="connsiteX4" fmla="*/ 5651 w 10391"/>
              <a:gd name="connsiteY4" fmla="*/ 7134 h 10326"/>
              <a:gd name="connsiteX5" fmla="*/ 6772 w 10391"/>
              <a:gd name="connsiteY5" fmla="*/ 5955 h 10326"/>
              <a:gd name="connsiteX6" fmla="*/ 8071 w 10391"/>
              <a:gd name="connsiteY6" fmla="*/ 327 h 10326"/>
              <a:gd name="connsiteX7" fmla="*/ 9511 w 10391"/>
              <a:gd name="connsiteY7" fmla="*/ 1273 h 10326"/>
              <a:gd name="connsiteX8" fmla="*/ 10391 w 10391"/>
              <a:gd name="connsiteY8" fmla="*/ 6526 h 10326"/>
              <a:gd name="connsiteX9" fmla="*/ 9349 w 10391"/>
              <a:gd name="connsiteY9" fmla="*/ 10326 h 10326"/>
              <a:gd name="connsiteX10" fmla="*/ 0 w 10391"/>
              <a:gd name="connsiteY10" fmla="*/ 10296 h 10326"/>
              <a:gd name="connsiteX11" fmla="*/ 912 w 10391"/>
              <a:gd name="connsiteY11" fmla="*/ 8877 h 10326"/>
              <a:gd name="connsiteX0" fmla="*/ 912 w 10391"/>
              <a:gd name="connsiteY0" fmla="*/ 8877 h 10326"/>
              <a:gd name="connsiteX1" fmla="*/ 2297 w 10391"/>
              <a:gd name="connsiteY1" fmla="*/ 8450 h 10326"/>
              <a:gd name="connsiteX2" fmla="*/ 3421 w 10391"/>
              <a:gd name="connsiteY2" fmla="*/ 5852 h 10326"/>
              <a:gd name="connsiteX3" fmla="*/ 4475 w 10391"/>
              <a:gd name="connsiteY3" fmla="*/ 3450 h 10326"/>
              <a:gd name="connsiteX4" fmla="*/ 5651 w 10391"/>
              <a:gd name="connsiteY4" fmla="*/ 7134 h 10326"/>
              <a:gd name="connsiteX5" fmla="*/ 6772 w 10391"/>
              <a:gd name="connsiteY5" fmla="*/ 5955 h 10326"/>
              <a:gd name="connsiteX6" fmla="*/ 8071 w 10391"/>
              <a:gd name="connsiteY6" fmla="*/ 327 h 10326"/>
              <a:gd name="connsiteX7" fmla="*/ 9511 w 10391"/>
              <a:gd name="connsiteY7" fmla="*/ 1273 h 10326"/>
              <a:gd name="connsiteX8" fmla="*/ 10391 w 10391"/>
              <a:gd name="connsiteY8" fmla="*/ 6526 h 10326"/>
              <a:gd name="connsiteX9" fmla="*/ 9349 w 10391"/>
              <a:gd name="connsiteY9" fmla="*/ 10326 h 10326"/>
              <a:gd name="connsiteX10" fmla="*/ 0 w 10391"/>
              <a:gd name="connsiteY10" fmla="*/ 10296 h 10326"/>
              <a:gd name="connsiteX11" fmla="*/ 912 w 10391"/>
              <a:gd name="connsiteY11" fmla="*/ 8877 h 10326"/>
              <a:gd name="connsiteX0" fmla="*/ 912 w 10747"/>
              <a:gd name="connsiteY0" fmla="*/ 8877 h 10663"/>
              <a:gd name="connsiteX1" fmla="*/ 2297 w 10747"/>
              <a:gd name="connsiteY1" fmla="*/ 8450 h 10663"/>
              <a:gd name="connsiteX2" fmla="*/ 3421 w 10747"/>
              <a:gd name="connsiteY2" fmla="*/ 5852 h 10663"/>
              <a:gd name="connsiteX3" fmla="*/ 4475 w 10747"/>
              <a:gd name="connsiteY3" fmla="*/ 3450 h 10663"/>
              <a:gd name="connsiteX4" fmla="*/ 5651 w 10747"/>
              <a:gd name="connsiteY4" fmla="*/ 7134 h 10663"/>
              <a:gd name="connsiteX5" fmla="*/ 6772 w 10747"/>
              <a:gd name="connsiteY5" fmla="*/ 5955 h 10663"/>
              <a:gd name="connsiteX6" fmla="*/ 8071 w 10747"/>
              <a:gd name="connsiteY6" fmla="*/ 327 h 10663"/>
              <a:gd name="connsiteX7" fmla="*/ 9511 w 10747"/>
              <a:gd name="connsiteY7" fmla="*/ 1273 h 10663"/>
              <a:gd name="connsiteX8" fmla="*/ 10391 w 10747"/>
              <a:gd name="connsiteY8" fmla="*/ 6526 h 10663"/>
              <a:gd name="connsiteX9" fmla="*/ 10702 w 10747"/>
              <a:gd name="connsiteY9" fmla="*/ 10663 h 10663"/>
              <a:gd name="connsiteX10" fmla="*/ 0 w 10747"/>
              <a:gd name="connsiteY10" fmla="*/ 10296 h 10663"/>
              <a:gd name="connsiteX11" fmla="*/ 912 w 10747"/>
              <a:gd name="connsiteY11" fmla="*/ 8877 h 10663"/>
              <a:gd name="connsiteX0" fmla="*/ 912 w 11469"/>
              <a:gd name="connsiteY0" fmla="*/ 8877 h 10663"/>
              <a:gd name="connsiteX1" fmla="*/ 2297 w 11469"/>
              <a:gd name="connsiteY1" fmla="*/ 8450 h 10663"/>
              <a:gd name="connsiteX2" fmla="*/ 3421 w 11469"/>
              <a:gd name="connsiteY2" fmla="*/ 5852 h 10663"/>
              <a:gd name="connsiteX3" fmla="*/ 4475 w 11469"/>
              <a:gd name="connsiteY3" fmla="*/ 3450 h 10663"/>
              <a:gd name="connsiteX4" fmla="*/ 5651 w 11469"/>
              <a:gd name="connsiteY4" fmla="*/ 7134 h 10663"/>
              <a:gd name="connsiteX5" fmla="*/ 6772 w 11469"/>
              <a:gd name="connsiteY5" fmla="*/ 5955 h 10663"/>
              <a:gd name="connsiteX6" fmla="*/ 8071 w 11469"/>
              <a:gd name="connsiteY6" fmla="*/ 327 h 10663"/>
              <a:gd name="connsiteX7" fmla="*/ 9511 w 11469"/>
              <a:gd name="connsiteY7" fmla="*/ 1273 h 10663"/>
              <a:gd name="connsiteX8" fmla="*/ 11469 w 11469"/>
              <a:gd name="connsiteY8" fmla="*/ 3832 h 10663"/>
              <a:gd name="connsiteX9" fmla="*/ 10702 w 11469"/>
              <a:gd name="connsiteY9" fmla="*/ 10663 h 10663"/>
              <a:gd name="connsiteX10" fmla="*/ 0 w 11469"/>
              <a:gd name="connsiteY10" fmla="*/ 10296 h 10663"/>
              <a:gd name="connsiteX11" fmla="*/ 912 w 11469"/>
              <a:gd name="connsiteY11" fmla="*/ 8877 h 10663"/>
              <a:gd name="connsiteX0" fmla="*/ 912 w 11246"/>
              <a:gd name="connsiteY0" fmla="*/ 9050 h 10836"/>
              <a:gd name="connsiteX1" fmla="*/ 2297 w 11246"/>
              <a:gd name="connsiteY1" fmla="*/ 8623 h 10836"/>
              <a:gd name="connsiteX2" fmla="*/ 3421 w 11246"/>
              <a:gd name="connsiteY2" fmla="*/ 6025 h 10836"/>
              <a:gd name="connsiteX3" fmla="*/ 4475 w 11246"/>
              <a:gd name="connsiteY3" fmla="*/ 3623 h 10836"/>
              <a:gd name="connsiteX4" fmla="*/ 5651 w 11246"/>
              <a:gd name="connsiteY4" fmla="*/ 7307 h 10836"/>
              <a:gd name="connsiteX5" fmla="*/ 6772 w 11246"/>
              <a:gd name="connsiteY5" fmla="*/ 6128 h 10836"/>
              <a:gd name="connsiteX6" fmla="*/ 8071 w 11246"/>
              <a:gd name="connsiteY6" fmla="*/ 500 h 10836"/>
              <a:gd name="connsiteX7" fmla="*/ 9511 w 11246"/>
              <a:gd name="connsiteY7" fmla="*/ 1446 h 10836"/>
              <a:gd name="connsiteX8" fmla="*/ 10702 w 11246"/>
              <a:gd name="connsiteY8" fmla="*/ 10836 h 10836"/>
              <a:gd name="connsiteX9" fmla="*/ 0 w 11246"/>
              <a:gd name="connsiteY9" fmla="*/ 10469 h 10836"/>
              <a:gd name="connsiteX10" fmla="*/ 912 w 11246"/>
              <a:gd name="connsiteY10" fmla="*/ 9050 h 10836"/>
              <a:gd name="connsiteX0" fmla="*/ 912 w 11246"/>
              <a:gd name="connsiteY0" fmla="*/ 9050 h 10836"/>
              <a:gd name="connsiteX1" fmla="*/ 2297 w 11246"/>
              <a:gd name="connsiteY1" fmla="*/ 8623 h 10836"/>
              <a:gd name="connsiteX2" fmla="*/ 3421 w 11246"/>
              <a:gd name="connsiteY2" fmla="*/ 6025 h 10836"/>
              <a:gd name="connsiteX3" fmla="*/ 4475 w 11246"/>
              <a:gd name="connsiteY3" fmla="*/ 3623 h 10836"/>
              <a:gd name="connsiteX4" fmla="*/ 5831 w 11246"/>
              <a:gd name="connsiteY4" fmla="*/ 6489 h 10836"/>
              <a:gd name="connsiteX5" fmla="*/ 6772 w 11246"/>
              <a:gd name="connsiteY5" fmla="*/ 6128 h 10836"/>
              <a:gd name="connsiteX6" fmla="*/ 8071 w 11246"/>
              <a:gd name="connsiteY6" fmla="*/ 500 h 10836"/>
              <a:gd name="connsiteX7" fmla="*/ 9511 w 11246"/>
              <a:gd name="connsiteY7" fmla="*/ 1446 h 10836"/>
              <a:gd name="connsiteX8" fmla="*/ 10702 w 11246"/>
              <a:gd name="connsiteY8" fmla="*/ 10836 h 10836"/>
              <a:gd name="connsiteX9" fmla="*/ 0 w 11246"/>
              <a:gd name="connsiteY9" fmla="*/ 10469 h 10836"/>
              <a:gd name="connsiteX10" fmla="*/ 912 w 11246"/>
              <a:gd name="connsiteY10" fmla="*/ 9050 h 10836"/>
              <a:gd name="connsiteX0" fmla="*/ 912 w 11246"/>
              <a:gd name="connsiteY0" fmla="*/ 8893 h 10679"/>
              <a:gd name="connsiteX1" fmla="*/ 2297 w 11246"/>
              <a:gd name="connsiteY1" fmla="*/ 8466 h 10679"/>
              <a:gd name="connsiteX2" fmla="*/ 3421 w 11246"/>
              <a:gd name="connsiteY2" fmla="*/ 5868 h 10679"/>
              <a:gd name="connsiteX3" fmla="*/ 4475 w 11246"/>
              <a:gd name="connsiteY3" fmla="*/ 3466 h 10679"/>
              <a:gd name="connsiteX4" fmla="*/ 5831 w 11246"/>
              <a:gd name="connsiteY4" fmla="*/ 6332 h 10679"/>
              <a:gd name="connsiteX5" fmla="*/ 7089 w 11246"/>
              <a:gd name="connsiteY5" fmla="*/ 3758 h 10679"/>
              <a:gd name="connsiteX6" fmla="*/ 8071 w 11246"/>
              <a:gd name="connsiteY6" fmla="*/ 343 h 10679"/>
              <a:gd name="connsiteX7" fmla="*/ 9511 w 11246"/>
              <a:gd name="connsiteY7" fmla="*/ 1289 h 10679"/>
              <a:gd name="connsiteX8" fmla="*/ 10702 w 11246"/>
              <a:gd name="connsiteY8" fmla="*/ 10679 h 10679"/>
              <a:gd name="connsiteX9" fmla="*/ 0 w 11246"/>
              <a:gd name="connsiteY9" fmla="*/ 10312 h 10679"/>
              <a:gd name="connsiteX10" fmla="*/ 912 w 11246"/>
              <a:gd name="connsiteY10" fmla="*/ 8893 h 10679"/>
              <a:gd name="connsiteX0" fmla="*/ 912 w 11246"/>
              <a:gd name="connsiteY0" fmla="*/ 9084 h 10870"/>
              <a:gd name="connsiteX1" fmla="*/ 2297 w 11246"/>
              <a:gd name="connsiteY1" fmla="*/ 8657 h 10870"/>
              <a:gd name="connsiteX2" fmla="*/ 3421 w 11246"/>
              <a:gd name="connsiteY2" fmla="*/ 6059 h 10870"/>
              <a:gd name="connsiteX3" fmla="*/ 4475 w 11246"/>
              <a:gd name="connsiteY3" fmla="*/ 3657 h 10870"/>
              <a:gd name="connsiteX4" fmla="*/ 5831 w 11246"/>
              <a:gd name="connsiteY4" fmla="*/ 6523 h 10870"/>
              <a:gd name="connsiteX5" fmla="*/ 7089 w 11246"/>
              <a:gd name="connsiteY5" fmla="*/ 3949 h 10870"/>
              <a:gd name="connsiteX6" fmla="*/ 8325 w 11246"/>
              <a:gd name="connsiteY6" fmla="*/ 245 h 10870"/>
              <a:gd name="connsiteX7" fmla="*/ 9511 w 11246"/>
              <a:gd name="connsiteY7" fmla="*/ 1480 h 10870"/>
              <a:gd name="connsiteX8" fmla="*/ 10702 w 11246"/>
              <a:gd name="connsiteY8" fmla="*/ 10870 h 10870"/>
              <a:gd name="connsiteX9" fmla="*/ 0 w 11246"/>
              <a:gd name="connsiteY9" fmla="*/ 10503 h 10870"/>
              <a:gd name="connsiteX10" fmla="*/ 912 w 11246"/>
              <a:gd name="connsiteY10" fmla="*/ 9084 h 10870"/>
              <a:gd name="connsiteX0" fmla="*/ 288 w 11246"/>
              <a:gd name="connsiteY0" fmla="*/ 9373 h 10870"/>
              <a:gd name="connsiteX1" fmla="*/ 2297 w 11246"/>
              <a:gd name="connsiteY1" fmla="*/ 8657 h 10870"/>
              <a:gd name="connsiteX2" fmla="*/ 3421 w 11246"/>
              <a:gd name="connsiteY2" fmla="*/ 6059 h 10870"/>
              <a:gd name="connsiteX3" fmla="*/ 4475 w 11246"/>
              <a:gd name="connsiteY3" fmla="*/ 3657 h 10870"/>
              <a:gd name="connsiteX4" fmla="*/ 5831 w 11246"/>
              <a:gd name="connsiteY4" fmla="*/ 6523 h 10870"/>
              <a:gd name="connsiteX5" fmla="*/ 7089 w 11246"/>
              <a:gd name="connsiteY5" fmla="*/ 3949 h 10870"/>
              <a:gd name="connsiteX6" fmla="*/ 8325 w 11246"/>
              <a:gd name="connsiteY6" fmla="*/ 245 h 10870"/>
              <a:gd name="connsiteX7" fmla="*/ 9511 w 11246"/>
              <a:gd name="connsiteY7" fmla="*/ 1480 h 10870"/>
              <a:gd name="connsiteX8" fmla="*/ 10702 w 11246"/>
              <a:gd name="connsiteY8" fmla="*/ 10870 h 10870"/>
              <a:gd name="connsiteX9" fmla="*/ 0 w 11246"/>
              <a:gd name="connsiteY9" fmla="*/ 10503 h 10870"/>
              <a:gd name="connsiteX10" fmla="*/ 288 w 11246"/>
              <a:gd name="connsiteY10" fmla="*/ 9373 h 10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246" h="10870">
                <a:moveTo>
                  <a:pt x="288" y="9373"/>
                </a:moveTo>
                <a:cubicBezTo>
                  <a:pt x="1131" y="9177"/>
                  <a:pt x="1775" y="9209"/>
                  <a:pt x="2297" y="8657"/>
                </a:cubicBezTo>
                <a:cubicBezTo>
                  <a:pt x="2819" y="8105"/>
                  <a:pt x="3060" y="7091"/>
                  <a:pt x="3421" y="6059"/>
                </a:cubicBezTo>
                <a:cubicBezTo>
                  <a:pt x="3783" y="5027"/>
                  <a:pt x="4073" y="3580"/>
                  <a:pt x="4475" y="3657"/>
                </a:cubicBezTo>
                <a:cubicBezTo>
                  <a:pt x="4877" y="3734"/>
                  <a:pt x="5395" y="6474"/>
                  <a:pt x="5831" y="6523"/>
                </a:cubicBezTo>
                <a:cubicBezTo>
                  <a:pt x="6267" y="6572"/>
                  <a:pt x="6672" y="5099"/>
                  <a:pt x="7089" y="3949"/>
                </a:cubicBezTo>
                <a:cubicBezTo>
                  <a:pt x="7492" y="2814"/>
                  <a:pt x="7921" y="656"/>
                  <a:pt x="8325" y="245"/>
                </a:cubicBezTo>
                <a:cubicBezTo>
                  <a:pt x="8729" y="-166"/>
                  <a:pt x="9073" y="-243"/>
                  <a:pt x="9511" y="1480"/>
                </a:cubicBezTo>
                <a:cubicBezTo>
                  <a:pt x="9950" y="3203"/>
                  <a:pt x="12287" y="9366"/>
                  <a:pt x="10702" y="10870"/>
                </a:cubicBezTo>
                <a:lnTo>
                  <a:pt x="0" y="10503"/>
                </a:lnTo>
                <a:lnTo>
                  <a:pt x="288" y="937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3" name="Text Box 15">
            <a:extLst>
              <a:ext uri="{FF2B5EF4-FFF2-40B4-BE49-F238E27FC236}">
                <a16:creationId xmlns:a16="http://schemas.microsoft.com/office/drawing/2014/main" id="{3F0C8E14-6A17-8052-AB21-5A865BAF81DA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854619" y="2608545"/>
            <a:ext cx="23050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b="1" i="0" dirty="0">
                <a:solidFill>
                  <a:srgbClr val="3D3929"/>
                </a:solidFill>
                <a:effectLst/>
                <a:latin typeface="Inter"/>
              </a:rPr>
              <a:t>Greenhouse Effect</a:t>
            </a:r>
            <a:endParaRPr lang="en-US" altLang="zh-CN" b="1" dirty="0">
              <a:solidFill>
                <a:srgbClr val="000000"/>
              </a:solidFill>
              <a:ea typeface="宋体" charset="-122"/>
              <a:cs typeface="Arial" charset="0"/>
            </a:endParaRPr>
          </a:p>
        </p:txBody>
      </p:sp>
      <p:sp>
        <p:nvSpPr>
          <p:cNvPr id="34" name="Text Box 15">
            <a:extLst>
              <a:ext uri="{FF2B5EF4-FFF2-40B4-BE49-F238E27FC236}">
                <a16:creationId xmlns:a16="http://schemas.microsoft.com/office/drawing/2014/main" id="{F37A2917-A178-60EF-1DAA-501C94E89F25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215902" y="1855689"/>
            <a:ext cx="23050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b="1" i="0" dirty="0">
                <a:solidFill>
                  <a:srgbClr val="3D3929"/>
                </a:solidFill>
                <a:effectLst/>
                <a:latin typeface="Inter"/>
              </a:rPr>
              <a:t>Carbon Cycle</a:t>
            </a:r>
            <a:endParaRPr lang="en-US" altLang="zh-CN" b="1" dirty="0">
              <a:solidFill>
                <a:srgbClr val="000000"/>
              </a:solidFill>
              <a:ea typeface="宋体" charset="-122"/>
              <a:cs typeface="Arial" charset="0"/>
            </a:endParaRPr>
          </a:p>
        </p:txBody>
      </p:sp>
      <p:sp>
        <p:nvSpPr>
          <p:cNvPr id="35" name="Text Box 15">
            <a:extLst>
              <a:ext uri="{FF2B5EF4-FFF2-40B4-BE49-F238E27FC236}">
                <a16:creationId xmlns:a16="http://schemas.microsoft.com/office/drawing/2014/main" id="{4F5351DD-1DCA-5CBA-1E56-D5268FF89BB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5683194" y="1305756"/>
            <a:ext cx="24877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b="1" i="0" dirty="0">
                <a:solidFill>
                  <a:srgbClr val="3D3929"/>
                </a:solidFill>
                <a:effectLst/>
                <a:latin typeface="Inter"/>
              </a:rPr>
              <a:t>Climate Feedback Loops</a:t>
            </a:r>
            <a:endParaRPr lang="en-US" altLang="zh-CN" b="1" dirty="0">
              <a:solidFill>
                <a:srgbClr val="000000"/>
              </a:solidFill>
              <a:ea typeface="宋体" charset="-122"/>
              <a:cs typeface="Arial" charset="0"/>
            </a:endParaRPr>
          </a:p>
        </p:txBody>
      </p:sp>
      <p:pic>
        <p:nvPicPr>
          <p:cNvPr id="39" name="Graphic 38" descr="Beaker with solid fill">
            <a:extLst>
              <a:ext uri="{FF2B5EF4-FFF2-40B4-BE49-F238E27FC236}">
                <a16:creationId xmlns:a16="http://schemas.microsoft.com/office/drawing/2014/main" id="{B64913A2-AFC5-85D6-CB98-F61E64A67B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826647" y="3948105"/>
            <a:ext cx="827113" cy="827113"/>
          </a:xfrm>
          <a:prstGeom prst="rect">
            <a:avLst/>
          </a:prstGeom>
        </p:spPr>
      </p:pic>
      <p:pic>
        <p:nvPicPr>
          <p:cNvPr id="41" name="Graphic 40" descr="Test tubes with solid fill">
            <a:extLst>
              <a:ext uri="{FF2B5EF4-FFF2-40B4-BE49-F238E27FC236}">
                <a16:creationId xmlns:a16="http://schemas.microsoft.com/office/drawing/2014/main" id="{50FE2BC0-D7CD-920E-4399-7923173B47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941694" y="4181812"/>
            <a:ext cx="651008" cy="651008"/>
          </a:xfrm>
          <a:prstGeom prst="rect">
            <a:avLst/>
          </a:prstGeom>
        </p:spPr>
      </p:pic>
      <p:pic>
        <p:nvPicPr>
          <p:cNvPr id="43" name="Graphic 42" descr="Newton's Cradle with solid fill">
            <a:extLst>
              <a:ext uri="{FF2B5EF4-FFF2-40B4-BE49-F238E27FC236}">
                <a16:creationId xmlns:a16="http://schemas.microsoft.com/office/drawing/2014/main" id="{1282EBD6-DBC6-AD4A-13E7-751F03B0747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13860" y="4138082"/>
            <a:ext cx="694738" cy="694738"/>
          </a:xfrm>
          <a:prstGeom prst="rect">
            <a:avLst/>
          </a:prstGeom>
        </p:spPr>
      </p:pic>
      <p:pic>
        <p:nvPicPr>
          <p:cNvPr id="45" name="Graphic 44" descr="Arrow circle with solid fill">
            <a:extLst>
              <a:ext uri="{FF2B5EF4-FFF2-40B4-BE49-F238E27FC236}">
                <a16:creationId xmlns:a16="http://schemas.microsoft.com/office/drawing/2014/main" id="{6FD4500A-BF2B-49CB-A46F-898C2ACB74C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757941" y="2320637"/>
            <a:ext cx="1285469" cy="1285469"/>
          </a:xfrm>
          <a:prstGeom prst="rect">
            <a:avLst/>
          </a:prstGeom>
        </p:spPr>
      </p:pic>
      <p:sp>
        <p:nvSpPr>
          <p:cNvPr id="46" name="Text Box 15">
            <a:extLst>
              <a:ext uri="{FF2B5EF4-FFF2-40B4-BE49-F238E27FC236}">
                <a16:creationId xmlns:a16="http://schemas.microsoft.com/office/drawing/2014/main" id="{8F852AE7-671B-A312-6329-9C0457FB87E7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972970" y="2763316"/>
            <a:ext cx="91120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000" b="1" i="0" dirty="0">
                <a:solidFill>
                  <a:srgbClr val="C00000"/>
                </a:solidFill>
                <a:effectLst/>
                <a:latin typeface="Inter"/>
              </a:rPr>
              <a:t>CO</a:t>
            </a:r>
            <a:r>
              <a:rPr lang="en-US" altLang="zh-CN" sz="2000" b="1" i="0" baseline="-25000" dirty="0">
                <a:solidFill>
                  <a:srgbClr val="C00000"/>
                </a:solidFill>
                <a:effectLst/>
                <a:latin typeface="Inter"/>
              </a:rPr>
              <a:t>2</a:t>
            </a:r>
            <a:endParaRPr lang="en-US" altLang="zh-CN" sz="2000" b="1" baseline="-25000" dirty="0">
              <a:solidFill>
                <a:srgbClr val="C00000"/>
              </a:solidFill>
              <a:ea typeface="宋体" charset="-122"/>
              <a:cs typeface="Arial" charset="0"/>
            </a:endParaRPr>
          </a:p>
        </p:txBody>
      </p:sp>
      <p:pic>
        <p:nvPicPr>
          <p:cNvPr id="48" name="Graphic 47" descr="Circular flowchart with solid fill">
            <a:extLst>
              <a:ext uri="{FF2B5EF4-FFF2-40B4-BE49-F238E27FC236}">
                <a16:creationId xmlns:a16="http://schemas.microsoft.com/office/drawing/2014/main" id="{9C474CB4-96D8-954F-0E86-D4CD54C353B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378364" y="1791620"/>
            <a:ext cx="1097372" cy="1097372"/>
          </a:xfrm>
          <a:prstGeom prst="rect">
            <a:avLst/>
          </a:prstGeom>
        </p:spPr>
      </p:pic>
      <p:grpSp>
        <p:nvGrpSpPr>
          <p:cNvPr id="55" name="Group 54">
            <a:extLst>
              <a:ext uri="{FF2B5EF4-FFF2-40B4-BE49-F238E27FC236}">
                <a16:creationId xmlns:a16="http://schemas.microsoft.com/office/drawing/2014/main" id="{FFC47CE5-2D7C-97D5-7CA9-B8B7A13D0E50}"/>
              </a:ext>
            </a:extLst>
          </p:cNvPr>
          <p:cNvGrpSpPr/>
          <p:nvPr/>
        </p:nvGrpSpPr>
        <p:grpSpPr>
          <a:xfrm>
            <a:off x="1522114" y="3311426"/>
            <a:ext cx="837109" cy="837109"/>
            <a:chOff x="6769101" y="3013075"/>
            <a:chExt cx="292100" cy="292100"/>
          </a:xfrm>
          <a:solidFill>
            <a:schemeClr val="tx1"/>
          </a:solidFill>
        </p:grpSpPr>
        <p:sp>
          <p:nvSpPr>
            <p:cNvPr id="56" name="Freeform 128">
              <a:extLst>
                <a:ext uri="{FF2B5EF4-FFF2-40B4-BE49-F238E27FC236}">
                  <a16:creationId xmlns:a16="http://schemas.microsoft.com/office/drawing/2014/main" id="{211428F8-DCB7-C4D6-4659-09D30E66B224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9588" y="3013075"/>
              <a:ext cx="20638" cy="38100"/>
            </a:xfrm>
            <a:custGeom>
              <a:avLst/>
              <a:gdLst/>
              <a:ahLst/>
              <a:cxnLst>
                <a:cxn ang="0">
                  <a:pos x="4" y="15"/>
                </a:cxn>
                <a:cxn ang="0">
                  <a:pos x="8" y="11"/>
                </a:cxn>
                <a:cxn ang="0">
                  <a:pos x="8" y="4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11"/>
                </a:cxn>
                <a:cxn ang="0">
                  <a:pos x="4" y="15"/>
                </a:cxn>
              </a:cxnLst>
              <a:rect l="0" t="0" r="r" b="b"/>
              <a:pathLst>
                <a:path w="8" h="15">
                  <a:moveTo>
                    <a:pt x="4" y="15"/>
                  </a:moveTo>
                  <a:cubicBezTo>
                    <a:pt x="6" y="15"/>
                    <a:pt x="8" y="13"/>
                    <a:pt x="8" y="11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2"/>
                    <a:pt x="6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3"/>
                    <a:pt x="2" y="15"/>
                    <a:pt x="4" y="1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7" name="Freeform 129">
              <a:extLst>
                <a:ext uri="{FF2B5EF4-FFF2-40B4-BE49-F238E27FC236}">
                  <a16:creationId xmlns:a16="http://schemas.microsoft.com/office/drawing/2014/main" id="{DD339C75-541B-3ECD-0EBF-DAD07990EC62}"/>
                </a:ext>
              </a:extLst>
            </p:cNvPr>
            <p:cNvSpPr>
              <a:spLocks/>
            </p:cNvSpPr>
            <p:nvPr/>
          </p:nvSpPr>
          <p:spPr bwMode="auto">
            <a:xfrm>
              <a:off x="6791326" y="3048000"/>
              <a:ext cx="33338" cy="33338"/>
            </a:xfrm>
            <a:custGeom>
              <a:avLst/>
              <a:gdLst/>
              <a:ahLst/>
              <a:cxnLst>
                <a:cxn ang="0">
                  <a:pos x="6" y="12"/>
                </a:cxn>
                <a:cxn ang="0">
                  <a:pos x="12" y="12"/>
                </a:cxn>
                <a:cxn ang="0">
                  <a:pos x="12" y="7"/>
                </a:cxn>
                <a:cxn ang="0">
                  <a:pos x="6" y="2"/>
                </a:cxn>
                <a:cxn ang="0">
                  <a:pos x="1" y="2"/>
                </a:cxn>
                <a:cxn ang="0">
                  <a:pos x="1" y="7"/>
                </a:cxn>
                <a:cxn ang="0">
                  <a:pos x="6" y="12"/>
                </a:cxn>
              </a:cxnLst>
              <a:rect l="0" t="0" r="r" b="b"/>
              <a:pathLst>
                <a:path w="13" h="13">
                  <a:moveTo>
                    <a:pt x="6" y="12"/>
                  </a:moveTo>
                  <a:cubicBezTo>
                    <a:pt x="8" y="13"/>
                    <a:pt x="10" y="13"/>
                    <a:pt x="12" y="12"/>
                  </a:cubicBezTo>
                  <a:cubicBezTo>
                    <a:pt x="13" y="10"/>
                    <a:pt x="13" y="8"/>
                    <a:pt x="12" y="7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5" y="0"/>
                    <a:pt x="3" y="0"/>
                    <a:pt x="1" y="2"/>
                  </a:cubicBezTo>
                  <a:cubicBezTo>
                    <a:pt x="0" y="3"/>
                    <a:pt x="0" y="5"/>
                    <a:pt x="1" y="7"/>
                  </a:cubicBezTo>
                  <a:lnTo>
                    <a:pt x="6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8" name="Freeform 130">
              <a:extLst>
                <a:ext uri="{FF2B5EF4-FFF2-40B4-BE49-F238E27FC236}">
                  <a16:creationId xmlns:a16="http://schemas.microsoft.com/office/drawing/2014/main" id="{30B75FD2-E2AA-DA49-20BA-0705BD233B0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9101" y="3124200"/>
              <a:ext cx="38100" cy="17463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4" y="7"/>
                </a:cxn>
                <a:cxn ang="0">
                  <a:pos x="11" y="7"/>
                </a:cxn>
                <a:cxn ang="0">
                  <a:pos x="15" y="3"/>
                </a:cxn>
                <a:cxn ang="0">
                  <a:pos x="11" y="0"/>
                </a:cxn>
              </a:cxnLst>
              <a:rect l="0" t="0" r="r" b="b"/>
              <a:pathLst>
                <a:path w="15" h="7">
                  <a:moveTo>
                    <a:pt x="1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3"/>
                  </a:cubicBezTo>
                  <a:cubicBezTo>
                    <a:pt x="0" y="5"/>
                    <a:pt x="2" y="7"/>
                    <a:pt x="4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3" y="7"/>
                    <a:pt x="15" y="5"/>
                    <a:pt x="15" y="3"/>
                  </a:cubicBezTo>
                  <a:cubicBezTo>
                    <a:pt x="15" y="1"/>
                    <a:pt x="13" y="0"/>
                    <a:pt x="1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9" name="Freeform 131">
              <a:extLst>
                <a:ext uri="{FF2B5EF4-FFF2-40B4-BE49-F238E27FC236}">
                  <a16:creationId xmlns:a16="http://schemas.microsoft.com/office/drawing/2014/main" id="{430F2BB9-E9F9-2D06-83F6-515B69AD1D5B}"/>
                </a:ext>
              </a:extLst>
            </p:cNvPr>
            <p:cNvSpPr>
              <a:spLocks/>
            </p:cNvSpPr>
            <p:nvPr/>
          </p:nvSpPr>
          <p:spPr bwMode="auto">
            <a:xfrm>
              <a:off x="6919913" y="3035300"/>
              <a:ext cx="33338" cy="33338"/>
            </a:xfrm>
            <a:custGeom>
              <a:avLst/>
              <a:gdLst/>
              <a:ahLst/>
              <a:cxnLst>
                <a:cxn ang="0">
                  <a:pos x="7" y="12"/>
                </a:cxn>
                <a:cxn ang="0">
                  <a:pos x="12" y="7"/>
                </a:cxn>
                <a:cxn ang="0">
                  <a:pos x="12" y="1"/>
                </a:cxn>
                <a:cxn ang="0">
                  <a:pos x="12" y="1"/>
                </a:cxn>
                <a:cxn ang="0">
                  <a:pos x="7" y="1"/>
                </a:cxn>
                <a:cxn ang="0">
                  <a:pos x="2" y="7"/>
                </a:cxn>
                <a:cxn ang="0">
                  <a:pos x="2" y="12"/>
                </a:cxn>
                <a:cxn ang="0">
                  <a:pos x="7" y="12"/>
                </a:cxn>
              </a:cxnLst>
              <a:rect l="0" t="0" r="r" b="b"/>
              <a:pathLst>
                <a:path w="13" h="13">
                  <a:moveTo>
                    <a:pt x="7" y="12"/>
                  </a:moveTo>
                  <a:cubicBezTo>
                    <a:pt x="12" y="7"/>
                    <a:pt x="12" y="7"/>
                    <a:pt x="12" y="7"/>
                  </a:cubicBezTo>
                  <a:cubicBezTo>
                    <a:pt x="13" y="5"/>
                    <a:pt x="13" y="3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0" y="0"/>
                    <a:pt x="8" y="0"/>
                    <a:pt x="7" y="1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0" y="8"/>
                    <a:pt x="0" y="10"/>
                    <a:pt x="2" y="12"/>
                  </a:cubicBezTo>
                  <a:cubicBezTo>
                    <a:pt x="3" y="13"/>
                    <a:pt x="5" y="13"/>
                    <a:pt x="7" y="1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0" name="Freeform 132">
              <a:extLst>
                <a:ext uri="{FF2B5EF4-FFF2-40B4-BE49-F238E27FC236}">
                  <a16:creationId xmlns:a16="http://schemas.microsoft.com/office/drawing/2014/main" id="{EEC192C8-A57D-F338-2C9A-EC1E2FF26776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4663" y="3068638"/>
              <a:ext cx="106363" cy="88900"/>
            </a:xfrm>
            <a:custGeom>
              <a:avLst/>
              <a:gdLst/>
              <a:ahLst/>
              <a:cxnLst>
                <a:cxn ang="0">
                  <a:pos x="25" y="25"/>
                </a:cxn>
                <a:cxn ang="0">
                  <a:pos x="27" y="26"/>
                </a:cxn>
                <a:cxn ang="0">
                  <a:pos x="42" y="14"/>
                </a:cxn>
                <a:cxn ang="0">
                  <a:pos x="22" y="0"/>
                </a:cxn>
                <a:cxn ang="0">
                  <a:pos x="0" y="22"/>
                </a:cxn>
                <a:cxn ang="0">
                  <a:pos x="4" y="35"/>
                </a:cxn>
                <a:cxn ang="0">
                  <a:pos x="25" y="25"/>
                </a:cxn>
              </a:cxnLst>
              <a:rect l="0" t="0" r="r" b="b"/>
              <a:pathLst>
                <a:path w="42" h="35">
                  <a:moveTo>
                    <a:pt x="25" y="25"/>
                  </a:moveTo>
                  <a:cubicBezTo>
                    <a:pt x="27" y="26"/>
                    <a:pt x="27" y="26"/>
                    <a:pt x="27" y="26"/>
                  </a:cubicBezTo>
                  <a:cubicBezTo>
                    <a:pt x="31" y="21"/>
                    <a:pt x="36" y="17"/>
                    <a:pt x="42" y="14"/>
                  </a:cubicBezTo>
                  <a:cubicBezTo>
                    <a:pt x="39" y="6"/>
                    <a:pt x="31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27"/>
                    <a:pt x="1" y="31"/>
                    <a:pt x="4" y="35"/>
                  </a:cubicBezTo>
                  <a:cubicBezTo>
                    <a:pt x="9" y="29"/>
                    <a:pt x="17" y="25"/>
                    <a:pt x="25" y="2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1" name="Freeform 133">
              <a:extLst>
                <a:ext uri="{FF2B5EF4-FFF2-40B4-BE49-F238E27FC236}">
                  <a16:creationId xmlns:a16="http://schemas.microsoft.com/office/drawing/2014/main" id="{2787B214-FADB-ABC5-B3CF-2FAA017A4D94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7201" y="3124200"/>
              <a:ext cx="254000" cy="180975"/>
            </a:xfrm>
            <a:custGeom>
              <a:avLst/>
              <a:gdLst/>
              <a:ahLst/>
              <a:cxnLst>
                <a:cxn ang="0">
                  <a:pos x="93" y="36"/>
                </a:cxn>
                <a:cxn ang="0">
                  <a:pos x="94" y="29"/>
                </a:cxn>
                <a:cxn ang="0">
                  <a:pos x="65" y="0"/>
                </a:cxn>
                <a:cxn ang="0">
                  <a:pos x="39" y="16"/>
                </a:cxn>
                <a:cxn ang="0">
                  <a:pos x="32" y="14"/>
                </a:cxn>
                <a:cxn ang="0">
                  <a:pos x="14" y="32"/>
                </a:cxn>
                <a:cxn ang="0">
                  <a:pos x="0" y="51"/>
                </a:cxn>
                <a:cxn ang="0">
                  <a:pos x="29" y="72"/>
                </a:cxn>
                <a:cxn ang="0">
                  <a:pos x="72" y="72"/>
                </a:cxn>
                <a:cxn ang="0">
                  <a:pos x="101" y="51"/>
                </a:cxn>
                <a:cxn ang="0">
                  <a:pos x="93" y="36"/>
                </a:cxn>
              </a:cxnLst>
              <a:rect l="0" t="0" r="r" b="b"/>
              <a:pathLst>
                <a:path w="101" h="72">
                  <a:moveTo>
                    <a:pt x="93" y="36"/>
                  </a:moveTo>
                  <a:cubicBezTo>
                    <a:pt x="94" y="33"/>
                    <a:pt x="94" y="31"/>
                    <a:pt x="94" y="29"/>
                  </a:cubicBezTo>
                  <a:cubicBezTo>
                    <a:pt x="94" y="13"/>
                    <a:pt x="81" y="0"/>
                    <a:pt x="65" y="0"/>
                  </a:cubicBezTo>
                  <a:cubicBezTo>
                    <a:pt x="54" y="0"/>
                    <a:pt x="44" y="6"/>
                    <a:pt x="39" y="16"/>
                  </a:cubicBezTo>
                  <a:cubicBezTo>
                    <a:pt x="37" y="15"/>
                    <a:pt x="35" y="14"/>
                    <a:pt x="32" y="14"/>
                  </a:cubicBezTo>
                  <a:cubicBezTo>
                    <a:pt x="22" y="14"/>
                    <a:pt x="15" y="22"/>
                    <a:pt x="14" y="32"/>
                  </a:cubicBezTo>
                  <a:cubicBezTo>
                    <a:pt x="6" y="36"/>
                    <a:pt x="0" y="43"/>
                    <a:pt x="0" y="51"/>
                  </a:cubicBezTo>
                  <a:cubicBezTo>
                    <a:pt x="0" y="63"/>
                    <a:pt x="13" y="72"/>
                    <a:pt x="29" y="72"/>
                  </a:cubicBezTo>
                  <a:cubicBezTo>
                    <a:pt x="72" y="72"/>
                    <a:pt x="72" y="72"/>
                    <a:pt x="72" y="72"/>
                  </a:cubicBezTo>
                  <a:cubicBezTo>
                    <a:pt x="88" y="72"/>
                    <a:pt x="101" y="63"/>
                    <a:pt x="101" y="51"/>
                  </a:cubicBezTo>
                  <a:cubicBezTo>
                    <a:pt x="101" y="45"/>
                    <a:pt x="98" y="40"/>
                    <a:pt x="93" y="3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0294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Observed Impacts of Climate Change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4FD18A54-6480-5B25-CC5D-5B247789B50B}"/>
              </a:ext>
            </a:extLst>
          </p:cNvPr>
          <p:cNvGrpSpPr/>
          <p:nvPr/>
        </p:nvGrpSpPr>
        <p:grpSpPr>
          <a:xfrm>
            <a:off x="670322" y="1347614"/>
            <a:ext cx="7645402" cy="2798635"/>
            <a:chOff x="670322" y="1203598"/>
            <a:chExt cx="7645402" cy="2798635"/>
          </a:xfrm>
        </p:grpSpPr>
        <p:sp>
          <p:nvSpPr>
            <p:cNvPr id="30" name="Freeform 4">
              <a:extLst>
                <a:ext uri="{FF2B5EF4-FFF2-40B4-BE49-F238E27FC236}">
                  <a16:creationId xmlns:a16="http://schemas.microsoft.com/office/drawing/2014/main" id="{9EA7441D-2187-E1AB-BDDC-197301C155E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6155137" y="1228998"/>
              <a:ext cx="2160587" cy="2232025"/>
            </a:xfrm>
            <a:custGeom>
              <a:avLst/>
              <a:gdLst>
                <a:gd name="T0" fmla="*/ 264 w 742"/>
                <a:gd name="T1" fmla="*/ 20 h 718"/>
                <a:gd name="T2" fmla="*/ 286 w 742"/>
                <a:gd name="T3" fmla="*/ 52 h 718"/>
                <a:gd name="T4" fmla="*/ 242 w 742"/>
                <a:gd name="T5" fmla="*/ 68 h 718"/>
                <a:gd name="T6" fmla="*/ 202 w 742"/>
                <a:gd name="T7" fmla="*/ 72 h 718"/>
                <a:gd name="T8" fmla="*/ 194 w 742"/>
                <a:gd name="T9" fmla="*/ 102 h 718"/>
                <a:gd name="T10" fmla="*/ 140 w 742"/>
                <a:gd name="T11" fmla="*/ 114 h 718"/>
                <a:gd name="T12" fmla="*/ 116 w 742"/>
                <a:gd name="T13" fmla="*/ 136 h 718"/>
                <a:gd name="T14" fmla="*/ 84 w 742"/>
                <a:gd name="T15" fmla="*/ 164 h 718"/>
                <a:gd name="T16" fmla="*/ 76 w 742"/>
                <a:gd name="T17" fmla="*/ 182 h 718"/>
                <a:gd name="T18" fmla="*/ 60 w 742"/>
                <a:gd name="T19" fmla="*/ 224 h 718"/>
                <a:gd name="T20" fmla="*/ 42 w 742"/>
                <a:gd name="T21" fmla="*/ 272 h 718"/>
                <a:gd name="T22" fmla="*/ 24 w 742"/>
                <a:gd name="T23" fmla="*/ 296 h 718"/>
                <a:gd name="T24" fmla="*/ 12 w 742"/>
                <a:gd name="T25" fmla="*/ 330 h 718"/>
                <a:gd name="T26" fmla="*/ 16 w 742"/>
                <a:gd name="T27" fmla="*/ 352 h 718"/>
                <a:gd name="T28" fmla="*/ 6 w 742"/>
                <a:gd name="T29" fmla="*/ 396 h 718"/>
                <a:gd name="T30" fmla="*/ 30 w 742"/>
                <a:gd name="T31" fmla="*/ 420 h 718"/>
                <a:gd name="T32" fmla="*/ 22 w 742"/>
                <a:gd name="T33" fmla="*/ 448 h 718"/>
                <a:gd name="T34" fmla="*/ 38 w 742"/>
                <a:gd name="T35" fmla="*/ 472 h 718"/>
                <a:gd name="T36" fmla="*/ 64 w 742"/>
                <a:gd name="T37" fmla="*/ 500 h 718"/>
                <a:gd name="T38" fmla="*/ 76 w 742"/>
                <a:gd name="T39" fmla="*/ 546 h 718"/>
                <a:gd name="T40" fmla="*/ 126 w 742"/>
                <a:gd name="T41" fmla="*/ 572 h 718"/>
                <a:gd name="T42" fmla="*/ 130 w 742"/>
                <a:gd name="T43" fmla="*/ 602 h 718"/>
                <a:gd name="T44" fmla="*/ 170 w 742"/>
                <a:gd name="T45" fmla="*/ 614 h 718"/>
                <a:gd name="T46" fmla="*/ 188 w 742"/>
                <a:gd name="T47" fmla="*/ 636 h 718"/>
                <a:gd name="T48" fmla="*/ 212 w 742"/>
                <a:gd name="T49" fmla="*/ 644 h 718"/>
                <a:gd name="T50" fmla="*/ 238 w 742"/>
                <a:gd name="T51" fmla="*/ 662 h 718"/>
                <a:gd name="T52" fmla="*/ 280 w 742"/>
                <a:gd name="T53" fmla="*/ 668 h 718"/>
                <a:gd name="T54" fmla="*/ 300 w 742"/>
                <a:gd name="T55" fmla="*/ 676 h 718"/>
                <a:gd name="T56" fmla="*/ 330 w 742"/>
                <a:gd name="T57" fmla="*/ 688 h 718"/>
                <a:gd name="T58" fmla="*/ 350 w 742"/>
                <a:gd name="T59" fmla="*/ 694 h 718"/>
                <a:gd name="T60" fmla="*/ 392 w 742"/>
                <a:gd name="T61" fmla="*/ 718 h 718"/>
                <a:gd name="T62" fmla="*/ 398 w 742"/>
                <a:gd name="T63" fmla="*/ 686 h 718"/>
                <a:gd name="T64" fmla="*/ 428 w 742"/>
                <a:gd name="T65" fmla="*/ 688 h 718"/>
                <a:gd name="T66" fmla="*/ 504 w 742"/>
                <a:gd name="T67" fmla="*/ 660 h 718"/>
                <a:gd name="T68" fmla="*/ 534 w 742"/>
                <a:gd name="T69" fmla="*/ 656 h 718"/>
                <a:gd name="T70" fmla="*/ 550 w 742"/>
                <a:gd name="T71" fmla="*/ 644 h 718"/>
                <a:gd name="T72" fmla="*/ 570 w 742"/>
                <a:gd name="T73" fmla="*/ 612 h 718"/>
                <a:gd name="T74" fmla="*/ 612 w 742"/>
                <a:gd name="T75" fmla="*/ 586 h 718"/>
                <a:gd name="T76" fmla="*/ 630 w 742"/>
                <a:gd name="T77" fmla="*/ 554 h 718"/>
                <a:gd name="T78" fmla="*/ 656 w 742"/>
                <a:gd name="T79" fmla="*/ 520 h 718"/>
                <a:gd name="T80" fmla="*/ 682 w 742"/>
                <a:gd name="T81" fmla="*/ 492 h 718"/>
                <a:gd name="T82" fmla="*/ 692 w 742"/>
                <a:gd name="T83" fmla="*/ 466 h 718"/>
                <a:gd name="T84" fmla="*/ 696 w 742"/>
                <a:gd name="T85" fmla="*/ 410 h 718"/>
                <a:gd name="T86" fmla="*/ 734 w 742"/>
                <a:gd name="T87" fmla="*/ 352 h 718"/>
                <a:gd name="T88" fmla="*/ 718 w 742"/>
                <a:gd name="T89" fmla="*/ 316 h 718"/>
                <a:gd name="T90" fmla="*/ 710 w 742"/>
                <a:gd name="T91" fmla="*/ 292 h 718"/>
                <a:gd name="T92" fmla="*/ 698 w 742"/>
                <a:gd name="T93" fmla="*/ 258 h 718"/>
                <a:gd name="T94" fmla="*/ 678 w 742"/>
                <a:gd name="T95" fmla="*/ 212 h 718"/>
                <a:gd name="T96" fmla="*/ 654 w 742"/>
                <a:gd name="T97" fmla="*/ 182 h 718"/>
                <a:gd name="T98" fmla="*/ 632 w 742"/>
                <a:gd name="T99" fmla="*/ 154 h 718"/>
                <a:gd name="T100" fmla="*/ 612 w 742"/>
                <a:gd name="T101" fmla="*/ 104 h 718"/>
                <a:gd name="T102" fmla="*/ 592 w 742"/>
                <a:gd name="T103" fmla="*/ 108 h 718"/>
                <a:gd name="T104" fmla="*/ 548 w 742"/>
                <a:gd name="T105" fmla="*/ 100 h 718"/>
                <a:gd name="T106" fmla="*/ 508 w 742"/>
                <a:gd name="T107" fmla="*/ 22 h 718"/>
                <a:gd name="T108" fmla="*/ 456 w 742"/>
                <a:gd name="T109" fmla="*/ 48 h 718"/>
                <a:gd name="T110" fmla="*/ 430 w 742"/>
                <a:gd name="T111" fmla="*/ 46 h 718"/>
                <a:gd name="T112" fmla="*/ 370 w 742"/>
                <a:gd name="T113" fmla="*/ 10 h 718"/>
                <a:gd name="T114" fmla="*/ 348 w 742"/>
                <a:gd name="T115" fmla="*/ 10 h 718"/>
                <a:gd name="T116" fmla="*/ 326 w 742"/>
                <a:gd name="T117" fmla="*/ 28 h 718"/>
                <a:gd name="T118" fmla="*/ 294 w 742"/>
                <a:gd name="T119" fmla="*/ 42 h 718"/>
                <a:gd name="T120" fmla="*/ 256 w 742"/>
                <a:gd name="T121" fmla="*/ 12 h 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42" h="718">
                  <a:moveTo>
                    <a:pt x="256" y="12"/>
                  </a:moveTo>
                  <a:lnTo>
                    <a:pt x="252" y="8"/>
                  </a:lnTo>
                  <a:lnTo>
                    <a:pt x="252" y="6"/>
                  </a:lnTo>
                  <a:lnTo>
                    <a:pt x="250" y="6"/>
                  </a:lnTo>
                  <a:lnTo>
                    <a:pt x="252" y="8"/>
                  </a:lnTo>
                  <a:lnTo>
                    <a:pt x="254" y="10"/>
                  </a:lnTo>
                  <a:lnTo>
                    <a:pt x="256" y="12"/>
                  </a:lnTo>
                  <a:lnTo>
                    <a:pt x="260" y="16"/>
                  </a:lnTo>
                  <a:lnTo>
                    <a:pt x="264" y="20"/>
                  </a:lnTo>
                  <a:lnTo>
                    <a:pt x="268" y="24"/>
                  </a:lnTo>
                  <a:lnTo>
                    <a:pt x="270" y="28"/>
                  </a:lnTo>
                  <a:lnTo>
                    <a:pt x="274" y="32"/>
                  </a:lnTo>
                  <a:lnTo>
                    <a:pt x="278" y="34"/>
                  </a:lnTo>
                  <a:lnTo>
                    <a:pt x="280" y="36"/>
                  </a:lnTo>
                  <a:lnTo>
                    <a:pt x="280" y="38"/>
                  </a:lnTo>
                  <a:lnTo>
                    <a:pt x="282" y="38"/>
                  </a:lnTo>
                  <a:lnTo>
                    <a:pt x="288" y="48"/>
                  </a:lnTo>
                  <a:lnTo>
                    <a:pt x="286" y="52"/>
                  </a:lnTo>
                  <a:lnTo>
                    <a:pt x="278" y="56"/>
                  </a:lnTo>
                  <a:lnTo>
                    <a:pt x="268" y="58"/>
                  </a:lnTo>
                  <a:lnTo>
                    <a:pt x="256" y="58"/>
                  </a:lnTo>
                  <a:lnTo>
                    <a:pt x="246" y="56"/>
                  </a:lnTo>
                  <a:lnTo>
                    <a:pt x="238" y="54"/>
                  </a:lnTo>
                  <a:lnTo>
                    <a:pt x="242" y="58"/>
                  </a:lnTo>
                  <a:lnTo>
                    <a:pt x="246" y="62"/>
                  </a:lnTo>
                  <a:lnTo>
                    <a:pt x="244" y="64"/>
                  </a:lnTo>
                  <a:lnTo>
                    <a:pt x="242" y="68"/>
                  </a:lnTo>
                  <a:lnTo>
                    <a:pt x="238" y="70"/>
                  </a:lnTo>
                  <a:lnTo>
                    <a:pt x="232" y="72"/>
                  </a:lnTo>
                  <a:lnTo>
                    <a:pt x="228" y="72"/>
                  </a:lnTo>
                  <a:lnTo>
                    <a:pt x="222" y="70"/>
                  </a:lnTo>
                  <a:lnTo>
                    <a:pt x="216" y="68"/>
                  </a:lnTo>
                  <a:lnTo>
                    <a:pt x="212" y="64"/>
                  </a:lnTo>
                  <a:lnTo>
                    <a:pt x="206" y="64"/>
                  </a:lnTo>
                  <a:lnTo>
                    <a:pt x="204" y="68"/>
                  </a:lnTo>
                  <a:lnTo>
                    <a:pt x="202" y="72"/>
                  </a:lnTo>
                  <a:lnTo>
                    <a:pt x="200" y="76"/>
                  </a:lnTo>
                  <a:lnTo>
                    <a:pt x="196" y="78"/>
                  </a:lnTo>
                  <a:lnTo>
                    <a:pt x="190" y="80"/>
                  </a:lnTo>
                  <a:lnTo>
                    <a:pt x="196" y="82"/>
                  </a:lnTo>
                  <a:lnTo>
                    <a:pt x="198" y="86"/>
                  </a:lnTo>
                  <a:lnTo>
                    <a:pt x="200" y="90"/>
                  </a:lnTo>
                  <a:lnTo>
                    <a:pt x="200" y="94"/>
                  </a:lnTo>
                  <a:lnTo>
                    <a:pt x="198" y="98"/>
                  </a:lnTo>
                  <a:lnTo>
                    <a:pt x="194" y="102"/>
                  </a:lnTo>
                  <a:lnTo>
                    <a:pt x="186" y="102"/>
                  </a:lnTo>
                  <a:lnTo>
                    <a:pt x="172" y="100"/>
                  </a:lnTo>
                  <a:lnTo>
                    <a:pt x="162" y="100"/>
                  </a:lnTo>
                  <a:lnTo>
                    <a:pt x="164" y="102"/>
                  </a:lnTo>
                  <a:lnTo>
                    <a:pt x="166" y="106"/>
                  </a:lnTo>
                  <a:lnTo>
                    <a:pt x="168" y="110"/>
                  </a:lnTo>
                  <a:lnTo>
                    <a:pt x="154" y="110"/>
                  </a:lnTo>
                  <a:lnTo>
                    <a:pt x="140" y="110"/>
                  </a:lnTo>
                  <a:lnTo>
                    <a:pt x="140" y="114"/>
                  </a:lnTo>
                  <a:lnTo>
                    <a:pt x="142" y="116"/>
                  </a:lnTo>
                  <a:lnTo>
                    <a:pt x="136" y="118"/>
                  </a:lnTo>
                  <a:lnTo>
                    <a:pt x="130" y="118"/>
                  </a:lnTo>
                  <a:lnTo>
                    <a:pt x="124" y="118"/>
                  </a:lnTo>
                  <a:lnTo>
                    <a:pt x="126" y="122"/>
                  </a:lnTo>
                  <a:lnTo>
                    <a:pt x="126" y="126"/>
                  </a:lnTo>
                  <a:lnTo>
                    <a:pt x="126" y="130"/>
                  </a:lnTo>
                  <a:lnTo>
                    <a:pt x="128" y="134"/>
                  </a:lnTo>
                  <a:lnTo>
                    <a:pt x="116" y="136"/>
                  </a:lnTo>
                  <a:lnTo>
                    <a:pt x="106" y="140"/>
                  </a:lnTo>
                  <a:lnTo>
                    <a:pt x="96" y="144"/>
                  </a:lnTo>
                  <a:lnTo>
                    <a:pt x="82" y="142"/>
                  </a:lnTo>
                  <a:lnTo>
                    <a:pt x="88" y="146"/>
                  </a:lnTo>
                  <a:lnTo>
                    <a:pt x="92" y="148"/>
                  </a:lnTo>
                  <a:lnTo>
                    <a:pt x="92" y="152"/>
                  </a:lnTo>
                  <a:lnTo>
                    <a:pt x="92" y="156"/>
                  </a:lnTo>
                  <a:lnTo>
                    <a:pt x="88" y="160"/>
                  </a:lnTo>
                  <a:lnTo>
                    <a:pt x="84" y="164"/>
                  </a:lnTo>
                  <a:lnTo>
                    <a:pt x="78" y="166"/>
                  </a:lnTo>
                  <a:lnTo>
                    <a:pt x="74" y="168"/>
                  </a:lnTo>
                  <a:lnTo>
                    <a:pt x="68" y="170"/>
                  </a:lnTo>
                  <a:lnTo>
                    <a:pt x="62" y="172"/>
                  </a:lnTo>
                  <a:lnTo>
                    <a:pt x="58" y="172"/>
                  </a:lnTo>
                  <a:lnTo>
                    <a:pt x="64" y="174"/>
                  </a:lnTo>
                  <a:lnTo>
                    <a:pt x="68" y="176"/>
                  </a:lnTo>
                  <a:lnTo>
                    <a:pt x="72" y="180"/>
                  </a:lnTo>
                  <a:lnTo>
                    <a:pt x="76" y="182"/>
                  </a:lnTo>
                  <a:lnTo>
                    <a:pt x="78" y="184"/>
                  </a:lnTo>
                  <a:lnTo>
                    <a:pt x="78" y="190"/>
                  </a:lnTo>
                  <a:lnTo>
                    <a:pt x="78" y="194"/>
                  </a:lnTo>
                  <a:lnTo>
                    <a:pt x="76" y="202"/>
                  </a:lnTo>
                  <a:lnTo>
                    <a:pt x="70" y="204"/>
                  </a:lnTo>
                  <a:lnTo>
                    <a:pt x="62" y="204"/>
                  </a:lnTo>
                  <a:lnTo>
                    <a:pt x="54" y="204"/>
                  </a:lnTo>
                  <a:lnTo>
                    <a:pt x="60" y="214"/>
                  </a:lnTo>
                  <a:lnTo>
                    <a:pt x="60" y="224"/>
                  </a:lnTo>
                  <a:lnTo>
                    <a:pt x="56" y="236"/>
                  </a:lnTo>
                  <a:lnTo>
                    <a:pt x="56" y="248"/>
                  </a:lnTo>
                  <a:lnTo>
                    <a:pt x="46" y="248"/>
                  </a:lnTo>
                  <a:lnTo>
                    <a:pt x="34" y="248"/>
                  </a:lnTo>
                  <a:lnTo>
                    <a:pt x="38" y="250"/>
                  </a:lnTo>
                  <a:lnTo>
                    <a:pt x="42" y="254"/>
                  </a:lnTo>
                  <a:lnTo>
                    <a:pt x="44" y="260"/>
                  </a:lnTo>
                  <a:lnTo>
                    <a:pt x="44" y="268"/>
                  </a:lnTo>
                  <a:lnTo>
                    <a:pt x="42" y="272"/>
                  </a:lnTo>
                  <a:lnTo>
                    <a:pt x="38" y="276"/>
                  </a:lnTo>
                  <a:lnTo>
                    <a:pt x="34" y="278"/>
                  </a:lnTo>
                  <a:lnTo>
                    <a:pt x="28" y="280"/>
                  </a:lnTo>
                  <a:lnTo>
                    <a:pt x="24" y="280"/>
                  </a:lnTo>
                  <a:lnTo>
                    <a:pt x="18" y="282"/>
                  </a:lnTo>
                  <a:lnTo>
                    <a:pt x="24" y="284"/>
                  </a:lnTo>
                  <a:lnTo>
                    <a:pt x="26" y="288"/>
                  </a:lnTo>
                  <a:lnTo>
                    <a:pt x="26" y="292"/>
                  </a:lnTo>
                  <a:lnTo>
                    <a:pt x="24" y="296"/>
                  </a:lnTo>
                  <a:lnTo>
                    <a:pt x="18" y="300"/>
                  </a:lnTo>
                  <a:lnTo>
                    <a:pt x="28" y="302"/>
                  </a:lnTo>
                  <a:lnTo>
                    <a:pt x="38" y="306"/>
                  </a:lnTo>
                  <a:lnTo>
                    <a:pt x="38" y="312"/>
                  </a:lnTo>
                  <a:lnTo>
                    <a:pt x="34" y="316"/>
                  </a:lnTo>
                  <a:lnTo>
                    <a:pt x="28" y="320"/>
                  </a:lnTo>
                  <a:lnTo>
                    <a:pt x="24" y="322"/>
                  </a:lnTo>
                  <a:lnTo>
                    <a:pt x="18" y="326"/>
                  </a:lnTo>
                  <a:lnTo>
                    <a:pt x="12" y="330"/>
                  </a:lnTo>
                  <a:lnTo>
                    <a:pt x="8" y="334"/>
                  </a:lnTo>
                  <a:lnTo>
                    <a:pt x="12" y="336"/>
                  </a:lnTo>
                  <a:lnTo>
                    <a:pt x="18" y="338"/>
                  </a:lnTo>
                  <a:lnTo>
                    <a:pt x="22" y="338"/>
                  </a:lnTo>
                  <a:lnTo>
                    <a:pt x="20" y="342"/>
                  </a:lnTo>
                  <a:lnTo>
                    <a:pt x="18" y="344"/>
                  </a:lnTo>
                  <a:lnTo>
                    <a:pt x="14" y="348"/>
                  </a:lnTo>
                  <a:lnTo>
                    <a:pt x="12" y="350"/>
                  </a:lnTo>
                  <a:lnTo>
                    <a:pt x="16" y="352"/>
                  </a:lnTo>
                  <a:lnTo>
                    <a:pt x="22" y="354"/>
                  </a:lnTo>
                  <a:lnTo>
                    <a:pt x="26" y="356"/>
                  </a:lnTo>
                  <a:lnTo>
                    <a:pt x="24" y="358"/>
                  </a:lnTo>
                  <a:lnTo>
                    <a:pt x="22" y="362"/>
                  </a:lnTo>
                  <a:lnTo>
                    <a:pt x="32" y="364"/>
                  </a:lnTo>
                  <a:lnTo>
                    <a:pt x="44" y="368"/>
                  </a:lnTo>
                  <a:lnTo>
                    <a:pt x="22" y="382"/>
                  </a:lnTo>
                  <a:lnTo>
                    <a:pt x="0" y="394"/>
                  </a:lnTo>
                  <a:lnTo>
                    <a:pt x="6" y="396"/>
                  </a:lnTo>
                  <a:lnTo>
                    <a:pt x="14" y="398"/>
                  </a:lnTo>
                  <a:lnTo>
                    <a:pt x="20" y="402"/>
                  </a:lnTo>
                  <a:lnTo>
                    <a:pt x="24" y="406"/>
                  </a:lnTo>
                  <a:lnTo>
                    <a:pt x="22" y="408"/>
                  </a:lnTo>
                  <a:lnTo>
                    <a:pt x="20" y="410"/>
                  </a:lnTo>
                  <a:lnTo>
                    <a:pt x="16" y="412"/>
                  </a:lnTo>
                  <a:lnTo>
                    <a:pt x="22" y="414"/>
                  </a:lnTo>
                  <a:lnTo>
                    <a:pt x="28" y="416"/>
                  </a:lnTo>
                  <a:lnTo>
                    <a:pt x="30" y="420"/>
                  </a:lnTo>
                  <a:lnTo>
                    <a:pt x="32" y="424"/>
                  </a:lnTo>
                  <a:lnTo>
                    <a:pt x="32" y="428"/>
                  </a:lnTo>
                  <a:lnTo>
                    <a:pt x="28" y="434"/>
                  </a:lnTo>
                  <a:lnTo>
                    <a:pt x="32" y="434"/>
                  </a:lnTo>
                  <a:lnTo>
                    <a:pt x="34" y="434"/>
                  </a:lnTo>
                  <a:lnTo>
                    <a:pt x="34" y="440"/>
                  </a:lnTo>
                  <a:lnTo>
                    <a:pt x="30" y="442"/>
                  </a:lnTo>
                  <a:lnTo>
                    <a:pt x="26" y="446"/>
                  </a:lnTo>
                  <a:lnTo>
                    <a:pt x="22" y="448"/>
                  </a:lnTo>
                  <a:lnTo>
                    <a:pt x="20" y="452"/>
                  </a:lnTo>
                  <a:lnTo>
                    <a:pt x="16" y="456"/>
                  </a:lnTo>
                  <a:lnTo>
                    <a:pt x="22" y="454"/>
                  </a:lnTo>
                  <a:lnTo>
                    <a:pt x="28" y="456"/>
                  </a:lnTo>
                  <a:lnTo>
                    <a:pt x="34" y="458"/>
                  </a:lnTo>
                  <a:lnTo>
                    <a:pt x="40" y="460"/>
                  </a:lnTo>
                  <a:lnTo>
                    <a:pt x="44" y="464"/>
                  </a:lnTo>
                  <a:lnTo>
                    <a:pt x="40" y="468"/>
                  </a:lnTo>
                  <a:lnTo>
                    <a:pt x="38" y="472"/>
                  </a:lnTo>
                  <a:lnTo>
                    <a:pt x="34" y="476"/>
                  </a:lnTo>
                  <a:lnTo>
                    <a:pt x="40" y="478"/>
                  </a:lnTo>
                  <a:lnTo>
                    <a:pt x="44" y="482"/>
                  </a:lnTo>
                  <a:lnTo>
                    <a:pt x="48" y="486"/>
                  </a:lnTo>
                  <a:lnTo>
                    <a:pt x="48" y="490"/>
                  </a:lnTo>
                  <a:lnTo>
                    <a:pt x="48" y="496"/>
                  </a:lnTo>
                  <a:lnTo>
                    <a:pt x="54" y="496"/>
                  </a:lnTo>
                  <a:lnTo>
                    <a:pt x="60" y="498"/>
                  </a:lnTo>
                  <a:lnTo>
                    <a:pt x="64" y="500"/>
                  </a:lnTo>
                  <a:lnTo>
                    <a:pt x="66" y="504"/>
                  </a:lnTo>
                  <a:lnTo>
                    <a:pt x="66" y="508"/>
                  </a:lnTo>
                  <a:lnTo>
                    <a:pt x="66" y="514"/>
                  </a:lnTo>
                  <a:lnTo>
                    <a:pt x="62" y="520"/>
                  </a:lnTo>
                  <a:lnTo>
                    <a:pt x="68" y="524"/>
                  </a:lnTo>
                  <a:lnTo>
                    <a:pt x="72" y="528"/>
                  </a:lnTo>
                  <a:lnTo>
                    <a:pt x="74" y="534"/>
                  </a:lnTo>
                  <a:lnTo>
                    <a:pt x="76" y="540"/>
                  </a:lnTo>
                  <a:lnTo>
                    <a:pt x="76" y="546"/>
                  </a:lnTo>
                  <a:lnTo>
                    <a:pt x="96" y="546"/>
                  </a:lnTo>
                  <a:lnTo>
                    <a:pt x="118" y="544"/>
                  </a:lnTo>
                  <a:lnTo>
                    <a:pt x="114" y="552"/>
                  </a:lnTo>
                  <a:lnTo>
                    <a:pt x="112" y="558"/>
                  </a:lnTo>
                  <a:lnTo>
                    <a:pt x="110" y="566"/>
                  </a:lnTo>
                  <a:lnTo>
                    <a:pt x="108" y="572"/>
                  </a:lnTo>
                  <a:lnTo>
                    <a:pt x="114" y="572"/>
                  </a:lnTo>
                  <a:lnTo>
                    <a:pt x="120" y="572"/>
                  </a:lnTo>
                  <a:lnTo>
                    <a:pt x="126" y="572"/>
                  </a:lnTo>
                  <a:lnTo>
                    <a:pt x="122" y="578"/>
                  </a:lnTo>
                  <a:lnTo>
                    <a:pt x="118" y="584"/>
                  </a:lnTo>
                  <a:lnTo>
                    <a:pt x="116" y="592"/>
                  </a:lnTo>
                  <a:lnTo>
                    <a:pt x="122" y="592"/>
                  </a:lnTo>
                  <a:lnTo>
                    <a:pt x="128" y="592"/>
                  </a:lnTo>
                  <a:lnTo>
                    <a:pt x="136" y="592"/>
                  </a:lnTo>
                  <a:lnTo>
                    <a:pt x="134" y="594"/>
                  </a:lnTo>
                  <a:lnTo>
                    <a:pt x="132" y="598"/>
                  </a:lnTo>
                  <a:lnTo>
                    <a:pt x="130" y="602"/>
                  </a:lnTo>
                  <a:lnTo>
                    <a:pt x="128" y="604"/>
                  </a:lnTo>
                  <a:lnTo>
                    <a:pt x="144" y="606"/>
                  </a:lnTo>
                  <a:lnTo>
                    <a:pt x="156" y="610"/>
                  </a:lnTo>
                  <a:lnTo>
                    <a:pt x="164" y="622"/>
                  </a:lnTo>
                  <a:lnTo>
                    <a:pt x="162" y="620"/>
                  </a:lnTo>
                  <a:lnTo>
                    <a:pt x="160" y="618"/>
                  </a:lnTo>
                  <a:lnTo>
                    <a:pt x="164" y="614"/>
                  </a:lnTo>
                  <a:lnTo>
                    <a:pt x="168" y="614"/>
                  </a:lnTo>
                  <a:lnTo>
                    <a:pt x="170" y="614"/>
                  </a:lnTo>
                  <a:lnTo>
                    <a:pt x="172" y="614"/>
                  </a:lnTo>
                  <a:lnTo>
                    <a:pt x="174" y="618"/>
                  </a:lnTo>
                  <a:lnTo>
                    <a:pt x="174" y="620"/>
                  </a:lnTo>
                  <a:lnTo>
                    <a:pt x="176" y="624"/>
                  </a:lnTo>
                  <a:lnTo>
                    <a:pt x="178" y="628"/>
                  </a:lnTo>
                  <a:lnTo>
                    <a:pt x="178" y="630"/>
                  </a:lnTo>
                  <a:lnTo>
                    <a:pt x="180" y="632"/>
                  </a:lnTo>
                  <a:lnTo>
                    <a:pt x="184" y="634"/>
                  </a:lnTo>
                  <a:lnTo>
                    <a:pt x="188" y="636"/>
                  </a:lnTo>
                  <a:lnTo>
                    <a:pt x="190" y="636"/>
                  </a:lnTo>
                  <a:lnTo>
                    <a:pt x="194" y="638"/>
                  </a:lnTo>
                  <a:lnTo>
                    <a:pt x="198" y="638"/>
                  </a:lnTo>
                  <a:lnTo>
                    <a:pt x="200" y="640"/>
                  </a:lnTo>
                  <a:lnTo>
                    <a:pt x="202" y="644"/>
                  </a:lnTo>
                  <a:lnTo>
                    <a:pt x="204" y="648"/>
                  </a:lnTo>
                  <a:lnTo>
                    <a:pt x="206" y="646"/>
                  </a:lnTo>
                  <a:lnTo>
                    <a:pt x="210" y="646"/>
                  </a:lnTo>
                  <a:lnTo>
                    <a:pt x="212" y="644"/>
                  </a:lnTo>
                  <a:lnTo>
                    <a:pt x="216" y="648"/>
                  </a:lnTo>
                  <a:lnTo>
                    <a:pt x="220" y="654"/>
                  </a:lnTo>
                  <a:lnTo>
                    <a:pt x="222" y="658"/>
                  </a:lnTo>
                  <a:lnTo>
                    <a:pt x="224" y="654"/>
                  </a:lnTo>
                  <a:lnTo>
                    <a:pt x="228" y="650"/>
                  </a:lnTo>
                  <a:lnTo>
                    <a:pt x="232" y="652"/>
                  </a:lnTo>
                  <a:lnTo>
                    <a:pt x="234" y="654"/>
                  </a:lnTo>
                  <a:lnTo>
                    <a:pt x="238" y="656"/>
                  </a:lnTo>
                  <a:lnTo>
                    <a:pt x="238" y="662"/>
                  </a:lnTo>
                  <a:lnTo>
                    <a:pt x="240" y="666"/>
                  </a:lnTo>
                  <a:lnTo>
                    <a:pt x="252" y="662"/>
                  </a:lnTo>
                  <a:lnTo>
                    <a:pt x="262" y="666"/>
                  </a:lnTo>
                  <a:lnTo>
                    <a:pt x="270" y="674"/>
                  </a:lnTo>
                  <a:lnTo>
                    <a:pt x="276" y="686"/>
                  </a:lnTo>
                  <a:lnTo>
                    <a:pt x="274" y="678"/>
                  </a:lnTo>
                  <a:lnTo>
                    <a:pt x="276" y="674"/>
                  </a:lnTo>
                  <a:lnTo>
                    <a:pt x="278" y="670"/>
                  </a:lnTo>
                  <a:lnTo>
                    <a:pt x="280" y="668"/>
                  </a:lnTo>
                  <a:lnTo>
                    <a:pt x="284" y="666"/>
                  </a:lnTo>
                  <a:lnTo>
                    <a:pt x="288" y="668"/>
                  </a:lnTo>
                  <a:lnTo>
                    <a:pt x="292" y="672"/>
                  </a:lnTo>
                  <a:lnTo>
                    <a:pt x="296" y="678"/>
                  </a:lnTo>
                  <a:lnTo>
                    <a:pt x="294" y="674"/>
                  </a:lnTo>
                  <a:lnTo>
                    <a:pt x="294" y="674"/>
                  </a:lnTo>
                  <a:lnTo>
                    <a:pt x="296" y="674"/>
                  </a:lnTo>
                  <a:lnTo>
                    <a:pt x="298" y="674"/>
                  </a:lnTo>
                  <a:lnTo>
                    <a:pt x="300" y="676"/>
                  </a:lnTo>
                  <a:lnTo>
                    <a:pt x="302" y="680"/>
                  </a:lnTo>
                  <a:lnTo>
                    <a:pt x="304" y="682"/>
                  </a:lnTo>
                  <a:lnTo>
                    <a:pt x="304" y="686"/>
                  </a:lnTo>
                  <a:lnTo>
                    <a:pt x="310" y="682"/>
                  </a:lnTo>
                  <a:lnTo>
                    <a:pt x="318" y="680"/>
                  </a:lnTo>
                  <a:lnTo>
                    <a:pt x="324" y="678"/>
                  </a:lnTo>
                  <a:lnTo>
                    <a:pt x="326" y="682"/>
                  </a:lnTo>
                  <a:lnTo>
                    <a:pt x="328" y="684"/>
                  </a:lnTo>
                  <a:lnTo>
                    <a:pt x="330" y="688"/>
                  </a:lnTo>
                  <a:lnTo>
                    <a:pt x="330" y="692"/>
                  </a:lnTo>
                  <a:lnTo>
                    <a:pt x="332" y="686"/>
                  </a:lnTo>
                  <a:lnTo>
                    <a:pt x="332" y="684"/>
                  </a:lnTo>
                  <a:lnTo>
                    <a:pt x="334" y="682"/>
                  </a:lnTo>
                  <a:lnTo>
                    <a:pt x="338" y="684"/>
                  </a:lnTo>
                  <a:lnTo>
                    <a:pt x="340" y="684"/>
                  </a:lnTo>
                  <a:lnTo>
                    <a:pt x="344" y="688"/>
                  </a:lnTo>
                  <a:lnTo>
                    <a:pt x="346" y="690"/>
                  </a:lnTo>
                  <a:lnTo>
                    <a:pt x="350" y="694"/>
                  </a:lnTo>
                  <a:lnTo>
                    <a:pt x="352" y="698"/>
                  </a:lnTo>
                  <a:lnTo>
                    <a:pt x="356" y="702"/>
                  </a:lnTo>
                  <a:lnTo>
                    <a:pt x="358" y="706"/>
                  </a:lnTo>
                  <a:lnTo>
                    <a:pt x="360" y="708"/>
                  </a:lnTo>
                  <a:lnTo>
                    <a:pt x="364" y="700"/>
                  </a:lnTo>
                  <a:lnTo>
                    <a:pt x="370" y="700"/>
                  </a:lnTo>
                  <a:lnTo>
                    <a:pt x="378" y="704"/>
                  </a:lnTo>
                  <a:lnTo>
                    <a:pt x="386" y="712"/>
                  </a:lnTo>
                  <a:lnTo>
                    <a:pt x="392" y="718"/>
                  </a:lnTo>
                  <a:lnTo>
                    <a:pt x="386" y="714"/>
                  </a:lnTo>
                  <a:lnTo>
                    <a:pt x="384" y="710"/>
                  </a:lnTo>
                  <a:lnTo>
                    <a:pt x="382" y="706"/>
                  </a:lnTo>
                  <a:lnTo>
                    <a:pt x="382" y="702"/>
                  </a:lnTo>
                  <a:lnTo>
                    <a:pt x="384" y="696"/>
                  </a:lnTo>
                  <a:lnTo>
                    <a:pt x="386" y="692"/>
                  </a:lnTo>
                  <a:lnTo>
                    <a:pt x="390" y="690"/>
                  </a:lnTo>
                  <a:lnTo>
                    <a:pt x="394" y="686"/>
                  </a:lnTo>
                  <a:lnTo>
                    <a:pt x="398" y="686"/>
                  </a:lnTo>
                  <a:lnTo>
                    <a:pt x="404" y="688"/>
                  </a:lnTo>
                  <a:lnTo>
                    <a:pt x="408" y="690"/>
                  </a:lnTo>
                  <a:lnTo>
                    <a:pt x="412" y="696"/>
                  </a:lnTo>
                  <a:lnTo>
                    <a:pt x="414" y="692"/>
                  </a:lnTo>
                  <a:lnTo>
                    <a:pt x="414" y="690"/>
                  </a:lnTo>
                  <a:lnTo>
                    <a:pt x="418" y="688"/>
                  </a:lnTo>
                  <a:lnTo>
                    <a:pt x="420" y="686"/>
                  </a:lnTo>
                  <a:lnTo>
                    <a:pt x="424" y="686"/>
                  </a:lnTo>
                  <a:lnTo>
                    <a:pt x="428" y="688"/>
                  </a:lnTo>
                  <a:lnTo>
                    <a:pt x="432" y="690"/>
                  </a:lnTo>
                  <a:lnTo>
                    <a:pt x="434" y="694"/>
                  </a:lnTo>
                  <a:lnTo>
                    <a:pt x="438" y="682"/>
                  </a:lnTo>
                  <a:lnTo>
                    <a:pt x="450" y="676"/>
                  </a:lnTo>
                  <a:lnTo>
                    <a:pt x="462" y="674"/>
                  </a:lnTo>
                  <a:lnTo>
                    <a:pt x="472" y="680"/>
                  </a:lnTo>
                  <a:lnTo>
                    <a:pt x="482" y="672"/>
                  </a:lnTo>
                  <a:lnTo>
                    <a:pt x="494" y="666"/>
                  </a:lnTo>
                  <a:lnTo>
                    <a:pt x="504" y="660"/>
                  </a:lnTo>
                  <a:lnTo>
                    <a:pt x="506" y="658"/>
                  </a:lnTo>
                  <a:lnTo>
                    <a:pt x="508" y="656"/>
                  </a:lnTo>
                  <a:lnTo>
                    <a:pt x="508" y="654"/>
                  </a:lnTo>
                  <a:lnTo>
                    <a:pt x="510" y="654"/>
                  </a:lnTo>
                  <a:lnTo>
                    <a:pt x="514" y="652"/>
                  </a:lnTo>
                  <a:lnTo>
                    <a:pt x="520" y="652"/>
                  </a:lnTo>
                  <a:lnTo>
                    <a:pt x="524" y="652"/>
                  </a:lnTo>
                  <a:lnTo>
                    <a:pt x="528" y="654"/>
                  </a:lnTo>
                  <a:lnTo>
                    <a:pt x="534" y="656"/>
                  </a:lnTo>
                  <a:lnTo>
                    <a:pt x="540" y="658"/>
                  </a:lnTo>
                  <a:lnTo>
                    <a:pt x="538" y="654"/>
                  </a:lnTo>
                  <a:lnTo>
                    <a:pt x="538" y="652"/>
                  </a:lnTo>
                  <a:lnTo>
                    <a:pt x="538" y="648"/>
                  </a:lnTo>
                  <a:lnTo>
                    <a:pt x="550" y="648"/>
                  </a:lnTo>
                  <a:lnTo>
                    <a:pt x="562" y="650"/>
                  </a:lnTo>
                  <a:lnTo>
                    <a:pt x="558" y="648"/>
                  </a:lnTo>
                  <a:lnTo>
                    <a:pt x="552" y="646"/>
                  </a:lnTo>
                  <a:lnTo>
                    <a:pt x="550" y="644"/>
                  </a:lnTo>
                  <a:lnTo>
                    <a:pt x="546" y="640"/>
                  </a:lnTo>
                  <a:lnTo>
                    <a:pt x="544" y="634"/>
                  </a:lnTo>
                  <a:lnTo>
                    <a:pt x="544" y="628"/>
                  </a:lnTo>
                  <a:lnTo>
                    <a:pt x="546" y="622"/>
                  </a:lnTo>
                  <a:lnTo>
                    <a:pt x="548" y="616"/>
                  </a:lnTo>
                  <a:lnTo>
                    <a:pt x="552" y="614"/>
                  </a:lnTo>
                  <a:lnTo>
                    <a:pt x="558" y="612"/>
                  </a:lnTo>
                  <a:lnTo>
                    <a:pt x="564" y="612"/>
                  </a:lnTo>
                  <a:lnTo>
                    <a:pt x="570" y="612"/>
                  </a:lnTo>
                  <a:lnTo>
                    <a:pt x="576" y="612"/>
                  </a:lnTo>
                  <a:lnTo>
                    <a:pt x="572" y="608"/>
                  </a:lnTo>
                  <a:lnTo>
                    <a:pt x="572" y="606"/>
                  </a:lnTo>
                  <a:lnTo>
                    <a:pt x="570" y="602"/>
                  </a:lnTo>
                  <a:lnTo>
                    <a:pt x="570" y="598"/>
                  </a:lnTo>
                  <a:lnTo>
                    <a:pt x="584" y="600"/>
                  </a:lnTo>
                  <a:lnTo>
                    <a:pt x="592" y="598"/>
                  </a:lnTo>
                  <a:lnTo>
                    <a:pt x="600" y="594"/>
                  </a:lnTo>
                  <a:lnTo>
                    <a:pt x="612" y="586"/>
                  </a:lnTo>
                  <a:lnTo>
                    <a:pt x="614" y="582"/>
                  </a:lnTo>
                  <a:lnTo>
                    <a:pt x="620" y="580"/>
                  </a:lnTo>
                  <a:lnTo>
                    <a:pt x="624" y="580"/>
                  </a:lnTo>
                  <a:lnTo>
                    <a:pt x="626" y="576"/>
                  </a:lnTo>
                  <a:lnTo>
                    <a:pt x="628" y="572"/>
                  </a:lnTo>
                  <a:lnTo>
                    <a:pt x="628" y="568"/>
                  </a:lnTo>
                  <a:lnTo>
                    <a:pt x="628" y="562"/>
                  </a:lnTo>
                  <a:lnTo>
                    <a:pt x="628" y="558"/>
                  </a:lnTo>
                  <a:lnTo>
                    <a:pt x="630" y="554"/>
                  </a:lnTo>
                  <a:lnTo>
                    <a:pt x="626" y="552"/>
                  </a:lnTo>
                  <a:lnTo>
                    <a:pt x="622" y="548"/>
                  </a:lnTo>
                  <a:lnTo>
                    <a:pt x="620" y="548"/>
                  </a:lnTo>
                  <a:lnTo>
                    <a:pt x="630" y="536"/>
                  </a:lnTo>
                  <a:lnTo>
                    <a:pt x="642" y="532"/>
                  </a:lnTo>
                  <a:lnTo>
                    <a:pt x="656" y="534"/>
                  </a:lnTo>
                  <a:lnTo>
                    <a:pt x="656" y="530"/>
                  </a:lnTo>
                  <a:lnTo>
                    <a:pt x="656" y="524"/>
                  </a:lnTo>
                  <a:lnTo>
                    <a:pt x="656" y="520"/>
                  </a:lnTo>
                  <a:lnTo>
                    <a:pt x="658" y="516"/>
                  </a:lnTo>
                  <a:lnTo>
                    <a:pt x="658" y="512"/>
                  </a:lnTo>
                  <a:lnTo>
                    <a:pt x="662" y="510"/>
                  </a:lnTo>
                  <a:lnTo>
                    <a:pt x="666" y="508"/>
                  </a:lnTo>
                  <a:lnTo>
                    <a:pt x="672" y="508"/>
                  </a:lnTo>
                  <a:lnTo>
                    <a:pt x="674" y="502"/>
                  </a:lnTo>
                  <a:lnTo>
                    <a:pt x="676" y="498"/>
                  </a:lnTo>
                  <a:lnTo>
                    <a:pt x="678" y="494"/>
                  </a:lnTo>
                  <a:lnTo>
                    <a:pt x="682" y="492"/>
                  </a:lnTo>
                  <a:lnTo>
                    <a:pt x="684" y="490"/>
                  </a:lnTo>
                  <a:lnTo>
                    <a:pt x="688" y="490"/>
                  </a:lnTo>
                  <a:lnTo>
                    <a:pt x="692" y="488"/>
                  </a:lnTo>
                  <a:lnTo>
                    <a:pt x="696" y="484"/>
                  </a:lnTo>
                  <a:lnTo>
                    <a:pt x="698" y="482"/>
                  </a:lnTo>
                  <a:lnTo>
                    <a:pt x="694" y="478"/>
                  </a:lnTo>
                  <a:lnTo>
                    <a:pt x="690" y="476"/>
                  </a:lnTo>
                  <a:lnTo>
                    <a:pt x="688" y="472"/>
                  </a:lnTo>
                  <a:lnTo>
                    <a:pt x="692" y="466"/>
                  </a:lnTo>
                  <a:lnTo>
                    <a:pt x="700" y="462"/>
                  </a:lnTo>
                  <a:lnTo>
                    <a:pt x="708" y="458"/>
                  </a:lnTo>
                  <a:lnTo>
                    <a:pt x="714" y="452"/>
                  </a:lnTo>
                  <a:lnTo>
                    <a:pt x="704" y="446"/>
                  </a:lnTo>
                  <a:lnTo>
                    <a:pt x="700" y="436"/>
                  </a:lnTo>
                  <a:lnTo>
                    <a:pt x="700" y="424"/>
                  </a:lnTo>
                  <a:lnTo>
                    <a:pt x="708" y="414"/>
                  </a:lnTo>
                  <a:lnTo>
                    <a:pt x="702" y="412"/>
                  </a:lnTo>
                  <a:lnTo>
                    <a:pt x="696" y="410"/>
                  </a:lnTo>
                  <a:lnTo>
                    <a:pt x="692" y="408"/>
                  </a:lnTo>
                  <a:lnTo>
                    <a:pt x="706" y="402"/>
                  </a:lnTo>
                  <a:lnTo>
                    <a:pt x="712" y="398"/>
                  </a:lnTo>
                  <a:lnTo>
                    <a:pt x="714" y="392"/>
                  </a:lnTo>
                  <a:lnTo>
                    <a:pt x="716" y="382"/>
                  </a:lnTo>
                  <a:lnTo>
                    <a:pt x="718" y="370"/>
                  </a:lnTo>
                  <a:lnTo>
                    <a:pt x="724" y="362"/>
                  </a:lnTo>
                  <a:lnTo>
                    <a:pt x="728" y="356"/>
                  </a:lnTo>
                  <a:lnTo>
                    <a:pt x="734" y="352"/>
                  </a:lnTo>
                  <a:lnTo>
                    <a:pt x="736" y="348"/>
                  </a:lnTo>
                  <a:lnTo>
                    <a:pt x="736" y="342"/>
                  </a:lnTo>
                  <a:lnTo>
                    <a:pt x="732" y="332"/>
                  </a:lnTo>
                  <a:lnTo>
                    <a:pt x="736" y="330"/>
                  </a:lnTo>
                  <a:lnTo>
                    <a:pt x="742" y="328"/>
                  </a:lnTo>
                  <a:lnTo>
                    <a:pt x="736" y="326"/>
                  </a:lnTo>
                  <a:lnTo>
                    <a:pt x="730" y="322"/>
                  </a:lnTo>
                  <a:lnTo>
                    <a:pt x="722" y="320"/>
                  </a:lnTo>
                  <a:lnTo>
                    <a:pt x="718" y="316"/>
                  </a:lnTo>
                  <a:lnTo>
                    <a:pt x="714" y="312"/>
                  </a:lnTo>
                  <a:lnTo>
                    <a:pt x="710" y="306"/>
                  </a:lnTo>
                  <a:lnTo>
                    <a:pt x="716" y="306"/>
                  </a:lnTo>
                  <a:lnTo>
                    <a:pt x="720" y="302"/>
                  </a:lnTo>
                  <a:lnTo>
                    <a:pt x="726" y="302"/>
                  </a:lnTo>
                  <a:lnTo>
                    <a:pt x="722" y="298"/>
                  </a:lnTo>
                  <a:lnTo>
                    <a:pt x="718" y="296"/>
                  </a:lnTo>
                  <a:lnTo>
                    <a:pt x="714" y="294"/>
                  </a:lnTo>
                  <a:lnTo>
                    <a:pt x="710" y="292"/>
                  </a:lnTo>
                  <a:lnTo>
                    <a:pt x="706" y="290"/>
                  </a:lnTo>
                  <a:lnTo>
                    <a:pt x="702" y="286"/>
                  </a:lnTo>
                  <a:lnTo>
                    <a:pt x="706" y="284"/>
                  </a:lnTo>
                  <a:lnTo>
                    <a:pt x="708" y="282"/>
                  </a:lnTo>
                  <a:lnTo>
                    <a:pt x="708" y="276"/>
                  </a:lnTo>
                  <a:lnTo>
                    <a:pt x="704" y="272"/>
                  </a:lnTo>
                  <a:lnTo>
                    <a:pt x="700" y="268"/>
                  </a:lnTo>
                  <a:lnTo>
                    <a:pt x="694" y="268"/>
                  </a:lnTo>
                  <a:lnTo>
                    <a:pt x="698" y="258"/>
                  </a:lnTo>
                  <a:lnTo>
                    <a:pt x="704" y="248"/>
                  </a:lnTo>
                  <a:lnTo>
                    <a:pt x="710" y="238"/>
                  </a:lnTo>
                  <a:lnTo>
                    <a:pt x="700" y="250"/>
                  </a:lnTo>
                  <a:lnTo>
                    <a:pt x="694" y="252"/>
                  </a:lnTo>
                  <a:lnTo>
                    <a:pt x="690" y="250"/>
                  </a:lnTo>
                  <a:lnTo>
                    <a:pt x="682" y="244"/>
                  </a:lnTo>
                  <a:lnTo>
                    <a:pt x="672" y="234"/>
                  </a:lnTo>
                  <a:lnTo>
                    <a:pt x="680" y="222"/>
                  </a:lnTo>
                  <a:lnTo>
                    <a:pt x="678" y="212"/>
                  </a:lnTo>
                  <a:lnTo>
                    <a:pt x="672" y="206"/>
                  </a:lnTo>
                  <a:lnTo>
                    <a:pt x="662" y="202"/>
                  </a:lnTo>
                  <a:lnTo>
                    <a:pt x="650" y="202"/>
                  </a:lnTo>
                  <a:lnTo>
                    <a:pt x="654" y="198"/>
                  </a:lnTo>
                  <a:lnTo>
                    <a:pt x="658" y="196"/>
                  </a:lnTo>
                  <a:lnTo>
                    <a:pt x="662" y="192"/>
                  </a:lnTo>
                  <a:lnTo>
                    <a:pt x="664" y="188"/>
                  </a:lnTo>
                  <a:lnTo>
                    <a:pt x="660" y="184"/>
                  </a:lnTo>
                  <a:lnTo>
                    <a:pt x="654" y="182"/>
                  </a:lnTo>
                  <a:lnTo>
                    <a:pt x="650" y="180"/>
                  </a:lnTo>
                  <a:lnTo>
                    <a:pt x="648" y="184"/>
                  </a:lnTo>
                  <a:lnTo>
                    <a:pt x="646" y="190"/>
                  </a:lnTo>
                  <a:lnTo>
                    <a:pt x="644" y="192"/>
                  </a:lnTo>
                  <a:lnTo>
                    <a:pt x="640" y="196"/>
                  </a:lnTo>
                  <a:lnTo>
                    <a:pt x="640" y="184"/>
                  </a:lnTo>
                  <a:lnTo>
                    <a:pt x="640" y="172"/>
                  </a:lnTo>
                  <a:lnTo>
                    <a:pt x="638" y="162"/>
                  </a:lnTo>
                  <a:lnTo>
                    <a:pt x="632" y="154"/>
                  </a:lnTo>
                  <a:lnTo>
                    <a:pt x="622" y="152"/>
                  </a:lnTo>
                  <a:lnTo>
                    <a:pt x="622" y="146"/>
                  </a:lnTo>
                  <a:lnTo>
                    <a:pt x="622" y="140"/>
                  </a:lnTo>
                  <a:lnTo>
                    <a:pt x="622" y="134"/>
                  </a:lnTo>
                  <a:lnTo>
                    <a:pt x="622" y="128"/>
                  </a:lnTo>
                  <a:lnTo>
                    <a:pt x="618" y="110"/>
                  </a:lnTo>
                  <a:lnTo>
                    <a:pt x="614" y="94"/>
                  </a:lnTo>
                  <a:lnTo>
                    <a:pt x="612" y="98"/>
                  </a:lnTo>
                  <a:lnTo>
                    <a:pt x="612" y="104"/>
                  </a:lnTo>
                  <a:lnTo>
                    <a:pt x="610" y="108"/>
                  </a:lnTo>
                  <a:lnTo>
                    <a:pt x="608" y="114"/>
                  </a:lnTo>
                  <a:lnTo>
                    <a:pt x="606" y="118"/>
                  </a:lnTo>
                  <a:lnTo>
                    <a:pt x="602" y="120"/>
                  </a:lnTo>
                  <a:lnTo>
                    <a:pt x="598" y="122"/>
                  </a:lnTo>
                  <a:lnTo>
                    <a:pt x="592" y="122"/>
                  </a:lnTo>
                  <a:lnTo>
                    <a:pt x="592" y="118"/>
                  </a:lnTo>
                  <a:lnTo>
                    <a:pt x="592" y="114"/>
                  </a:lnTo>
                  <a:lnTo>
                    <a:pt x="592" y="108"/>
                  </a:lnTo>
                  <a:lnTo>
                    <a:pt x="590" y="112"/>
                  </a:lnTo>
                  <a:lnTo>
                    <a:pt x="586" y="114"/>
                  </a:lnTo>
                  <a:lnTo>
                    <a:pt x="582" y="116"/>
                  </a:lnTo>
                  <a:lnTo>
                    <a:pt x="574" y="100"/>
                  </a:lnTo>
                  <a:lnTo>
                    <a:pt x="568" y="80"/>
                  </a:lnTo>
                  <a:lnTo>
                    <a:pt x="564" y="90"/>
                  </a:lnTo>
                  <a:lnTo>
                    <a:pt x="558" y="96"/>
                  </a:lnTo>
                  <a:lnTo>
                    <a:pt x="552" y="104"/>
                  </a:lnTo>
                  <a:lnTo>
                    <a:pt x="548" y="100"/>
                  </a:lnTo>
                  <a:lnTo>
                    <a:pt x="544" y="94"/>
                  </a:lnTo>
                  <a:lnTo>
                    <a:pt x="542" y="90"/>
                  </a:lnTo>
                  <a:lnTo>
                    <a:pt x="540" y="82"/>
                  </a:lnTo>
                  <a:lnTo>
                    <a:pt x="540" y="76"/>
                  </a:lnTo>
                  <a:lnTo>
                    <a:pt x="536" y="80"/>
                  </a:lnTo>
                  <a:lnTo>
                    <a:pt x="534" y="82"/>
                  </a:lnTo>
                  <a:lnTo>
                    <a:pt x="530" y="84"/>
                  </a:lnTo>
                  <a:lnTo>
                    <a:pt x="520" y="52"/>
                  </a:lnTo>
                  <a:lnTo>
                    <a:pt x="508" y="22"/>
                  </a:lnTo>
                  <a:lnTo>
                    <a:pt x="504" y="30"/>
                  </a:lnTo>
                  <a:lnTo>
                    <a:pt x="498" y="40"/>
                  </a:lnTo>
                  <a:lnTo>
                    <a:pt x="490" y="48"/>
                  </a:lnTo>
                  <a:lnTo>
                    <a:pt x="482" y="52"/>
                  </a:lnTo>
                  <a:lnTo>
                    <a:pt x="472" y="50"/>
                  </a:lnTo>
                  <a:lnTo>
                    <a:pt x="468" y="52"/>
                  </a:lnTo>
                  <a:lnTo>
                    <a:pt x="464" y="54"/>
                  </a:lnTo>
                  <a:lnTo>
                    <a:pt x="460" y="58"/>
                  </a:lnTo>
                  <a:lnTo>
                    <a:pt x="456" y="48"/>
                  </a:lnTo>
                  <a:lnTo>
                    <a:pt x="450" y="38"/>
                  </a:lnTo>
                  <a:lnTo>
                    <a:pt x="448" y="30"/>
                  </a:lnTo>
                  <a:lnTo>
                    <a:pt x="444" y="28"/>
                  </a:lnTo>
                  <a:lnTo>
                    <a:pt x="440" y="28"/>
                  </a:lnTo>
                  <a:lnTo>
                    <a:pt x="440" y="36"/>
                  </a:lnTo>
                  <a:lnTo>
                    <a:pt x="438" y="40"/>
                  </a:lnTo>
                  <a:lnTo>
                    <a:pt x="436" y="44"/>
                  </a:lnTo>
                  <a:lnTo>
                    <a:pt x="432" y="46"/>
                  </a:lnTo>
                  <a:lnTo>
                    <a:pt x="430" y="46"/>
                  </a:lnTo>
                  <a:lnTo>
                    <a:pt x="424" y="44"/>
                  </a:lnTo>
                  <a:lnTo>
                    <a:pt x="420" y="40"/>
                  </a:lnTo>
                  <a:lnTo>
                    <a:pt x="416" y="34"/>
                  </a:lnTo>
                  <a:lnTo>
                    <a:pt x="412" y="38"/>
                  </a:lnTo>
                  <a:lnTo>
                    <a:pt x="408" y="40"/>
                  </a:lnTo>
                  <a:lnTo>
                    <a:pt x="404" y="44"/>
                  </a:lnTo>
                  <a:lnTo>
                    <a:pt x="386" y="22"/>
                  </a:lnTo>
                  <a:lnTo>
                    <a:pt x="368" y="0"/>
                  </a:lnTo>
                  <a:lnTo>
                    <a:pt x="370" y="10"/>
                  </a:lnTo>
                  <a:lnTo>
                    <a:pt x="372" y="18"/>
                  </a:lnTo>
                  <a:lnTo>
                    <a:pt x="372" y="28"/>
                  </a:lnTo>
                  <a:lnTo>
                    <a:pt x="364" y="26"/>
                  </a:lnTo>
                  <a:lnTo>
                    <a:pt x="360" y="22"/>
                  </a:lnTo>
                  <a:lnTo>
                    <a:pt x="354" y="16"/>
                  </a:lnTo>
                  <a:lnTo>
                    <a:pt x="352" y="10"/>
                  </a:lnTo>
                  <a:lnTo>
                    <a:pt x="350" y="2"/>
                  </a:lnTo>
                  <a:lnTo>
                    <a:pt x="350" y="6"/>
                  </a:lnTo>
                  <a:lnTo>
                    <a:pt x="348" y="10"/>
                  </a:lnTo>
                  <a:lnTo>
                    <a:pt x="348" y="14"/>
                  </a:lnTo>
                  <a:lnTo>
                    <a:pt x="346" y="20"/>
                  </a:lnTo>
                  <a:lnTo>
                    <a:pt x="344" y="24"/>
                  </a:lnTo>
                  <a:lnTo>
                    <a:pt x="342" y="28"/>
                  </a:lnTo>
                  <a:lnTo>
                    <a:pt x="340" y="32"/>
                  </a:lnTo>
                  <a:lnTo>
                    <a:pt x="338" y="34"/>
                  </a:lnTo>
                  <a:lnTo>
                    <a:pt x="334" y="34"/>
                  </a:lnTo>
                  <a:lnTo>
                    <a:pt x="330" y="32"/>
                  </a:lnTo>
                  <a:lnTo>
                    <a:pt x="326" y="28"/>
                  </a:lnTo>
                  <a:lnTo>
                    <a:pt x="326" y="32"/>
                  </a:lnTo>
                  <a:lnTo>
                    <a:pt x="328" y="38"/>
                  </a:lnTo>
                  <a:lnTo>
                    <a:pt x="324" y="36"/>
                  </a:lnTo>
                  <a:lnTo>
                    <a:pt x="320" y="34"/>
                  </a:lnTo>
                  <a:lnTo>
                    <a:pt x="316" y="32"/>
                  </a:lnTo>
                  <a:lnTo>
                    <a:pt x="314" y="36"/>
                  </a:lnTo>
                  <a:lnTo>
                    <a:pt x="314" y="40"/>
                  </a:lnTo>
                  <a:lnTo>
                    <a:pt x="312" y="44"/>
                  </a:lnTo>
                  <a:lnTo>
                    <a:pt x="294" y="42"/>
                  </a:lnTo>
                  <a:lnTo>
                    <a:pt x="278" y="32"/>
                  </a:lnTo>
                  <a:lnTo>
                    <a:pt x="264" y="18"/>
                  </a:lnTo>
                  <a:lnTo>
                    <a:pt x="250" y="4"/>
                  </a:lnTo>
                  <a:lnTo>
                    <a:pt x="260" y="6"/>
                  </a:lnTo>
                  <a:lnTo>
                    <a:pt x="266" y="14"/>
                  </a:lnTo>
                  <a:lnTo>
                    <a:pt x="270" y="24"/>
                  </a:lnTo>
                  <a:lnTo>
                    <a:pt x="274" y="34"/>
                  </a:lnTo>
                  <a:lnTo>
                    <a:pt x="282" y="40"/>
                  </a:lnTo>
                  <a:lnTo>
                    <a:pt x="256" y="12"/>
                  </a:lnTo>
                  <a:close/>
                </a:path>
              </a:pathLst>
            </a:custGeom>
            <a:gradFill rotWithShape="1">
              <a:gsLst>
                <a:gs pos="0">
                  <a:srgbClr val="6292C6"/>
                </a:gs>
                <a:gs pos="100000">
                  <a:schemeClr val="tx2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rgbClr val="E10E49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81320" dir="2319588" algn="ctr" rotWithShape="0">
                      <a:schemeClr val="bg2">
                        <a:alpha val="70000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54C36590-85D7-ECD6-A8B3-6C55CC36194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419872" y="1203598"/>
              <a:ext cx="2160588" cy="2232025"/>
            </a:xfrm>
            <a:custGeom>
              <a:avLst/>
              <a:gdLst>
                <a:gd name="T0" fmla="*/ 264 w 742"/>
                <a:gd name="T1" fmla="*/ 20 h 718"/>
                <a:gd name="T2" fmla="*/ 286 w 742"/>
                <a:gd name="T3" fmla="*/ 52 h 718"/>
                <a:gd name="T4" fmla="*/ 242 w 742"/>
                <a:gd name="T5" fmla="*/ 68 h 718"/>
                <a:gd name="T6" fmla="*/ 202 w 742"/>
                <a:gd name="T7" fmla="*/ 72 h 718"/>
                <a:gd name="T8" fmla="*/ 194 w 742"/>
                <a:gd name="T9" fmla="*/ 102 h 718"/>
                <a:gd name="T10" fmla="*/ 140 w 742"/>
                <a:gd name="T11" fmla="*/ 114 h 718"/>
                <a:gd name="T12" fmla="*/ 116 w 742"/>
                <a:gd name="T13" fmla="*/ 136 h 718"/>
                <a:gd name="T14" fmla="*/ 84 w 742"/>
                <a:gd name="T15" fmla="*/ 164 h 718"/>
                <a:gd name="T16" fmla="*/ 76 w 742"/>
                <a:gd name="T17" fmla="*/ 182 h 718"/>
                <a:gd name="T18" fmla="*/ 60 w 742"/>
                <a:gd name="T19" fmla="*/ 224 h 718"/>
                <a:gd name="T20" fmla="*/ 42 w 742"/>
                <a:gd name="T21" fmla="*/ 272 h 718"/>
                <a:gd name="T22" fmla="*/ 24 w 742"/>
                <a:gd name="T23" fmla="*/ 296 h 718"/>
                <a:gd name="T24" fmla="*/ 12 w 742"/>
                <a:gd name="T25" fmla="*/ 330 h 718"/>
                <a:gd name="T26" fmla="*/ 16 w 742"/>
                <a:gd name="T27" fmla="*/ 352 h 718"/>
                <a:gd name="T28" fmla="*/ 6 w 742"/>
                <a:gd name="T29" fmla="*/ 396 h 718"/>
                <a:gd name="T30" fmla="*/ 30 w 742"/>
                <a:gd name="T31" fmla="*/ 420 h 718"/>
                <a:gd name="T32" fmla="*/ 22 w 742"/>
                <a:gd name="T33" fmla="*/ 448 h 718"/>
                <a:gd name="T34" fmla="*/ 38 w 742"/>
                <a:gd name="T35" fmla="*/ 472 h 718"/>
                <a:gd name="T36" fmla="*/ 64 w 742"/>
                <a:gd name="T37" fmla="*/ 500 h 718"/>
                <a:gd name="T38" fmla="*/ 76 w 742"/>
                <a:gd name="T39" fmla="*/ 546 h 718"/>
                <a:gd name="T40" fmla="*/ 126 w 742"/>
                <a:gd name="T41" fmla="*/ 572 h 718"/>
                <a:gd name="T42" fmla="*/ 130 w 742"/>
                <a:gd name="T43" fmla="*/ 602 h 718"/>
                <a:gd name="T44" fmla="*/ 170 w 742"/>
                <a:gd name="T45" fmla="*/ 614 h 718"/>
                <a:gd name="T46" fmla="*/ 188 w 742"/>
                <a:gd name="T47" fmla="*/ 636 h 718"/>
                <a:gd name="T48" fmla="*/ 212 w 742"/>
                <a:gd name="T49" fmla="*/ 644 h 718"/>
                <a:gd name="T50" fmla="*/ 238 w 742"/>
                <a:gd name="T51" fmla="*/ 662 h 718"/>
                <a:gd name="T52" fmla="*/ 280 w 742"/>
                <a:gd name="T53" fmla="*/ 668 h 718"/>
                <a:gd name="T54" fmla="*/ 300 w 742"/>
                <a:gd name="T55" fmla="*/ 676 h 718"/>
                <a:gd name="T56" fmla="*/ 330 w 742"/>
                <a:gd name="T57" fmla="*/ 688 h 718"/>
                <a:gd name="T58" fmla="*/ 350 w 742"/>
                <a:gd name="T59" fmla="*/ 694 h 718"/>
                <a:gd name="T60" fmla="*/ 392 w 742"/>
                <a:gd name="T61" fmla="*/ 718 h 718"/>
                <a:gd name="T62" fmla="*/ 398 w 742"/>
                <a:gd name="T63" fmla="*/ 686 h 718"/>
                <a:gd name="T64" fmla="*/ 428 w 742"/>
                <a:gd name="T65" fmla="*/ 688 h 718"/>
                <a:gd name="T66" fmla="*/ 504 w 742"/>
                <a:gd name="T67" fmla="*/ 660 h 718"/>
                <a:gd name="T68" fmla="*/ 534 w 742"/>
                <a:gd name="T69" fmla="*/ 656 h 718"/>
                <a:gd name="T70" fmla="*/ 550 w 742"/>
                <a:gd name="T71" fmla="*/ 644 h 718"/>
                <a:gd name="T72" fmla="*/ 570 w 742"/>
                <a:gd name="T73" fmla="*/ 612 h 718"/>
                <a:gd name="T74" fmla="*/ 612 w 742"/>
                <a:gd name="T75" fmla="*/ 586 h 718"/>
                <a:gd name="T76" fmla="*/ 630 w 742"/>
                <a:gd name="T77" fmla="*/ 554 h 718"/>
                <a:gd name="T78" fmla="*/ 656 w 742"/>
                <a:gd name="T79" fmla="*/ 520 h 718"/>
                <a:gd name="T80" fmla="*/ 682 w 742"/>
                <a:gd name="T81" fmla="*/ 492 h 718"/>
                <a:gd name="T82" fmla="*/ 692 w 742"/>
                <a:gd name="T83" fmla="*/ 466 h 718"/>
                <a:gd name="T84" fmla="*/ 696 w 742"/>
                <a:gd name="T85" fmla="*/ 410 h 718"/>
                <a:gd name="T86" fmla="*/ 734 w 742"/>
                <a:gd name="T87" fmla="*/ 352 h 718"/>
                <a:gd name="T88" fmla="*/ 718 w 742"/>
                <a:gd name="T89" fmla="*/ 316 h 718"/>
                <a:gd name="T90" fmla="*/ 710 w 742"/>
                <a:gd name="T91" fmla="*/ 292 h 718"/>
                <a:gd name="T92" fmla="*/ 698 w 742"/>
                <a:gd name="T93" fmla="*/ 258 h 718"/>
                <a:gd name="T94" fmla="*/ 678 w 742"/>
                <a:gd name="T95" fmla="*/ 212 h 718"/>
                <a:gd name="T96" fmla="*/ 654 w 742"/>
                <a:gd name="T97" fmla="*/ 182 h 718"/>
                <a:gd name="T98" fmla="*/ 632 w 742"/>
                <a:gd name="T99" fmla="*/ 154 h 718"/>
                <a:gd name="T100" fmla="*/ 612 w 742"/>
                <a:gd name="T101" fmla="*/ 104 h 718"/>
                <a:gd name="T102" fmla="*/ 592 w 742"/>
                <a:gd name="T103" fmla="*/ 108 h 718"/>
                <a:gd name="T104" fmla="*/ 548 w 742"/>
                <a:gd name="T105" fmla="*/ 100 h 718"/>
                <a:gd name="T106" fmla="*/ 508 w 742"/>
                <a:gd name="T107" fmla="*/ 22 h 718"/>
                <a:gd name="T108" fmla="*/ 456 w 742"/>
                <a:gd name="T109" fmla="*/ 48 h 718"/>
                <a:gd name="T110" fmla="*/ 430 w 742"/>
                <a:gd name="T111" fmla="*/ 46 h 718"/>
                <a:gd name="T112" fmla="*/ 370 w 742"/>
                <a:gd name="T113" fmla="*/ 10 h 718"/>
                <a:gd name="T114" fmla="*/ 348 w 742"/>
                <a:gd name="T115" fmla="*/ 10 h 718"/>
                <a:gd name="T116" fmla="*/ 326 w 742"/>
                <a:gd name="T117" fmla="*/ 28 h 718"/>
                <a:gd name="T118" fmla="*/ 294 w 742"/>
                <a:gd name="T119" fmla="*/ 42 h 718"/>
                <a:gd name="T120" fmla="*/ 256 w 742"/>
                <a:gd name="T121" fmla="*/ 12 h 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42" h="718">
                  <a:moveTo>
                    <a:pt x="256" y="12"/>
                  </a:moveTo>
                  <a:lnTo>
                    <a:pt x="252" y="8"/>
                  </a:lnTo>
                  <a:lnTo>
                    <a:pt x="252" y="6"/>
                  </a:lnTo>
                  <a:lnTo>
                    <a:pt x="250" y="6"/>
                  </a:lnTo>
                  <a:lnTo>
                    <a:pt x="252" y="8"/>
                  </a:lnTo>
                  <a:lnTo>
                    <a:pt x="254" y="10"/>
                  </a:lnTo>
                  <a:lnTo>
                    <a:pt x="256" y="12"/>
                  </a:lnTo>
                  <a:lnTo>
                    <a:pt x="260" y="16"/>
                  </a:lnTo>
                  <a:lnTo>
                    <a:pt x="264" y="20"/>
                  </a:lnTo>
                  <a:lnTo>
                    <a:pt x="268" y="24"/>
                  </a:lnTo>
                  <a:lnTo>
                    <a:pt x="270" y="28"/>
                  </a:lnTo>
                  <a:lnTo>
                    <a:pt x="274" y="32"/>
                  </a:lnTo>
                  <a:lnTo>
                    <a:pt x="278" y="34"/>
                  </a:lnTo>
                  <a:lnTo>
                    <a:pt x="280" y="36"/>
                  </a:lnTo>
                  <a:lnTo>
                    <a:pt x="280" y="38"/>
                  </a:lnTo>
                  <a:lnTo>
                    <a:pt x="282" y="38"/>
                  </a:lnTo>
                  <a:lnTo>
                    <a:pt x="288" y="48"/>
                  </a:lnTo>
                  <a:lnTo>
                    <a:pt x="286" y="52"/>
                  </a:lnTo>
                  <a:lnTo>
                    <a:pt x="278" y="56"/>
                  </a:lnTo>
                  <a:lnTo>
                    <a:pt x="268" y="58"/>
                  </a:lnTo>
                  <a:lnTo>
                    <a:pt x="256" y="58"/>
                  </a:lnTo>
                  <a:lnTo>
                    <a:pt x="246" y="56"/>
                  </a:lnTo>
                  <a:lnTo>
                    <a:pt x="238" y="54"/>
                  </a:lnTo>
                  <a:lnTo>
                    <a:pt x="242" y="58"/>
                  </a:lnTo>
                  <a:lnTo>
                    <a:pt x="246" y="62"/>
                  </a:lnTo>
                  <a:lnTo>
                    <a:pt x="244" y="64"/>
                  </a:lnTo>
                  <a:lnTo>
                    <a:pt x="242" y="68"/>
                  </a:lnTo>
                  <a:lnTo>
                    <a:pt x="238" y="70"/>
                  </a:lnTo>
                  <a:lnTo>
                    <a:pt x="232" y="72"/>
                  </a:lnTo>
                  <a:lnTo>
                    <a:pt x="228" y="72"/>
                  </a:lnTo>
                  <a:lnTo>
                    <a:pt x="222" y="70"/>
                  </a:lnTo>
                  <a:lnTo>
                    <a:pt x="216" y="68"/>
                  </a:lnTo>
                  <a:lnTo>
                    <a:pt x="212" y="64"/>
                  </a:lnTo>
                  <a:lnTo>
                    <a:pt x="206" y="64"/>
                  </a:lnTo>
                  <a:lnTo>
                    <a:pt x="204" y="68"/>
                  </a:lnTo>
                  <a:lnTo>
                    <a:pt x="202" y="72"/>
                  </a:lnTo>
                  <a:lnTo>
                    <a:pt x="200" y="76"/>
                  </a:lnTo>
                  <a:lnTo>
                    <a:pt x="196" y="78"/>
                  </a:lnTo>
                  <a:lnTo>
                    <a:pt x="190" y="80"/>
                  </a:lnTo>
                  <a:lnTo>
                    <a:pt x="196" y="82"/>
                  </a:lnTo>
                  <a:lnTo>
                    <a:pt x="198" y="86"/>
                  </a:lnTo>
                  <a:lnTo>
                    <a:pt x="200" y="90"/>
                  </a:lnTo>
                  <a:lnTo>
                    <a:pt x="200" y="94"/>
                  </a:lnTo>
                  <a:lnTo>
                    <a:pt x="198" y="98"/>
                  </a:lnTo>
                  <a:lnTo>
                    <a:pt x="194" y="102"/>
                  </a:lnTo>
                  <a:lnTo>
                    <a:pt x="186" y="102"/>
                  </a:lnTo>
                  <a:lnTo>
                    <a:pt x="172" y="100"/>
                  </a:lnTo>
                  <a:lnTo>
                    <a:pt x="162" y="100"/>
                  </a:lnTo>
                  <a:lnTo>
                    <a:pt x="164" y="102"/>
                  </a:lnTo>
                  <a:lnTo>
                    <a:pt x="166" y="106"/>
                  </a:lnTo>
                  <a:lnTo>
                    <a:pt x="168" y="110"/>
                  </a:lnTo>
                  <a:lnTo>
                    <a:pt x="154" y="110"/>
                  </a:lnTo>
                  <a:lnTo>
                    <a:pt x="140" y="110"/>
                  </a:lnTo>
                  <a:lnTo>
                    <a:pt x="140" y="114"/>
                  </a:lnTo>
                  <a:lnTo>
                    <a:pt x="142" y="116"/>
                  </a:lnTo>
                  <a:lnTo>
                    <a:pt x="136" y="118"/>
                  </a:lnTo>
                  <a:lnTo>
                    <a:pt x="130" y="118"/>
                  </a:lnTo>
                  <a:lnTo>
                    <a:pt x="124" y="118"/>
                  </a:lnTo>
                  <a:lnTo>
                    <a:pt x="126" y="122"/>
                  </a:lnTo>
                  <a:lnTo>
                    <a:pt x="126" y="126"/>
                  </a:lnTo>
                  <a:lnTo>
                    <a:pt x="126" y="130"/>
                  </a:lnTo>
                  <a:lnTo>
                    <a:pt x="128" y="134"/>
                  </a:lnTo>
                  <a:lnTo>
                    <a:pt x="116" y="136"/>
                  </a:lnTo>
                  <a:lnTo>
                    <a:pt x="106" y="140"/>
                  </a:lnTo>
                  <a:lnTo>
                    <a:pt x="96" y="144"/>
                  </a:lnTo>
                  <a:lnTo>
                    <a:pt x="82" y="142"/>
                  </a:lnTo>
                  <a:lnTo>
                    <a:pt x="88" y="146"/>
                  </a:lnTo>
                  <a:lnTo>
                    <a:pt x="92" y="148"/>
                  </a:lnTo>
                  <a:lnTo>
                    <a:pt x="92" y="152"/>
                  </a:lnTo>
                  <a:lnTo>
                    <a:pt x="92" y="156"/>
                  </a:lnTo>
                  <a:lnTo>
                    <a:pt x="88" y="160"/>
                  </a:lnTo>
                  <a:lnTo>
                    <a:pt x="84" y="164"/>
                  </a:lnTo>
                  <a:lnTo>
                    <a:pt x="78" y="166"/>
                  </a:lnTo>
                  <a:lnTo>
                    <a:pt x="74" y="168"/>
                  </a:lnTo>
                  <a:lnTo>
                    <a:pt x="68" y="170"/>
                  </a:lnTo>
                  <a:lnTo>
                    <a:pt x="62" y="172"/>
                  </a:lnTo>
                  <a:lnTo>
                    <a:pt x="58" y="172"/>
                  </a:lnTo>
                  <a:lnTo>
                    <a:pt x="64" y="174"/>
                  </a:lnTo>
                  <a:lnTo>
                    <a:pt x="68" y="176"/>
                  </a:lnTo>
                  <a:lnTo>
                    <a:pt x="72" y="180"/>
                  </a:lnTo>
                  <a:lnTo>
                    <a:pt x="76" y="182"/>
                  </a:lnTo>
                  <a:lnTo>
                    <a:pt x="78" y="184"/>
                  </a:lnTo>
                  <a:lnTo>
                    <a:pt x="78" y="190"/>
                  </a:lnTo>
                  <a:lnTo>
                    <a:pt x="78" y="194"/>
                  </a:lnTo>
                  <a:lnTo>
                    <a:pt x="76" y="202"/>
                  </a:lnTo>
                  <a:lnTo>
                    <a:pt x="70" y="204"/>
                  </a:lnTo>
                  <a:lnTo>
                    <a:pt x="62" y="204"/>
                  </a:lnTo>
                  <a:lnTo>
                    <a:pt x="54" y="204"/>
                  </a:lnTo>
                  <a:lnTo>
                    <a:pt x="60" y="214"/>
                  </a:lnTo>
                  <a:lnTo>
                    <a:pt x="60" y="224"/>
                  </a:lnTo>
                  <a:lnTo>
                    <a:pt x="56" y="236"/>
                  </a:lnTo>
                  <a:lnTo>
                    <a:pt x="56" y="248"/>
                  </a:lnTo>
                  <a:lnTo>
                    <a:pt x="46" y="248"/>
                  </a:lnTo>
                  <a:lnTo>
                    <a:pt x="34" y="248"/>
                  </a:lnTo>
                  <a:lnTo>
                    <a:pt x="38" y="250"/>
                  </a:lnTo>
                  <a:lnTo>
                    <a:pt x="42" y="254"/>
                  </a:lnTo>
                  <a:lnTo>
                    <a:pt x="44" y="260"/>
                  </a:lnTo>
                  <a:lnTo>
                    <a:pt x="44" y="268"/>
                  </a:lnTo>
                  <a:lnTo>
                    <a:pt x="42" y="272"/>
                  </a:lnTo>
                  <a:lnTo>
                    <a:pt x="38" y="276"/>
                  </a:lnTo>
                  <a:lnTo>
                    <a:pt x="34" y="278"/>
                  </a:lnTo>
                  <a:lnTo>
                    <a:pt x="28" y="280"/>
                  </a:lnTo>
                  <a:lnTo>
                    <a:pt x="24" y="280"/>
                  </a:lnTo>
                  <a:lnTo>
                    <a:pt x="18" y="282"/>
                  </a:lnTo>
                  <a:lnTo>
                    <a:pt x="24" y="284"/>
                  </a:lnTo>
                  <a:lnTo>
                    <a:pt x="26" y="288"/>
                  </a:lnTo>
                  <a:lnTo>
                    <a:pt x="26" y="292"/>
                  </a:lnTo>
                  <a:lnTo>
                    <a:pt x="24" y="296"/>
                  </a:lnTo>
                  <a:lnTo>
                    <a:pt x="18" y="300"/>
                  </a:lnTo>
                  <a:lnTo>
                    <a:pt x="28" y="302"/>
                  </a:lnTo>
                  <a:lnTo>
                    <a:pt x="38" y="306"/>
                  </a:lnTo>
                  <a:lnTo>
                    <a:pt x="38" y="312"/>
                  </a:lnTo>
                  <a:lnTo>
                    <a:pt x="34" y="316"/>
                  </a:lnTo>
                  <a:lnTo>
                    <a:pt x="28" y="320"/>
                  </a:lnTo>
                  <a:lnTo>
                    <a:pt x="24" y="322"/>
                  </a:lnTo>
                  <a:lnTo>
                    <a:pt x="18" y="326"/>
                  </a:lnTo>
                  <a:lnTo>
                    <a:pt x="12" y="330"/>
                  </a:lnTo>
                  <a:lnTo>
                    <a:pt x="8" y="334"/>
                  </a:lnTo>
                  <a:lnTo>
                    <a:pt x="12" y="336"/>
                  </a:lnTo>
                  <a:lnTo>
                    <a:pt x="18" y="338"/>
                  </a:lnTo>
                  <a:lnTo>
                    <a:pt x="22" y="338"/>
                  </a:lnTo>
                  <a:lnTo>
                    <a:pt x="20" y="342"/>
                  </a:lnTo>
                  <a:lnTo>
                    <a:pt x="18" y="344"/>
                  </a:lnTo>
                  <a:lnTo>
                    <a:pt x="14" y="348"/>
                  </a:lnTo>
                  <a:lnTo>
                    <a:pt x="12" y="350"/>
                  </a:lnTo>
                  <a:lnTo>
                    <a:pt x="16" y="352"/>
                  </a:lnTo>
                  <a:lnTo>
                    <a:pt x="22" y="354"/>
                  </a:lnTo>
                  <a:lnTo>
                    <a:pt x="26" y="356"/>
                  </a:lnTo>
                  <a:lnTo>
                    <a:pt x="24" y="358"/>
                  </a:lnTo>
                  <a:lnTo>
                    <a:pt x="22" y="362"/>
                  </a:lnTo>
                  <a:lnTo>
                    <a:pt x="32" y="364"/>
                  </a:lnTo>
                  <a:lnTo>
                    <a:pt x="44" y="368"/>
                  </a:lnTo>
                  <a:lnTo>
                    <a:pt x="22" y="382"/>
                  </a:lnTo>
                  <a:lnTo>
                    <a:pt x="0" y="394"/>
                  </a:lnTo>
                  <a:lnTo>
                    <a:pt x="6" y="396"/>
                  </a:lnTo>
                  <a:lnTo>
                    <a:pt x="14" y="398"/>
                  </a:lnTo>
                  <a:lnTo>
                    <a:pt x="20" y="402"/>
                  </a:lnTo>
                  <a:lnTo>
                    <a:pt x="24" y="406"/>
                  </a:lnTo>
                  <a:lnTo>
                    <a:pt x="22" y="408"/>
                  </a:lnTo>
                  <a:lnTo>
                    <a:pt x="20" y="410"/>
                  </a:lnTo>
                  <a:lnTo>
                    <a:pt x="16" y="412"/>
                  </a:lnTo>
                  <a:lnTo>
                    <a:pt x="22" y="414"/>
                  </a:lnTo>
                  <a:lnTo>
                    <a:pt x="28" y="416"/>
                  </a:lnTo>
                  <a:lnTo>
                    <a:pt x="30" y="420"/>
                  </a:lnTo>
                  <a:lnTo>
                    <a:pt x="32" y="424"/>
                  </a:lnTo>
                  <a:lnTo>
                    <a:pt x="32" y="428"/>
                  </a:lnTo>
                  <a:lnTo>
                    <a:pt x="28" y="434"/>
                  </a:lnTo>
                  <a:lnTo>
                    <a:pt x="32" y="434"/>
                  </a:lnTo>
                  <a:lnTo>
                    <a:pt x="34" y="434"/>
                  </a:lnTo>
                  <a:lnTo>
                    <a:pt x="34" y="440"/>
                  </a:lnTo>
                  <a:lnTo>
                    <a:pt x="30" y="442"/>
                  </a:lnTo>
                  <a:lnTo>
                    <a:pt x="26" y="446"/>
                  </a:lnTo>
                  <a:lnTo>
                    <a:pt x="22" y="448"/>
                  </a:lnTo>
                  <a:lnTo>
                    <a:pt x="20" y="452"/>
                  </a:lnTo>
                  <a:lnTo>
                    <a:pt x="16" y="456"/>
                  </a:lnTo>
                  <a:lnTo>
                    <a:pt x="22" y="454"/>
                  </a:lnTo>
                  <a:lnTo>
                    <a:pt x="28" y="456"/>
                  </a:lnTo>
                  <a:lnTo>
                    <a:pt x="34" y="458"/>
                  </a:lnTo>
                  <a:lnTo>
                    <a:pt x="40" y="460"/>
                  </a:lnTo>
                  <a:lnTo>
                    <a:pt x="44" y="464"/>
                  </a:lnTo>
                  <a:lnTo>
                    <a:pt x="40" y="468"/>
                  </a:lnTo>
                  <a:lnTo>
                    <a:pt x="38" y="472"/>
                  </a:lnTo>
                  <a:lnTo>
                    <a:pt x="34" y="476"/>
                  </a:lnTo>
                  <a:lnTo>
                    <a:pt x="40" y="478"/>
                  </a:lnTo>
                  <a:lnTo>
                    <a:pt x="44" y="482"/>
                  </a:lnTo>
                  <a:lnTo>
                    <a:pt x="48" y="486"/>
                  </a:lnTo>
                  <a:lnTo>
                    <a:pt x="48" y="490"/>
                  </a:lnTo>
                  <a:lnTo>
                    <a:pt x="48" y="496"/>
                  </a:lnTo>
                  <a:lnTo>
                    <a:pt x="54" y="496"/>
                  </a:lnTo>
                  <a:lnTo>
                    <a:pt x="60" y="498"/>
                  </a:lnTo>
                  <a:lnTo>
                    <a:pt x="64" y="500"/>
                  </a:lnTo>
                  <a:lnTo>
                    <a:pt x="66" y="504"/>
                  </a:lnTo>
                  <a:lnTo>
                    <a:pt x="66" y="508"/>
                  </a:lnTo>
                  <a:lnTo>
                    <a:pt x="66" y="514"/>
                  </a:lnTo>
                  <a:lnTo>
                    <a:pt x="62" y="520"/>
                  </a:lnTo>
                  <a:lnTo>
                    <a:pt x="68" y="524"/>
                  </a:lnTo>
                  <a:lnTo>
                    <a:pt x="72" y="528"/>
                  </a:lnTo>
                  <a:lnTo>
                    <a:pt x="74" y="534"/>
                  </a:lnTo>
                  <a:lnTo>
                    <a:pt x="76" y="540"/>
                  </a:lnTo>
                  <a:lnTo>
                    <a:pt x="76" y="546"/>
                  </a:lnTo>
                  <a:lnTo>
                    <a:pt x="96" y="546"/>
                  </a:lnTo>
                  <a:lnTo>
                    <a:pt x="118" y="544"/>
                  </a:lnTo>
                  <a:lnTo>
                    <a:pt x="114" y="552"/>
                  </a:lnTo>
                  <a:lnTo>
                    <a:pt x="112" y="558"/>
                  </a:lnTo>
                  <a:lnTo>
                    <a:pt x="110" y="566"/>
                  </a:lnTo>
                  <a:lnTo>
                    <a:pt x="108" y="572"/>
                  </a:lnTo>
                  <a:lnTo>
                    <a:pt x="114" y="572"/>
                  </a:lnTo>
                  <a:lnTo>
                    <a:pt x="120" y="572"/>
                  </a:lnTo>
                  <a:lnTo>
                    <a:pt x="126" y="572"/>
                  </a:lnTo>
                  <a:lnTo>
                    <a:pt x="122" y="578"/>
                  </a:lnTo>
                  <a:lnTo>
                    <a:pt x="118" y="584"/>
                  </a:lnTo>
                  <a:lnTo>
                    <a:pt x="116" y="592"/>
                  </a:lnTo>
                  <a:lnTo>
                    <a:pt x="122" y="592"/>
                  </a:lnTo>
                  <a:lnTo>
                    <a:pt x="128" y="592"/>
                  </a:lnTo>
                  <a:lnTo>
                    <a:pt x="136" y="592"/>
                  </a:lnTo>
                  <a:lnTo>
                    <a:pt x="134" y="594"/>
                  </a:lnTo>
                  <a:lnTo>
                    <a:pt x="132" y="598"/>
                  </a:lnTo>
                  <a:lnTo>
                    <a:pt x="130" y="602"/>
                  </a:lnTo>
                  <a:lnTo>
                    <a:pt x="128" y="604"/>
                  </a:lnTo>
                  <a:lnTo>
                    <a:pt x="144" y="606"/>
                  </a:lnTo>
                  <a:lnTo>
                    <a:pt x="156" y="610"/>
                  </a:lnTo>
                  <a:lnTo>
                    <a:pt x="164" y="622"/>
                  </a:lnTo>
                  <a:lnTo>
                    <a:pt x="162" y="620"/>
                  </a:lnTo>
                  <a:lnTo>
                    <a:pt x="160" y="618"/>
                  </a:lnTo>
                  <a:lnTo>
                    <a:pt x="164" y="614"/>
                  </a:lnTo>
                  <a:lnTo>
                    <a:pt x="168" y="614"/>
                  </a:lnTo>
                  <a:lnTo>
                    <a:pt x="170" y="614"/>
                  </a:lnTo>
                  <a:lnTo>
                    <a:pt x="172" y="614"/>
                  </a:lnTo>
                  <a:lnTo>
                    <a:pt x="174" y="618"/>
                  </a:lnTo>
                  <a:lnTo>
                    <a:pt x="174" y="620"/>
                  </a:lnTo>
                  <a:lnTo>
                    <a:pt x="176" y="624"/>
                  </a:lnTo>
                  <a:lnTo>
                    <a:pt x="178" y="628"/>
                  </a:lnTo>
                  <a:lnTo>
                    <a:pt x="178" y="630"/>
                  </a:lnTo>
                  <a:lnTo>
                    <a:pt x="180" y="632"/>
                  </a:lnTo>
                  <a:lnTo>
                    <a:pt x="184" y="634"/>
                  </a:lnTo>
                  <a:lnTo>
                    <a:pt x="188" y="636"/>
                  </a:lnTo>
                  <a:lnTo>
                    <a:pt x="190" y="636"/>
                  </a:lnTo>
                  <a:lnTo>
                    <a:pt x="194" y="638"/>
                  </a:lnTo>
                  <a:lnTo>
                    <a:pt x="198" y="638"/>
                  </a:lnTo>
                  <a:lnTo>
                    <a:pt x="200" y="640"/>
                  </a:lnTo>
                  <a:lnTo>
                    <a:pt x="202" y="644"/>
                  </a:lnTo>
                  <a:lnTo>
                    <a:pt x="204" y="648"/>
                  </a:lnTo>
                  <a:lnTo>
                    <a:pt x="206" y="646"/>
                  </a:lnTo>
                  <a:lnTo>
                    <a:pt x="210" y="646"/>
                  </a:lnTo>
                  <a:lnTo>
                    <a:pt x="212" y="644"/>
                  </a:lnTo>
                  <a:lnTo>
                    <a:pt x="216" y="648"/>
                  </a:lnTo>
                  <a:lnTo>
                    <a:pt x="220" y="654"/>
                  </a:lnTo>
                  <a:lnTo>
                    <a:pt x="222" y="658"/>
                  </a:lnTo>
                  <a:lnTo>
                    <a:pt x="224" y="654"/>
                  </a:lnTo>
                  <a:lnTo>
                    <a:pt x="228" y="650"/>
                  </a:lnTo>
                  <a:lnTo>
                    <a:pt x="232" y="652"/>
                  </a:lnTo>
                  <a:lnTo>
                    <a:pt x="234" y="654"/>
                  </a:lnTo>
                  <a:lnTo>
                    <a:pt x="238" y="656"/>
                  </a:lnTo>
                  <a:lnTo>
                    <a:pt x="238" y="662"/>
                  </a:lnTo>
                  <a:lnTo>
                    <a:pt x="240" y="666"/>
                  </a:lnTo>
                  <a:lnTo>
                    <a:pt x="252" y="662"/>
                  </a:lnTo>
                  <a:lnTo>
                    <a:pt x="262" y="666"/>
                  </a:lnTo>
                  <a:lnTo>
                    <a:pt x="270" y="674"/>
                  </a:lnTo>
                  <a:lnTo>
                    <a:pt x="276" y="686"/>
                  </a:lnTo>
                  <a:lnTo>
                    <a:pt x="274" y="678"/>
                  </a:lnTo>
                  <a:lnTo>
                    <a:pt x="276" y="674"/>
                  </a:lnTo>
                  <a:lnTo>
                    <a:pt x="278" y="670"/>
                  </a:lnTo>
                  <a:lnTo>
                    <a:pt x="280" y="668"/>
                  </a:lnTo>
                  <a:lnTo>
                    <a:pt x="284" y="666"/>
                  </a:lnTo>
                  <a:lnTo>
                    <a:pt x="288" y="668"/>
                  </a:lnTo>
                  <a:lnTo>
                    <a:pt x="292" y="672"/>
                  </a:lnTo>
                  <a:lnTo>
                    <a:pt x="296" y="678"/>
                  </a:lnTo>
                  <a:lnTo>
                    <a:pt x="294" y="674"/>
                  </a:lnTo>
                  <a:lnTo>
                    <a:pt x="294" y="674"/>
                  </a:lnTo>
                  <a:lnTo>
                    <a:pt x="296" y="674"/>
                  </a:lnTo>
                  <a:lnTo>
                    <a:pt x="298" y="674"/>
                  </a:lnTo>
                  <a:lnTo>
                    <a:pt x="300" y="676"/>
                  </a:lnTo>
                  <a:lnTo>
                    <a:pt x="302" y="680"/>
                  </a:lnTo>
                  <a:lnTo>
                    <a:pt x="304" y="682"/>
                  </a:lnTo>
                  <a:lnTo>
                    <a:pt x="304" y="686"/>
                  </a:lnTo>
                  <a:lnTo>
                    <a:pt x="310" y="682"/>
                  </a:lnTo>
                  <a:lnTo>
                    <a:pt x="318" y="680"/>
                  </a:lnTo>
                  <a:lnTo>
                    <a:pt x="324" y="678"/>
                  </a:lnTo>
                  <a:lnTo>
                    <a:pt x="326" y="682"/>
                  </a:lnTo>
                  <a:lnTo>
                    <a:pt x="328" y="684"/>
                  </a:lnTo>
                  <a:lnTo>
                    <a:pt x="330" y="688"/>
                  </a:lnTo>
                  <a:lnTo>
                    <a:pt x="330" y="692"/>
                  </a:lnTo>
                  <a:lnTo>
                    <a:pt x="332" y="686"/>
                  </a:lnTo>
                  <a:lnTo>
                    <a:pt x="332" y="684"/>
                  </a:lnTo>
                  <a:lnTo>
                    <a:pt x="334" y="682"/>
                  </a:lnTo>
                  <a:lnTo>
                    <a:pt x="338" y="684"/>
                  </a:lnTo>
                  <a:lnTo>
                    <a:pt x="340" y="684"/>
                  </a:lnTo>
                  <a:lnTo>
                    <a:pt x="344" y="688"/>
                  </a:lnTo>
                  <a:lnTo>
                    <a:pt x="346" y="690"/>
                  </a:lnTo>
                  <a:lnTo>
                    <a:pt x="350" y="694"/>
                  </a:lnTo>
                  <a:lnTo>
                    <a:pt x="352" y="698"/>
                  </a:lnTo>
                  <a:lnTo>
                    <a:pt x="356" y="702"/>
                  </a:lnTo>
                  <a:lnTo>
                    <a:pt x="358" y="706"/>
                  </a:lnTo>
                  <a:lnTo>
                    <a:pt x="360" y="708"/>
                  </a:lnTo>
                  <a:lnTo>
                    <a:pt x="364" y="700"/>
                  </a:lnTo>
                  <a:lnTo>
                    <a:pt x="370" y="700"/>
                  </a:lnTo>
                  <a:lnTo>
                    <a:pt x="378" y="704"/>
                  </a:lnTo>
                  <a:lnTo>
                    <a:pt x="386" y="712"/>
                  </a:lnTo>
                  <a:lnTo>
                    <a:pt x="392" y="718"/>
                  </a:lnTo>
                  <a:lnTo>
                    <a:pt x="386" y="714"/>
                  </a:lnTo>
                  <a:lnTo>
                    <a:pt x="384" y="710"/>
                  </a:lnTo>
                  <a:lnTo>
                    <a:pt x="382" y="706"/>
                  </a:lnTo>
                  <a:lnTo>
                    <a:pt x="382" y="702"/>
                  </a:lnTo>
                  <a:lnTo>
                    <a:pt x="384" y="696"/>
                  </a:lnTo>
                  <a:lnTo>
                    <a:pt x="386" y="692"/>
                  </a:lnTo>
                  <a:lnTo>
                    <a:pt x="390" y="690"/>
                  </a:lnTo>
                  <a:lnTo>
                    <a:pt x="394" y="686"/>
                  </a:lnTo>
                  <a:lnTo>
                    <a:pt x="398" y="686"/>
                  </a:lnTo>
                  <a:lnTo>
                    <a:pt x="404" y="688"/>
                  </a:lnTo>
                  <a:lnTo>
                    <a:pt x="408" y="690"/>
                  </a:lnTo>
                  <a:lnTo>
                    <a:pt x="412" y="696"/>
                  </a:lnTo>
                  <a:lnTo>
                    <a:pt x="414" y="692"/>
                  </a:lnTo>
                  <a:lnTo>
                    <a:pt x="414" y="690"/>
                  </a:lnTo>
                  <a:lnTo>
                    <a:pt x="418" y="688"/>
                  </a:lnTo>
                  <a:lnTo>
                    <a:pt x="420" y="686"/>
                  </a:lnTo>
                  <a:lnTo>
                    <a:pt x="424" y="686"/>
                  </a:lnTo>
                  <a:lnTo>
                    <a:pt x="428" y="688"/>
                  </a:lnTo>
                  <a:lnTo>
                    <a:pt x="432" y="690"/>
                  </a:lnTo>
                  <a:lnTo>
                    <a:pt x="434" y="694"/>
                  </a:lnTo>
                  <a:lnTo>
                    <a:pt x="438" y="682"/>
                  </a:lnTo>
                  <a:lnTo>
                    <a:pt x="450" y="676"/>
                  </a:lnTo>
                  <a:lnTo>
                    <a:pt x="462" y="674"/>
                  </a:lnTo>
                  <a:lnTo>
                    <a:pt x="472" y="680"/>
                  </a:lnTo>
                  <a:lnTo>
                    <a:pt x="482" y="672"/>
                  </a:lnTo>
                  <a:lnTo>
                    <a:pt x="494" y="666"/>
                  </a:lnTo>
                  <a:lnTo>
                    <a:pt x="504" y="660"/>
                  </a:lnTo>
                  <a:lnTo>
                    <a:pt x="506" y="658"/>
                  </a:lnTo>
                  <a:lnTo>
                    <a:pt x="508" y="656"/>
                  </a:lnTo>
                  <a:lnTo>
                    <a:pt x="508" y="654"/>
                  </a:lnTo>
                  <a:lnTo>
                    <a:pt x="510" y="654"/>
                  </a:lnTo>
                  <a:lnTo>
                    <a:pt x="514" y="652"/>
                  </a:lnTo>
                  <a:lnTo>
                    <a:pt x="520" y="652"/>
                  </a:lnTo>
                  <a:lnTo>
                    <a:pt x="524" y="652"/>
                  </a:lnTo>
                  <a:lnTo>
                    <a:pt x="528" y="654"/>
                  </a:lnTo>
                  <a:lnTo>
                    <a:pt x="534" y="656"/>
                  </a:lnTo>
                  <a:lnTo>
                    <a:pt x="540" y="658"/>
                  </a:lnTo>
                  <a:lnTo>
                    <a:pt x="538" y="654"/>
                  </a:lnTo>
                  <a:lnTo>
                    <a:pt x="538" y="652"/>
                  </a:lnTo>
                  <a:lnTo>
                    <a:pt x="538" y="648"/>
                  </a:lnTo>
                  <a:lnTo>
                    <a:pt x="550" y="648"/>
                  </a:lnTo>
                  <a:lnTo>
                    <a:pt x="562" y="650"/>
                  </a:lnTo>
                  <a:lnTo>
                    <a:pt x="558" y="648"/>
                  </a:lnTo>
                  <a:lnTo>
                    <a:pt x="552" y="646"/>
                  </a:lnTo>
                  <a:lnTo>
                    <a:pt x="550" y="644"/>
                  </a:lnTo>
                  <a:lnTo>
                    <a:pt x="546" y="640"/>
                  </a:lnTo>
                  <a:lnTo>
                    <a:pt x="544" y="634"/>
                  </a:lnTo>
                  <a:lnTo>
                    <a:pt x="544" y="628"/>
                  </a:lnTo>
                  <a:lnTo>
                    <a:pt x="546" y="622"/>
                  </a:lnTo>
                  <a:lnTo>
                    <a:pt x="548" y="616"/>
                  </a:lnTo>
                  <a:lnTo>
                    <a:pt x="552" y="614"/>
                  </a:lnTo>
                  <a:lnTo>
                    <a:pt x="558" y="612"/>
                  </a:lnTo>
                  <a:lnTo>
                    <a:pt x="564" y="612"/>
                  </a:lnTo>
                  <a:lnTo>
                    <a:pt x="570" y="612"/>
                  </a:lnTo>
                  <a:lnTo>
                    <a:pt x="576" y="612"/>
                  </a:lnTo>
                  <a:lnTo>
                    <a:pt x="572" y="608"/>
                  </a:lnTo>
                  <a:lnTo>
                    <a:pt x="572" y="606"/>
                  </a:lnTo>
                  <a:lnTo>
                    <a:pt x="570" y="602"/>
                  </a:lnTo>
                  <a:lnTo>
                    <a:pt x="570" y="598"/>
                  </a:lnTo>
                  <a:lnTo>
                    <a:pt x="584" y="600"/>
                  </a:lnTo>
                  <a:lnTo>
                    <a:pt x="592" y="598"/>
                  </a:lnTo>
                  <a:lnTo>
                    <a:pt x="600" y="594"/>
                  </a:lnTo>
                  <a:lnTo>
                    <a:pt x="612" y="586"/>
                  </a:lnTo>
                  <a:lnTo>
                    <a:pt x="614" y="582"/>
                  </a:lnTo>
                  <a:lnTo>
                    <a:pt x="620" y="580"/>
                  </a:lnTo>
                  <a:lnTo>
                    <a:pt x="624" y="580"/>
                  </a:lnTo>
                  <a:lnTo>
                    <a:pt x="626" y="576"/>
                  </a:lnTo>
                  <a:lnTo>
                    <a:pt x="628" y="572"/>
                  </a:lnTo>
                  <a:lnTo>
                    <a:pt x="628" y="568"/>
                  </a:lnTo>
                  <a:lnTo>
                    <a:pt x="628" y="562"/>
                  </a:lnTo>
                  <a:lnTo>
                    <a:pt x="628" y="558"/>
                  </a:lnTo>
                  <a:lnTo>
                    <a:pt x="630" y="554"/>
                  </a:lnTo>
                  <a:lnTo>
                    <a:pt x="626" y="552"/>
                  </a:lnTo>
                  <a:lnTo>
                    <a:pt x="622" y="548"/>
                  </a:lnTo>
                  <a:lnTo>
                    <a:pt x="620" y="548"/>
                  </a:lnTo>
                  <a:lnTo>
                    <a:pt x="630" y="536"/>
                  </a:lnTo>
                  <a:lnTo>
                    <a:pt x="642" y="532"/>
                  </a:lnTo>
                  <a:lnTo>
                    <a:pt x="656" y="534"/>
                  </a:lnTo>
                  <a:lnTo>
                    <a:pt x="656" y="530"/>
                  </a:lnTo>
                  <a:lnTo>
                    <a:pt x="656" y="524"/>
                  </a:lnTo>
                  <a:lnTo>
                    <a:pt x="656" y="520"/>
                  </a:lnTo>
                  <a:lnTo>
                    <a:pt x="658" y="516"/>
                  </a:lnTo>
                  <a:lnTo>
                    <a:pt x="658" y="512"/>
                  </a:lnTo>
                  <a:lnTo>
                    <a:pt x="662" y="510"/>
                  </a:lnTo>
                  <a:lnTo>
                    <a:pt x="666" y="508"/>
                  </a:lnTo>
                  <a:lnTo>
                    <a:pt x="672" y="508"/>
                  </a:lnTo>
                  <a:lnTo>
                    <a:pt x="674" y="502"/>
                  </a:lnTo>
                  <a:lnTo>
                    <a:pt x="676" y="498"/>
                  </a:lnTo>
                  <a:lnTo>
                    <a:pt x="678" y="494"/>
                  </a:lnTo>
                  <a:lnTo>
                    <a:pt x="682" y="492"/>
                  </a:lnTo>
                  <a:lnTo>
                    <a:pt x="684" y="490"/>
                  </a:lnTo>
                  <a:lnTo>
                    <a:pt x="688" y="490"/>
                  </a:lnTo>
                  <a:lnTo>
                    <a:pt x="692" y="488"/>
                  </a:lnTo>
                  <a:lnTo>
                    <a:pt x="696" y="484"/>
                  </a:lnTo>
                  <a:lnTo>
                    <a:pt x="698" y="482"/>
                  </a:lnTo>
                  <a:lnTo>
                    <a:pt x="694" y="478"/>
                  </a:lnTo>
                  <a:lnTo>
                    <a:pt x="690" y="476"/>
                  </a:lnTo>
                  <a:lnTo>
                    <a:pt x="688" y="472"/>
                  </a:lnTo>
                  <a:lnTo>
                    <a:pt x="692" y="466"/>
                  </a:lnTo>
                  <a:lnTo>
                    <a:pt x="700" y="462"/>
                  </a:lnTo>
                  <a:lnTo>
                    <a:pt x="708" y="458"/>
                  </a:lnTo>
                  <a:lnTo>
                    <a:pt x="714" y="452"/>
                  </a:lnTo>
                  <a:lnTo>
                    <a:pt x="704" y="446"/>
                  </a:lnTo>
                  <a:lnTo>
                    <a:pt x="700" y="436"/>
                  </a:lnTo>
                  <a:lnTo>
                    <a:pt x="700" y="424"/>
                  </a:lnTo>
                  <a:lnTo>
                    <a:pt x="708" y="414"/>
                  </a:lnTo>
                  <a:lnTo>
                    <a:pt x="702" y="412"/>
                  </a:lnTo>
                  <a:lnTo>
                    <a:pt x="696" y="410"/>
                  </a:lnTo>
                  <a:lnTo>
                    <a:pt x="692" y="408"/>
                  </a:lnTo>
                  <a:lnTo>
                    <a:pt x="706" y="402"/>
                  </a:lnTo>
                  <a:lnTo>
                    <a:pt x="712" y="398"/>
                  </a:lnTo>
                  <a:lnTo>
                    <a:pt x="714" y="392"/>
                  </a:lnTo>
                  <a:lnTo>
                    <a:pt x="716" y="382"/>
                  </a:lnTo>
                  <a:lnTo>
                    <a:pt x="718" y="370"/>
                  </a:lnTo>
                  <a:lnTo>
                    <a:pt x="724" y="362"/>
                  </a:lnTo>
                  <a:lnTo>
                    <a:pt x="728" y="356"/>
                  </a:lnTo>
                  <a:lnTo>
                    <a:pt x="734" y="352"/>
                  </a:lnTo>
                  <a:lnTo>
                    <a:pt x="736" y="348"/>
                  </a:lnTo>
                  <a:lnTo>
                    <a:pt x="736" y="342"/>
                  </a:lnTo>
                  <a:lnTo>
                    <a:pt x="732" y="332"/>
                  </a:lnTo>
                  <a:lnTo>
                    <a:pt x="736" y="330"/>
                  </a:lnTo>
                  <a:lnTo>
                    <a:pt x="742" y="328"/>
                  </a:lnTo>
                  <a:lnTo>
                    <a:pt x="736" y="326"/>
                  </a:lnTo>
                  <a:lnTo>
                    <a:pt x="730" y="322"/>
                  </a:lnTo>
                  <a:lnTo>
                    <a:pt x="722" y="320"/>
                  </a:lnTo>
                  <a:lnTo>
                    <a:pt x="718" y="316"/>
                  </a:lnTo>
                  <a:lnTo>
                    <a:pt x="714" y="312"/>
                  </a:lnTo>
                  <a:lnTo>
                    <a:pt x="710" y="306"/>
                  </a:lnTo>
                  <a:lnTo>
                    <a:pt x="716" y="306"/>
                  </a:lnTo>
                  <a:lnTo>
                    <a:pt x="720" y="302"/>
                  </a:lnTo>
                  <a:lnTo>
                    <a:pt x="726" y="302"/>
                  </a:lnTo>
                  <a:lnTo>
                    <a:pt x="722" y="298"/>
                  </a:lnTo>
                  <a:lnTo>
                    <a:pt x="718" y="296"/>
                  </a:lnTo>
                  <a:lnTo>
                    <a:pt x="714" y="294"/>
                  </a:lnTo>
                  <a:lnTo>
                    <a:pt x="710" y="292"/>
                  </a:lnTo>
                  <a:lnTo>
                    <a:pt x="706" y="290"/>
                  </a:lnTo>
                  <a:lnTo>
                    <a:pt x="702" y="286"/>
                  </a:lnTo>
                  <a:lnTo>
                    <a:pt x="706" y="284"/>
                  </a:lnTo>
                  <a:lnTo>
                    <a:pt x="708" y="282"/>
                  </a:lnTo>
                  <a:lnTo>
                    <a:pt x="708" y="276"/>
                  </a:lnTo>
                  <a:lnTo>
                    <a:pt x="704" y="272"/>
                  </a:lnTo>
                  <a:lnTo>
                    <a:pt x="700" y="268"/>
                  </a:lnTo>
                  <a:lnTo>
                    <a:pt x="694" y="268"/>
                  </a:lnTo>
                  <a:lnTo>
                    <a:pt x="698" y="258"/>
                  </a:lnTo>
                  <a:lnTo>
                    <a:pt x="704" y="248"/>
                  </a:lnTo>
                  <a:lnTo>
                    <a:pt x="710" y="238"/>
                  </a:lnTo>
                  <a:lnTo>
                    <a:pt x="700" y="250"/>
                  </a:lnTo>
                  <a:lnTo>
                    <a:pt x="694" y="252"/>
                  </a:lnTo>
                  <a:lnTo>
                    <a:pt x="690" y="250"/>
                  </a:lnTo>
                  <a:lnTo>
                    <a:pt x="682" y="244"/>
                  </a:lnTo>
                  <a:lnTo>
                    <a:pt x="672" y="234"/>
                  </a:lnTo>
                  <a:lnTo>
                    <a:pt x="680" y="222"/>
                  </a:lnTo>
                  <a:lnTo>
                    <a:pt x="678" y="212"/>
                  </a:lnTo>
                  <a:lnTo>
                    <a:pt x="672" y="206"/>
                  </a:lnTo>
                  <a:lnTo>
                    <a:pt x="662" y="202"/>
                  </a:lnTo>
                  <a:lnTo>
                    <a:pt x="650" y="202"/>
                  </a:lnTo>
                  <a:lnTo>
                    <a:pt x="654" y="198"/>
                  </a:lnTo>
                  <a:lnTo>
                    <a:pt x="658" y="196"/>
                  </a:lnTo>
                  <a:lnTo>
                    <a:pt x="662" y="192"/>
                  </a:lnTo>
                  <a:lnTo>
                    <a:pt x="664" y="188"/>
                  </a:lnTo>
                  <a:lnTo>
                    <a:pt x="660" y="184"/>
                  </a:lnTo>
                  <a:lnTo>
                    <a:pt x="654" y="182"/>
                  </a:lnTo>
                  <a:lnTo>
                    <a:pt x="650" y="180"/>
                  </a:lnTo>
                  <a:lnTo>
                    <a:pt x="648" y="184"/>
                  </a:lnTo>
                  <a:lnTo>
                    <a:pt x="646" y="190"/>
                  </a:lnTo>
                  <a:lnTo>
                    <a:pt x="644" y="192"/>
                  </a:lnTo>
                  <a:lnTo>
                    <a:pt x="640" y="196"/>
                  </a:lnTo>
                  <a:lnTo>
                    <a:pt x="640" y="184"/>
                  </a:lnTo>
                  <a:lnTo>
                    <a:pt x="640" y="172"/>
                  </a:lnTo>
                  <a:lnTo>
                    <a:pt x="638" y="162"/>
                  </a:lnTo>
                  <a:lnTo>
                    <a:pt x="632" y="154"/>
                  </a:lnTo>
                  <a:lnTo>
                    <a:pt x="622" y="152"/>
                  </a:lnTo>
                  <a:lnTo>
                    <a:pt x="622" y="146"/>
                  </a:lnTo>
                  <a:lnTo>
                    <a:pt x="622" y="140"/>
                  </a:lnTo>
                  <a:lnTo>
                    <a:pt x="622" y="134"/>
                  </a:lnTo>
                  <a:lnTo>
                    <a:pt x="622" y="128"/>
                  </a:lnTo>
                  <a:lnTo>
                    <a:pt x="618" y="110"/>
                  </a:lnTo>
                  <a:lnTo>
                    <a:pt x="614" y="94"/>
                  </a:lnTo>
                  <a:lnTo>
                    <a:pt x="612" y="98"/>
                  </a:lnTo>
                  <a:lnTo>
                    <a:pt x="612" y="104"/>
                  </a:lnTo>
                  <a:lnTo>
                    <a:pt x="610" y="108"/>
                  </a:lnTo>
                  <a:lnTo>
                    <a:pt x="608" y="114"/>
                  </a:lnTo>
                  <a:lnTo>
                    <a:pt x="606" y="118"/>
                  </a:lnTo>
                  <a:lnTo>
                    <a:pt x="602" y="120"/>
                  </a:lnTo>
                  <a:lnTo>
                    <a:pt x="598" y="122"/>
                  </a:lnTo>
                  <a:lnTo>
                    <a:pt x="592" y="122"/>
                  </a:lnTo>
                  <a:lnTo>
                    <a:pt x="592" y="118"/>
                  </a:lnTo>
                  <a:lnTo>
                    <a:pt x="592" y="114"/>
                  </a:lnTo>
                  <a:lnTo>
                    <a:pt x="592" y="108"/>
                  </a:lnTo>
                  <a:lnTo>
                    <a:pt x="590" y="112"/>
                  </a:lnTo>
                  <a:lnTo>
                    <a:pt x="586" y="114"/>
                  </a:lnTo>
                  <a:lnTo>
                    <a:pt x="582" y="116"/>
                  </a:lnTo>
                  <a:lnTo>
                    <a:pt x="574" y="100"/>
                  </a:lnTo>
                  <a:lnTo>
                    <a:pt x="568" y="80"/>
                  </a:lnTo>
                  <a:lnTo>
                    <a:pt x="564" y="90"/>
                  </a:lnTo>
                  <a:lnTo>
                    <a:pt x="558" y="96"/>
                  </a:lnTo>
                  <a:lnTo>
                    <a:pt x="552" y="104"/>
                  </a:lnTo>
                  <a:lnTo>
                    <a:pt x="548" y="100"/>
                  </a:lnTo>
                  <a:lnTo>
                    <a:pt x="544" y="94"/>
                  </a:lnTo>
                  <a:lnTo>
                    <a:pt x="542" y="90"/>
                  </a:lnTo>
                  <a:lnTo>
                    <a:pt x="540" y="82"/>
                  </a:lnTo>
                  <a:lnTo>
                    <a:pt x="540" y="76"/>
                  </a:lnTo>
                  <a:lnTo>
                    <a:pt x="536" y="80"/>
                  </a:lnTo>
                  <a:lnTo>
                    <a:pt x="534" y="82"/>
                  </a:lnTo>
                  <a:lnTo>
                    <a:pt x="530" y="84"/>
                  </a:lnTo>
                  <a:lnTo>
                    <a:pt x="520" y="52"/>
                  </a:lnTo>
                  <a:lnTo>
                    <a:pt x="508" y="22"/>
                  </a:lnTo>
                  <a:lnTo>
                    <a:pt x="504" y="30"/>
                  </a:lnTo>
                  <a:lnTo>
                    <a:pt x="498" y="40"/>
                  </a:lnTo>
                  <a:lnTo>
                    <a:pt x="490" y="48"/>
                  </a:lnTo>
                  <a:lnTo>
                    <a:pt x="482" y="52"/>
                  </a:lnTo>
                  <a:lnTo>
                    <a:pt x="472" y="50"/>
                  </a:lnTo>
                  <a:lnTo>
                    <a:pt x="468" y="52"/>
                  </a:lnTo>
                  <a:lnTo>
                    <a:pt x="464" y="54"/>
                  </a:lnTo>
                  <a:lnTo>
                    <a:pt x="460" y="58"/>
                  </a:lnTo>
                  <a:lnTo>
                    <a:pt x="456" y="48"/>
                  </a:lnTo>
                  <a:lnTo>
                    <a:pt x="450" y="38"/>
                  </a:lnTo>
                  <a:lnTo>
                    <a:pt x="448" y="30"/>
                  </a:lnTo>
                  <a:lnTo>
                    <a:pt x="444" y="28"/>
                  </a:lnTo>
                  <a:lnTo>
                    <a:pt x="440" y="28"/>
                  </a:lnTo>
                  <a:lnTo>
                    <a:pt x="440" y="36"/>
                  </a:lnTo>
                  <a:lnTo>
                    <a:pt x="438" y="40"/>
                  </a:lnTo>
                  <a:lnTo>
                    <a:pt x="436" y="44"/>
                  </a:lnTo>
                  <a:lnTo>
                    <a:pt x="432" y="46"/>
                  </a:lnTo>
                  <a:lnTo>
                    <a:pt x="430" y="46"/>
                  </a:lnTo>
                  <a:lnTo>
                    <a:pt x="424" y="44"/>
                  </a:lnTo>
                  <a:lnTo>
                    <a:pt x="420" y="40"/>
                  </a:lnTo>
                  <a:lnTo>
                    <a:pt x="416" y="34"/>
                  </a:lnTo>
                  <a:lnTo>
                    <a:pt x="412" y="38"/>
                  </a:lnTo>
                  <a:lnTo>
                    <a:pt x="408" y="40"/>
                  </a:lnTo>
                  <a:lnTo>
                    <a:pt x="404" y="44"/>
                  </a:lnTo>
                  <a:lnTo>
                    <a:pt x="386" y="22"/>
                  </a:lnTo>
                  <a:lnTo>
                    <a:pt x="368" y="0"/>
                  </a:lnTo>
                  <a:lnTo>
                    <a:pt x="370" y="10"/>
                  </a:lnTo>
                  <a:lnTo>
                    <a:pt x="372" y="18"/>
                  </a:lnTo>
                  <a:lnTo>
                    <a:pt x="372" y="28"/>
                  </a:lnTo>
                  <a:lnTo>
                    <a:pt x="364" y="26"/>
                  </a:lnTo>
                  <a:lnTo>
                    <a:pt x="360" y="22"/>
                  </a:lnTo>
                  <a:lnTo>
                    <a:pt x="354" y="16"/>
                  </a:lnTo>
                  <a:lnTo>
                    <a:pt x="352" y="10"/>
                  </a:lnTo>
                  <a:lnTo>
                    <a:pt x="350" y="2"/>
                  </a:lnTo>
                  <a:lnTo>
                    <a:pt x="350" y="6"/>
                  </a:lnTo>
                  <a:lnTo>
                    <a:pt x="348" y="10"/>
                  </a:lnTo>
                  <a:lnTo>
                    <a:pt x="348" y="14"/>
                  </a:lnTo>
                  <a:lnTo>
                    <a:pt x="346" y="20"/>
                  </a:lnTo>
                  <a:lnTo>
                    <a:pt x="344" y="24"/>
                  </a:lnTo>
                  <a:lnTo>
                    <a:pt x="342" y="28"/>
                  </a:lnTo>
                  <a:lnTo>
                    <a:pt x="340" y="32"/>
                  </a:lnTo>
                  <a:lnTo>
                    <a:pt x="338" y="34"/>
                  </a:lnTo>
                  <a:lnTo>
                    <a:pt x="334" y="34"/>
                  </a:lnTo>
                  <a:lnTo>
                    <a:pt x="330" y="32"/>
                  </a:lnTo>
                  <a:lnTo>
                    <a:pt x="326" y="28"/>
                  </a:lnTo>
                  <a:lnTo>
                    <a:pt x="326" y="32"/>
                  </a:lnTo>
                  <a:lnTo>
                    <a:pt x="328" y="38"/>
                  </a:lnTo>
                  <a:lnTo>
                    <a:pt x="324" y="36"/>
                  </a:lnTo>
                  <a:lnTo>
                    <a:pt x="320" y="34"/>
                  </a:lnTo>
                  <a:lnTo>
                    <a:pt x="316" y="32"/>
                  </a:lnTo>
                  <a:lnTo>
                    <a:pt x="314" y="36"/>
                  </a:lnTo>
                  <a:lnTo>
                    <a:pt x="314" y="40"/>
                  </a:lnTo>
                  <a:lnTo>
                    <a:pt x="312" y="44"/>
                  </a:lnTo>
                  <a:lnTo>
                    <a:pt x="294" y="42"/>
                  </a:lnTo>
                  <a:lnTo>
                    <a:pt x="278" y="32"/>
                  </a:lnTo>
                  <a:lnTo>
                    <a:pt x="264" y="18"/>
                  </a:lnTo>
                  <a:lnTo>
                    <a:pt x="250" y="4"/>
                  </a:lnTo>
                  <a:lnTo>
                    <a:pt x="260" y="6"/>
                  </a:lnTo>
                  <a:lnTo>
                    <a:pt x="266" y="14"/>
                  </a:lnTo>
                  <a:lnTo>
                    <a:pt x="270" y="24"/>
                  </a:lnTo>
                  <a:lnTo>
                    <a:pt x="274" y="34"/>
                  </a:lnTo>
                  <a:lnTo>
                    <a:pt x="282" y="40"/>
                  </a:lnTo>
                  <a:lnTo>
                    <a:pt x="256" y="12"/>
                  </a:lnTo>
                  <a:close/>
                </a:path>
              </a:pathLst>
            </a:custGeom>
            <a:gradFill rotWithShape="1">
              <a:gsLst>
                <a:gs pos="0">
                  <a:srgbClr val="C4B798">
                    <a:gamma/>
                    <a:tint val="69804"/>
                    <a:invGamma/>
                  </a:srgbClr>
                </a:gs>
                <a:gs pos="100000">
                  <a:schemeClr val="bg2">
                    <a:lumMod val="5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rgbClr val="E10E49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81320" dir="2319588" algn="ctr" rotWithShape="0">
                      <a:schemeClr val="bg2">
                        <a:alpha val="70000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33" name="Freeform 6">
              <a:extLst>
                <a:ext uri="{FF2B5EF4-FFF2-40B4-BE49-F238E27FC236}">
                  <a16:creationId xmlns:a16="http://schemas.microsoft.com/office/drawing/2014/main" id="{F1AA977B-D5FC-1AE8-6F8D-299BDD67F08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670322" y="1230586"/>
              <a:ext cx="2160588" cy="2232025"/>
            </a:xfrm>
            <a:custGeom>
              <a:avLst/>
              <a:gdLst>
                <a:gd name="T0" fmla="*/ 264 w 742"/>
                <a:gd name="T1" fmla="*/ 20 h 718"/>
                <a:gd name="T2" fmla="*/ 286 w 742"/>
                <a:gd name="T3" fmla="*/ 52 h 718"/>
                <a:gd name="T4" fmla="*/ 242 w 742"/>
                <a:gd name="T5" fmla="*/ 68 h 718"/>
                <a:gd name="T6" fmla="*/ 202 w 742"/>
                <a:gd name="T7" fmla="*/ 72 h 718"/>
                <a:gd name="T8" fmla="*/ 194 w 742"/>
                <a:gd name="T9" fmla="*/ 102 h 718"/>
                <a:gd name="T10" fmla="*/ 140 w 742"/>
                <a:gd name="T11" fmla="*/ 114 h 718"/>
                <a:gd name="T12" fmla="*/ 116 w 742"/>
                <a:gd name="T13" fmla="*/ 136 h 718"/>
                <a:gd name="T14" fmla="*/ 84 w 742"/>
                <a:gd name="T15" fmla="*/ 164 h 718"/>
                <a:gd name="T16" fmla="*/ 76 w 742"/>
                <a:gd name="T17" fmla="*/ 182 h 718"/>
                <a:gd name="T18" fmla="*/ 60 w 742"/>
                <a:gd name="T19" fmla="*/ 224 h 718"/>
                <a:gd name="T20" fmla="*/ 42 w 742"/>
                <a:gd name="T21" fmla="*/ 272 h 718"/>
                <a:gd name="T22" fmla="*/ 24 w 742"/>
                <a:gd name="T23" fmla="*/ 296 h 718"/>
                <a:gd name="T24" fmla="*/ 12 w 742"/>
                <a:gd name="T25" fmla="*/ 330 h 718"/>
                <a:gd name="T26" fmla="*/ 16 w 742"/>
                <a:gd name="T27" fmla="*/ 352 h 718"/>
                <a:gd name="T28" fmla="*/ 6 w 742"/>
                <a:gd name="T29" fmla="*/ 396 h 718"/>
                <a:gd name="T30" fmla="*/ 30 w 742"/>
                <a:gd name="T31" fmla="*/ 420 h 718"/>
                <a:gd name="T32" fmla="*/ 22 w 742"/>
                <a:gd name="T33" fmla="*/ 448 h 718"/>
                <a:gd name="T34" fmla="*/ 38 w 742"/>
                <a:gd name="T35" fmla="*/ 472 h 718"/>
                <a:gd name="T36" fmla="*/ 64 w 742"/>
                <a:gd name="T37" fmla="*/ 500 h 718"/>
                <a:gd name="T38" fmla="*/ 76 w 742"/>
                <a:gd name="T39" fmla="*/ 546 h 718"/>
                <a:gd name="T40" fmla="*/ 126 w 742"/>
                <a:gd name="T41" fmla="*/ 572 h 718"/>
                <a:gd name="T42" fmla="*/ 130 w 742"/>
                <a:gd name="T43" fmla="*/ 602 h 718"/>
                <a:gd name="T44" fmla="*/ 170 w 742"/>
                <a:gd name="T45" fmla="*/ 614 h 718"/>
                <a:gd name="T46" fmla="*/ 188 w 742"/>
                <a:gd name="T47" fmla="*/ 636 h 718"/>
                <a:gd name="T48" fmla="*/ 212 w 742"/>
                <a:gd name="T49" fmla="*/ 644 h 718"/>
                <a:gd name="T50" fmla="*/ 238 w 742"/>
                <a:gd name="T51" fmla="*/ 662 h 718"/>
                <a:gd name="T52" fmla="*/ 280 w 742"/>
                <a:gd name="T53" fmla="*/ 668 h 718"/>
                <a:gd name="T54" fmla="*/ 300 w 742"/>
                <a:gd name="T55" fmla="*/ 676 h 718"/>
                <a:gd name="T56" fmla="*/ 330 w 742"/>
                <a:gd name="T57" fmla="*/ 688 h 718"/>
                <a:gd name="T58" fmla="*/ 350 w 742"/>
                <a:gd name="T59" fmla="*/ 694 h 718"/>
                <a:gd name="T60" fmla="*/ 392 w 742"/>
                <a:gd name="T61" fmla="*/ 718 h 718"/>
                <a:gd name="T62" fmla="*/ 398 w 742"/>
                <a:gd name="T63" fmla="*/ 686 h 718"/>
                <a:gd name="T64" fmla="*/ 428 w 742"/>
                <a:gd name="T65" fmla="*/ 688 h 718"/>
                <a:gd name="T66" fmla="*/ 504 w 742"/>
                <a:gd name="T67" fmla="*/ 660 h 718"/>
                <a:gd name="T68" fmla="*/ 534 w 742"/>
                <a:gd name="T69" fmla="*/ 656 h 718"/>
                <a:gd name="T70" fmla="*/ 550 w 742"/>
                <a:gd name="T71" fmla="*/ 644 h 718"/>
                <a:gd name="T72" fmla="*/ 570 w 742"/>
                <a:gd name="T73" fmla="*/ 612 h 718"/>
                <a:gd name="T74" fmla="*/ 612 w 742"/>
                <a:gd name="T75" fmla="*/ 586 h 718"/>
                <a:gd name="T76" fmla="*/ 630 w 742"/>
                <a:gd name="T77" fmla="*/ 554 h 718"/>
                <a:gd name="T78" fmla="*/ 656 w 742"/>
                <a:gd name="T79" fmla="*/ 520 h 718"/>
                <a:gd name="T80" fmla="*/ 682 w 742"/>
                <a:gd name="T81" fmla="*/ 492 h 718"/>
                <a:gd name="T82" fmla="*/ 692 w 742"/>
                <a:gd name="T83" fmla="*/ 466 h 718"/>
                <a:gd name="T84" fmla="*/ 696 w 742"/>
                <a:gd name="T85" fmla="*/ 410 h 718"/>
                <a:gd name="T86" fmla="*/ 734 w 742"/>
                <a:gd name="T87" fmla="*/ 352 h 718"/>
                <a:gd name="T88" fmla="*/ 718 w 742"/>
                <a:gd name="T89" fmla="*/ 316 h 718"/>
                <a:gd name="T90" fmla="*/ 710 w 742"/>
                <a:gd name="T91" fmla="*/ 292 h 718"/>
                <a:gd name="T92" fmla="*/ 698 w 742"/>
                <a:gd name="T93" fmla="*/ 258 h 718"/>
                <a:gd name="T94" fmla="*/ 678 w 742"/>
                <a:gd name="T95" fmla="*/ 212 h 718"/>
                <a:gd name="T96" fmla="*/ 654 w 742"/>
                <a:gd name="T97" fmla="*/ 182 h 718"/>
                <a:gd name="T98" fmla="*/ 632 w 742"/>
                <a:gd name="T99" fmla="*/ 154 h 718"/>
                <a:gd name="T100" fmla="*/ 612 w 742"/>
                <a:gd name="T101" fmla="*/ 104 h 718"/>
                <a:gd name="T102" fmla="*/ 592 w 742"/>
                <a:gd name="T103" fmla="*/ 108 h 718"/>
                <a:gd name="T104" fmla="*/ 548 w 742"/>
                <a:gd name="T105" fmla="*/ 100 h 718"/>
                <a:gd name="T106" fmla="*/ 508 w 742"/>
                <a:gd name="T107" fmla="*/ 22 h 718"/>
                <a:gd name="T108" fmla="*/ 456 w 742"/>
                <a:gd name="T109" fmla="*/ 48 h 718"/>
                <a:gd name="T110" fmla="*/ 430 w 742"/>
                <a:gd name="T111" fmla="*/ 46 h 718"/>
                <a:gd name="T112" fmla="*/ 370 w 742"/>
                <a:gd name="T113" fmla="*/ 10 h 718"/>
                <a:gd name="T114" fmla="*/ 348 w 742"/>
                <a:gd name="T115" fmla="*/ 10 h 718"/>
                <a:gd name="T116" fmla="*/ 326 w 742"/>
                <a:gd name="T117" fmla="*/ 28 h 718"/>
                <a:gd name="T118" fmla="*/ 294 w 742"/>
                <a:gd name="T119" fmla="*/ 42 h 718"/>
                <a:gd name="T120" fmla="*/ 256 w 742"/>
                <a:gd name="T121" fmla="*/ 12 h 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42" h="718">
                  <a:moveTo>
                    <a:pt x="256" y="12"/>
                  </a:moveTo>
                  <a:lnTo>
                    <a:pt x="252" y="8"/>
                  </a:lnTo>
                  <a:lnTo>
                    <a:pt x="252" y="6"/>
                  </a:lnTo>
                  <a:lnTo>
                    <a:pt x="250" y="6"/>
                  </a:lnTo>
                  <a:lnTo>
                    <a:pt x="252" y="8"/>
                  </a:lnTo>
                  <a:lnTo>
                    <a:pt x="254" y="10"/>
                  </a:lnTo>
                  <a:lnTo>
                    <a:pt x="256" y="12"/>
                  </a:lnTo>
                  <a:lnTo>
                    <a:pt x="260" y="16"/>
                  </a:lnTo>
                  <a:lnTo>
                    <a:pt x="264" y="20"/>
                  </a:lnTo>
                  <a:lnTo>
                    <a:pt x="268" y="24"/>
                  </a:lnTo>
                  <a:lnTo>
                    <a:pt x="270" y="28"/>
                  </a:lnTo>
                  <a:lnTo>
                    <a:pt x="274" y="32"/>
                  </a:lnTo>
                  <a:lnTo>
                    <a:pt x="278" y="34"/>
                  </a:lnTo>
                  <a:lnTo>
                    <a:pt x="280" y="36"/>
                  </a:lnTo>
                  <a:lnTo>
                    <a:pt x="280" y="38"/>
                  </a:lnTo>
                  <a:lnTo>
                    <a:pt x="282" y="38"/>
                  </a:lnTo>
                  <a:lnTo>
                    <a:pt x="288" y="48"/>
                  </a:lnTo>
                  <a:lnTo>
                    <a:pt x="286" y="52"/>
                  </a:lnTo>
                  <a:lnTo>
                    <a:pt x="278" y="56"/>
                  </a:lnTo>
                  <a:lnTo>
                    <a:pt x="268" y="58"/>
                  </a:lnTo>
                  <a:lnTo>
                    <a:pt x="256" y="58"/>
                  </a:lnTo>
                  <a:lnTo>
                    <a:pt x="246" y="56"/>
                  </a:lnTo>
                  <a:lnTo>
                    <a:pt x="238" y="54"/>
                  </a:lnTo>
                  <a:lnTo>
                    <a:pt x="242" y="58"/>
                  </a:lnTo>
                  <a:lnTo>
                    <a:pt x="246" y="62"/>
                  </a:lnTo>
                  <a:lnTo>
                    <a:pt x="244" y="64"/>
                  </a:lnTo>
                  <a:lnTo>
                    <a:pt x="242" y="68"/>
                  </a:lnTo>
                  <a:lnTo>
                    <a:pt x="238" y="70"/>
                  </a:lnTo>
                  <a:lnTo>
                    <a:pt x="232" y="72"/>
                  </a:lnTo>
                  <a:lnTo>
                    <a:pt x="228" y="72"/>
                  </a:lnTo>
                  <a:lnTo>
                    <a:pt x="222" y="70"/>
                  </a:lnTo>
                  <a:lnTo>
                    <a:pt x="216" y="68"/>
                  </a:lnTo>
                  <a:lnTo>
                    <a:pt x="212" y="64"/>
                  </a:lnTo>
                  <a:lnTo>
                    <a:pt x="206" y="64"/>
                  </a:lnTo>
                  <a:lnTo>
                    <a:pt x="204" y="68"/>
                  </a:lnTo>
                  <a:lnTo>
                    <a:pt x="202" y="72"/>
                  </a:lnTo>
                  <a:lnTo>
                    <a:pt x="200" y="76"/>
                  </a:lnTo>
                  <a:lnTo>
                    <a:pt x="196" y="78"/>
                  </a:lnTo>
                  <a:lnTo>
                    <a:pt x="190" y="80"/>
                  </a:lnTo>
                  <a:lnTo>
                    <a:pt x="196" y="82"/>
                  </a:lnTo>
                  <a:lnTo>
                    <a:pt x="198" y="86"/>
                  </a:lnTo>
                  <a:lnTo>
                    <a:pt x="200" y="90"/>
                  </a:lnTo>
                  <a:lnTo>
                    <a:pt x="200" y="94"/>
                  </a:lnTo>
                  <a:lnTo>
                    <a:pt x="198" y="98"/>
                  </a:lnTo>
                  <a:lnTo>
                    <a:pt x="194" y="102"/>
                  </a:lnTo>
                  <a:lnTo>
                    <a:pt x="186" y="102"/>
                  </a:lnTo>
                  <a:lnTo>
                    <a:pt x="172" y="100"/>
                  </a:lnTo>
                  <a:lnTo>
                    <a:pt x="162" y="100"/>
                  </a:lnTo>
                  <a:lnTo>
                    <a:pt x="164" y="102"/>
                  </a:lnTo>
                  <a:lnTo>
                    <a:pt x="166" y="106"/>
                  </a:lnTo>
                  <a:lnTo>
                    <a:pt x="168" y="110"/>
                  </a:lnTo>
                  <a:lnTo>
                    <a:pt x="154" y="110"/>
                  </a:lnTo>
                  <a:lnTo>
                    <a:pt x="140" y="110"/>
                  </a:lnTo>
                  <a:lnTo>
                    <a:pt x="140" y="114"/>
                  </a:lnTo>
                  <a:lnTo>
                    <a:pt x="142" y="116"/>
                  </a:lnTo>
                  <a:lnTo>
                    <a:pt x="136" y="118"/>
                  </a:lnTo>
                  <a:lnTo>
                    <a:pt x="130" y="118"/>
                  </a:lnTo>
                  <a:lnTo>
                    <a:pt x="124" y="118"/>
                  </a:lnTo>
                  <a:lnTo>
                    <a:pt x="126" y="122"/>
                  </a:lnTo>
                  <a:lnTo>
                    <a:pt x="126" y="126"/>
                  </a:lnTo>
                  <a:lnTo>
                    <a:pt x="126" y="130"/>
                  </a:lnTo>
                  <a:lnTo>
                    <a:pt x="128" y="134"/>
                  </a:lnTo>
                  <a:lnTo>
                    <a:pt x="116" y="136"/>
                  </a:lnTo>
                  <a:lnTo>
                    <a:pt x="106" y="140"/>
                  </a:lnTo>
                  <a:lnTo>
                    <a:pt x="96" y="144"/>
                  </a:lnTo>
                  <a:lnTo>
                    <a:pt x="82" y="142"/>
                  </a:lnTo>
                  <a:lnTo>
                    <a:pt x="88" y="146"/>
                  </a:lnTo>
                  <a:lnTo>
                    <a:pt x="92" y="148"/>
                  </a:lnTo>
                  <a:lnTo>
                    <a:pt x="92" y="152"/>
                  </a:lnTo>
                  <a:lnTo>
                    <a:pt x="92" y="156"/>
                  </a:lnTo>
                  <a:lnTo>
                    <a:pt x="88" y="160"/>
                  </a:lnTo>
                  <a:lnTo>
                    <a:pt x="84" y="164"/>
                  </a:lnTo>
                  <a:lnTo>
                    <a:pt x="78" y="166"/>
                  </a:lnTo>
                  <a:lnTo>
                    <a:pt x="74" y="168"/>
                  </a:lnTo>
                  <a:lnTo>
                    <a:pt x="68" y="170"/>
                  </a:lnTo>
                  <a:lnTo>
                    <a:pt x="62" y="172"/>
                  </a:lnTo>
                  <a:lnTo>
                    <a:pt x="58" y="172"/>
                  </a:lnTo>
                  <a:lnTo>
                    <a:pt x="64" y="174"/>
                  </a:lnTo>
                  <a:lnTo>
                    <a:pt x="68" y="176"/>
                  </a:lnTo>
                  <a:lnTo>
                    <a:pt x="72" y="180"/>
                  </a:lnTo>
                  <a:lnTo>
                    <a:pt x="76" y="182"/>
                  </a:lnTo>
                  <a:lnTo>
                    <a:pt x="78" y="184"/>
                  </a:lnTo>
                  <a:lnTo>
                    <a:pt x="78" y="190"/>
                  </a:lnTo>
                  <a:lnTo>
                    <a:pt x="78" y="194"/>
                  </a:lnTo>
                  <a:lnTo>
                    <a:pt x="76" y="202"/>
                  </a:lnTo>
                  <a:lnTo>
                    <a:pt x="70" y="204"/>
                  </a:lnTo>
                  <a:lnTo>
                    <a:pt x="62" y="204"/>
                  </a:lnTo>
                  <a:lnTo>
                    <a:pt x="54" y="204"/>
                  </a:lnTo>
                  <a:lnTo>
                    <a:pt x="60" y="214"/>
                  </a:lnTo>
                  <a:lnTo>
                    <a:pt x="60" y="224"/>
                  </a:lnTo>
                  <a:lnTo>
                    <a:pt x="56" y="236"/>
                  </a:lnTo>
                  <a:lnTo>
                    <a:pt x="56" y="248"/>
                  </a:lnTo>
                  <a:lnTo>
                    <a:pt x="46" y="248"/>
                  </a:lnTo>
                  <a:lnTo>
                    <a:pt x="34" y="248"/>
                  </a:lnTo>
                  <a:lnTo>
                    <a:pt x="38" y="250"/>
                  </a:lnTo>
                  <a:lnTo>
                    <a:pt x="42" y="254"/>
                  </a:lnTo>
                  <a:lnTo>
                    <a:pt x="44" y="260"/>
                  </a:lnTo>
                  <a:lnTo>
                    <a:pt x="44" y="268"/>
                  </a:lnTo>
                  <a:lnTo>
                    <a:pt x="42" y="272"/>
                  </a:lnTo>
                  <a:lnTo>
                    <a:pt x="38" y="276"/>
                  </a:lnTo>
                  <a:lnTo>
                    <a:pt x="34" y="278"/>
                  </a:lnTo>
                  <a:lnTo>
                    <a:pt x="28" y="280"/>
                  </a:lnTo>
                  <a:lnTo>
                    <a:pt x="24" y="280"/>
                  </a:lnTo>
                  <a:lnTo>
                    <a:pt x="18" y="282"/>
                  </a:lnTo>
                  <a:lnTo>
                    <a:pt x="24" y="284"/>
                  </a:lnTo>
                  <a:lnTo>
                    <a:pt x="26" y="288"/>
                  </a:lnTo>
                  <a:lnTo>
                    <a:pt x="26" y="292"/>
                  </a:lnTo>
                  <a:lnTo>
                    <a:pt x="24" y="296"/>
                  </a:lnTo>
                  <a:lnTo>
                    <a:pt x="18" y="300"/>
                  </a:lnTo>
                  <a:lnTo>
                    <a:pt x="28" y="302"/>
                  </a:lnTo>
                  <a:lnTo>
                    <a:pt x="38" y="306"/>
                  </a:lnTo>
                  <a:lnTo>
                    <a:pt x="38" y="312"/>
                  </a:lnTo>
                  <a:lnTo>
                    <a:pt x="34" y="316"/>
                  </a:lnTo>
                  <a:lnTo>
                    <a:pt x="28" y="320"/>
                  </a:lnTo>
                  <a:lnTo>
                    <a:pt x="24" y="322"/>
                  </a:lnTo>
                  <a:lnTo>
                    <a:pt x="18" y="326"/>
                  </a:lnTo>
                  <a:lnTo>
                    <a:pt x="12" y="330"/>
                  </a:lnTo>
                  <a:lnTo>
                    <a:pt x="8" y="334"/>
                  </a:lnTo>
                  <a:lnTo>
                    <a:pt x="12" y="336"/>
                  </a:lnTo>
                  <a:lnTo>
                    <a:pt x="18" y="338"/>
                  </a:lnTo>
                  <a:lnTo>
                    <a:pt x="22" y="338"/>
                  </a:lnTo>
                  <a:lnTo>
                    <a:pt x="20" y="342"/>
                  </a:lnTo>
                  <a:lnTo>
                    <a:pt x="18" y="344"/>
                  </a:lnTo>
                  <a:lnTo>
                    <a:pt x="14" y="348"/>
                  </a:lnTo>
                  <a:lnTo>
                    <a:pt x="12" y="350"/>
                  </a:lnTo>
                  <a:lnTo>
                    <a:pt x="16" y="352"/>
                  </a:lnTo>
                  <a:lnTo>
                    <a:pt x="22" y="354"/>
                  </a:lnTo>
                  <a:lnTo>
                    <a:pt x="26" y="356"/>
                  </a:lnTo>
                  <a:lnTo>
                    <a:pt x="24" y="358"/>
                  </a:lnTo>
                  <a:lnTo>
                    <a:pt x="22" y="362"/>
                  </a:lnTo>
                  <a:lnTo>
                    <a:pt x="32" y="364"/>
                  </a:lnTo>
                  <a:lnTo>
                    <a:pt x="44" y="368"/>
                  </a:lnTo>
                  <a:lnTo>
                    <a:pt x="22" y="382"/>
                  </a:lnTo>
                  <a:lnTo>
                    <a:pt x="0" y="394"/>
                  </a:lnTo>
                  <a:lnTo>
                    <a:pt x="6" y="396"/>
                  </a:lnTo>
                  <a:lnTo>
                    <a:pt x="14" y="398"/>
                  </a:lnTo>
                  <a:lnTo>
                    <a:pt x="20" y="402"/>
                  </a:lnTo>
                  <a:lnTo>
                    <a:pt x="24" y="406"/>
                  </a:lnTo>
                  <a:lnTo>
                    <a:pt x="22" y="408"/>
                  </a:lnTo>
                  <a:lnTo>
                    <a:pt x="20" y="410"/>
                  </a:lnTo>
                  <a:lnTo>
                    <a:pt x="16" y="412"/>
                  </a:lnTo>
                  <a:lnTo>
                    <a:pt x="22" y="414"/>
                  </a:lnTo>
                  <a:lnTo>
                    <a:pt x="28" y="416"/>
                  </a:lnTo>
                  <a:lnTo>
                    <a:pt x="30" y="420"/>
                  </a:lnTo>
                  <a:lnTo>
                    <a:pt x="32" y="424"/>
                  </a:lnTo>
                  <a:lnTo>
                    <a:pt x="32" y="428"/>
                  </a:lnTo>
                  <a:lnTo>
                    <a:pt x="28" y="434"/>
                  </a:lnTo>
                  <a:lnTo>
                    <a:pt x="32" y="434"/>
                  </a:lnTo>
                  <a:lnTo>
                    <a:pt x="34" y="434"/>
                  </a:lnTo>
                  <a:lnTo>
                    <a:pt x="34" y="440"/>
                  </a:lnTo>
                  <a:lnTo>
                    <a:pt x="30" y="442"/>
                  </a:lnTo>
                  <a:lnTo>
                    <a:pt x="26" y="446"/>
                  </a:lnTo>
                  <a:lnTo>
                    <a:pt x="22" y="448"/>
                  </a:lnTo>
                  <a:lnTo>
                    <a:pt x="20" y="452"/>
                  </a:lnTo>
                  <a:lnTo>
                    <a:pt x="16" y="456"/>
                  </a:lnTo>
                  <a:lnTo>
                    <a:pt x="22" y="454"/>
                  </a:lnTo>
                  <a:lnTo>
                    <a:pt x="28" y="456"/>
                  </a:lnTo>
                  <a:lnTo>
                    <a:pt x="34" y="458"/>
                  </a:lnTo>
                  <a:lnTo>
                    <a:pt x="40" y="460"/>
                  </a:lnTo>
                  <a:lnTo>
                    <a:pt x="44" y="464"/>
                  </a:lnTo>
                  <a:lnTo>
                    <a:pt x="40" y="468"/>
                  </a:lnTo>
                  <a:lnTo>
                    <a:pt x="38" y="472"/>
                  </a:lnTo>
                  <a:lnTo>
                    <a:pt x="34" y="476"/>
                  </a:lnTo>
                  <a:lnTo>
                    <a:pt x="40" y="478"/>
                  </a:lnTo>
                  <a:lnTo>
                    <a:pt x="44" y="482"/>
                  </a:lnTo>
                  <a:lnTo>
                    <a:pt x="48" y="486"/>
                  </a:lnTo>
                  <a:lnTo>
                    <a:pt x="48" y="490"/>
                  </a:lnTo>
                  <a:lnTo>
                    <a:pt x="48" y="496"/>
                  </a:lnTo>
                  <a:lnTo>
                    <a:pt x="54" y="496"/>
                  </a:lnTo>
                  <a:lnTo>
                    <a:pt x="60" y="498"/>
                  </a:lnTo>
                  <a:lnTo>
                    <a:pt x="64" y="500"/>
                  </a:lnTo>
                  <a:lnTo>
                    <a:pt x="66" y="504"/>
                  </a:lnTo>
                  <a:lnTo>
                    <a:pt x="66" y="508"/>
                  </a:lnTo>
                  <a:lnTo>
                    <a:pt x="66" y="514"/>
                  </a:lnTo>
                  <a:lnTo>
                    <a:pt x="62" y="520"/>
                  </a:lnTo>
                  <a:lnTo>
                    <a:pt x="68" y="524"/>
                  </a:lnTo>
                  <a:lnTo>
                    <a:pt x="72" y="528"/>
                  </a:lnTo>
                  <a:lnTo>
                    <a:pt x="74" y="534"/>
                  </a:lnTo>
                  <a:lnTo>
                    <a:pt x="76" y="540"/>
                  </a:lnTo>
                  <a:lnTo>
                    <a:pt x="76" y="546"/>
                  </a:lnTo>
                  <a:lnTo>
                    <a:pt x="96" y="546"/>
                  </a:lnTo>
                  <a:lnTo>
                    <a:pt x="118" y="544"/>
                  </a:lnTo>
                  <a:lnTo>
                    <a:pt x="114" y="552"/>
                  </a:lnTo>
                  <a:lnTo>
                    <a:pt x="112" y="558"/>
                  </a:lnTo>
                  <a:lnTo>
                    <a:pt x="110" y="566"/>
                  </a:lnTo>
                  <a:lnTo>
                    <a:pt x="108" y="572"/>
                  </a:lnTo>
                  <a:lnTo>
                    <a:pt x="114" y="572"/>
                  </a:lnTo>
                  <a:lnTo>
                    <a:pt x="120" y="572"/>
                  </a:lnTo>
                  <a:lnTo>
                    <a:pt x="126" y="572"/>
                  </a:lnTo>
                  <a:lnTo>
                    <a:pt x="122" y="578"/>
                  </a:lnTo>
                  <a:lnTo>
                    <a:pt x="118" y="584"/>
                  </a:lnTo>
                  <a:lnTo>
                    <a:pt x="116" y="592"/>
                  </a:lnTo>
                  <a:lnTo>
                    <a:pt x="122" y="592"/>
                  </a:lnTo>
                  <a:lnTo>
                    <a:pt x="128" y="592"/>
                  </a:lnTo>
                  <a:lnTo>
                    <a:pt x="136" y="592"/>
                  </a:lnTo>
                  <a:lnTo>
                    <a:pt x="134" y="594"/>
                  </a:lnTo>
                  <a:lnTo>
                    <a:pt x="132" y="598"/>
                  </a:lnTo>
                  <a:lnTo>
                    <a:pt x="130" y="602"/>
                  </a:lnTo>
                  <a:lnTo>
                    <a:pt x="128" y="604"/>
                  </a:lnTo>
                  <a:lnTo>
                    <a:pt x="144" y="606"/>
                  </a:lnTo>
                  <a:lnTo>
                    <a:pt x="156" y="610"/>
                  </a:lnTo>
                  <a:lnTo>
                    <a:pt x="164" y="622"/>
                  </a:lnTo>
                  <a:lnTo>
                    <a:pt x="162" y="620"/>
                  </a:lnTo>
                  <a:lnTo>
                    <a:pt x="160" y="618"/>
                  </a:lnTo>
                  <a:lnTo>
                    <a:pt x="164" y="614"/>
                  </a:lnTo>
                  <a:lnTo>
                    <a:pt x="168" y="614"/>
                  </a:lnTo>
                  <a:lnTo>
                    <a:pt x="170" y="614"/>
                  </a:lnTo>
                  <a:lnTo>
                    <a:pt x="172" y="614"/>
                  </a:lnTo>
                  <a:lnTo>
                    <a:pt x="174" y="618"/>
                  </a:lnTo>
                  <a:lnTo>
                    <a:pt x="174" y="620"/>
                  </a:lnTo>
                  <a:lnTo>
                    <a:pt x="176" y="624"/>
                  </a:lnTo>
                  <a:lnTo>
                    <a:pt x="178" y="628"/>
                  </a:lnTo>
                  <a:lnTo>
                    <a:pt x="178" y="630"/>
                  </a:lnTo>
                  <a:lnTo>
                    <a:pt x="180" y="632"/>
                  </a:lnTo>
                  <a:lnTo>
                    <a:pt x="184" y="634"/>
                  </a:lnTo>
                  <a:lnTo>
                    <a:pt x="188" y="636"/>
                  </a:lnTo>
                  <a:lnTo>
                    <a:pt x="190" y="636"/>
                  </a:lnTo>
                  <a:lnTo>
                    <a:pt x="194" y="638"/>
                  </a:lnTo>
                  <a:lnTo>
                    <a:pt x="198" y="638"/>
                  </a:lnTo>
                  <a:lnTo>
                    <a:pt x="200" y="640"/>
                  </a:lnTo>
                  <a:lnTo>
                    <a:pt x="202" y="644"/>
                  </a:lnTo>
                  <a:lnTo>
                    <a:pt x="204" y="648"/>
                  </a:lnTo>
                  <a:lnTo>
                    <a:pt x="206" y="646"/>
                  </a:lnTo>
                  <a:lnTo>
                    <a:pt x="210" y="646"/>
                  </a:lnTo>
                  <a:lnTo>
                    <a:pt x="212" y="644"/>
                  </a:lnTo>
                  <a:lnTo>
                    <a:pt x="216" y="648"/>
                  </a:lnTo>
                  <a:lnTo>
                    <a:pt x="220" y="654"/>
                  </a:lnTo>
                  <a:lnTo>
                    <a:pt x="222" y="658"/>
                  </a:lnTo>
                  <a:lnTo>
                    <a:pt x="224" y="654"/>
                  </a:lnTo>
                  <a:lnTo>
                    <a:pt x="228" y="650"/>
                  </a:lnTo>
                  <a:lnTo>
                    <a:pt x="232" y="652"/>
                  </a:lnTo>
                  <a:lnTo>
                    <a:pt x="234" y="654"/>
                  </a:lnTo>
                  <a:lnTo>
                    <a:pt x="238" y="656"/>
                  </a:lnTo>
                  <a:lnTo>
                    <a:pt x="238" y="662"/>
                  </a:lnTo>
                  <a:lnTo>
                    <a:pt x="240" y="666"/>
                  </a:lnTo>
                  <a:lnTo>
                    <a:pt x="252" y="662"/>
                  </a:lnTo>
                  <a:lnTo>
                    <a:pt x="262" y="666"/>
                  </a:lnTo>
                  <a:lnTo>
                    <a:pt x="270" y="674"/>
                  </a:lnTo>
                  <a:lnTo>
                    <a:pt x="276" y="686"/>
                  </a:lnTo>
                  <a:lnTo>
                    <a:pt x="274" y="678"/>
                  </a:lnTo>
                  <a:lnTo>
                    <a:pt x="276" y="674"/>
                  </a:lnTo>
                  <a:lnTo>
                    <a:pt x="278" y="670"/>
                  </a:lnTo>
                  <a:lnTo>
                    <a:pt x="280" y="668"/>
                  </a:lnTo>
                  <a:lnTo>
                    <a:pt x="284" y="666"/>
                  </a:lnTo>
                  <a:lnTo>
                    <a:pt x="288" y="668"/>
                  </a:lnTo>
                  <a:lnTo>
                    <a:pt x="292" y="672"/>
                  </a:lnTo>
                  <a:lnTo>
                    <a:pt x="296" y="678"/>
                  </a:lnTo>
                  <a:lnTo>
                    <a:pt x="294" y="674"/>
                  </a:lnTo>
                  <a:lnTo>
                    <a:pt x="294" y="674"/>
                  </a:lnTo>
                  <a:lnTo>
                    <a:pt x="296" y="674"/>
                  </a:lnTo>
                  <a:lnTo>
                    <a:pt x="298" y="674"/>
                  </a:lnTo>
                  <a:lnTo>
                    <a:pt x="300" y="676"/>
                  </a:lnTo>
                  <a:lnTo>
                    <a:pt x="302" y="680"/>
                  </a:lnTo>
                  <a:lnTo>
                    <a:pt x="304" y="682"/>
                  </a:lnTo>
                  <a:lnTo>
                    <a:pt x="304" y="686"/>
                  </a:lnTo>
                  <a:lnTo>
                    <a:pt x="310" y="682"/>
                  </a:lnTo>
                  <a:lnTo>
                    <a:pt x="318" y="680"/>
                  </a:lnTo>
                  <a:lnTo>
                    <a:pt x="324" y="678"/>
                  </a:lnTo>
                  <a:lnTo>
                    <a:pt x="326" y="682"/>
                  </a:lnTo>
                  <a:lnTo>
                    <a:pt x="328" y="684"/>
                  </a:lnTo>
                  <a:lnTo>
                    <a:pt x="330" y="688"/>
                  </a:lnTo>
                  <a:lnTo>
                    <a:pt x="330" y="692"/>
                  </a:lnTo>
                  <a:lnTo>
                    <a:pt x="332" y="686"/>
                  </a:lnTo>
                  <a:lnTo>
                    <a:pt x="332" y="684"/>
                  </a:lnTo>
                  <a:lnTo>
                    <a:pt x="334" y="682"/>
                  </a:lnTo>
                  <a:lnTo>
                    <a:pt x="338" y="684"/>
                  </a:lnTo>
                  <a:lnTo>
                    <a:pt x="340" y="684"/>
                  </a:lnTo>
                  <a:lnTo>
                    <a:pt x="344" y="688"/>
                  </a:lnTo>
                  <a:lnTo>
                    <a:pt x="346" y="690"/>
                  </a:lnTo>
                  <a:lnTo>
                    <a:pt x="350" y="694"/>
                  </a:lnTo>
                  <a:lnTo>
                    <a:pt x="352" y="698"/>
                  </a:lnTo>
                  <a:lnTo>
                    <a:pt x="356" y="702"/>
                  </a:lnTo>
                  <a:lnTo>
                    <a:pt x="358" y="706"/>
                  </a:lnTo>
                  <a:lnTo>
                    <a:pt x="360" y="708"/>
                  </a:lnTo>
                  <a:lnTo>
                    <a:pt x="364" y="700"/>
                  </a:lnTo>
                  <a:lnTo>
                    <a:pt x="370" y="700"/>
                  </a:lnTo>
                  <a:lnTo>
                    <a:pt x="378" y="704"/>
                  </a:lnTo>
                  <a:lnTo>
                    <a:pt x="386" y="712"/>
                  </a:lnTo>
                  <a:lnTo>
                    <a:pt x="392" y="718"/>
                  </a:lnTo>
                  <a:lnTo>
                    <a:pt x="386" y="714"/>
                  </a:lnTo>
                  <a:lnTo>
                    <a:pt x="384" y="710"/>
                  </a:lnTo>
                  <a:lnTo>
                    <a:pt x="382" y="706"/>
                  </a:lnTo>
                  <a:lnTo>
                    <a:pt x="382" y="702"/>
                  </a:lnTo>
                  <a:lnTo>
                    <a:pt x="384" y="696"/>
                  </a:lnTo>
                  <a:lnTo>
                    <a:pt x="386" y="692"/>
                  </a:lnTo>
                  <a:lnTo>
                    <a:pt x="390" y="690"/>
                  </a:lnTo>
                  <a:lnTo>
                    <a:pt x="394" y="686"/>
                  </a:lnTo>
                  <a:lnTo>
                    <a:pt x="398" y="686"/>
                  </a:lnTo>
                  <a:lnTo>
                    <a:pt x="404" y="688"/>
                  </a:lnTo>
                  <a:lnTo>
                    <a:pt x="408" y="690"/>
                  </a:lnTo>
                  <a:lnTo>
                    <a:pt x="412" y="696"/>
                  </a:lnTo>
                  <a:lnTo>
                    <a:pt x="414" y="692"/>
                  </a:lnTo>
                  <a:lnTo>
                    <a:pt x="414" y="690"/>
                  </a:lnTo>
                  <a:lnTo>
                    <a:pt x="418" y="688"/>
                  </a:lnTo>
                  <a:lnTo>
                    <a:pt x="420" y="686"/>
                  </a:lnTo>
                  <a:lnTo>
                    <a:pt x="424" y="686"/>
                  </a:lnTo>
                  <a:lnTo>
                    <a:pt x="428" y="688"/>
                  </a:lnTo>
                  <a:lnTo>
                    <a:pt x="432" y="690"/>
                  </a:lnTo>
                  <a:lnTo>
                    <a:pt x="434" y="694"/>
                  </a:lnTo>
                  <a:lnTo>
                    <a:pt x="438" y="682"/>
                  </a:lnTo>
                  <a:lnTo>
                    <a:pt x="450" y="676"/>
                  </a:lnTo>
                  <a:lnTo>
                    <a:pt x="462" y="674"/>
                  </a:lnTo>
                  <a:lnTo>
                    <a:pt x="472" y="680"/>
                  </a:lnTo>
                  <a:lnTo>
                    <a:pt x="482" y="672"/>
                  </a:lnTo>
                  <a:lnTo>
                    <a:pt x="494" y="666"/>
                  </a:lnTo>
                  <a:lnTo>
                    <a:pt x="504" y="660"/>
                  </a:lnTo>
                  <a:lnTo>
                    <a:pt x="506" y="658"/>
                  </a:lnTo>
                  <a:lnTo>
                    <a:pt x="508" y="656"/>
                  </a:lnTo>
                  <a:lnTo>
                    <a:pt x="508" y="654"/>
                  </a:lnTo>
                  <a:lnTo>
                    <a:pt x="510" y="654"/>
                  </a:lnTo>
                  <a:lnTo>
                    <a:pt x="514" y="652"/>
                  </a:lnTo>
                  <a:lnTo>
                    <a:pt x="520" y="652"/>
                  </a:lnTo>
                  <a:lnTo>
                    <a:pt x="524" y="652"/>
                  </a:lnTo>
                  <a:lnTo>
                    <a:pt x="528" y="654"/>
                  </a:lnTo>
                  <a:lnTo>
                    <a:pt x="534" y="656"/>
                  </a:lnTo>
                  <a:lnTo>
                    <a:pt x="540" y="658"/>
                  </a:lnTo>
                  <a:lnTo>
                    <a:pt x="538" y="654"/>
                  </a:lnTo>
                  <a:lnTo>
                    <a:pt x="538" y="652"/>
                  </a:lnTo>
                  <a:lnTo>
                    <a:pt x="538" y="648"/>
                  </a:lnTo>
                  <a:lnTo>
                    <a:pt x="550" y="648"/>
                  </a:lnTo>
                  <a:lnTo>
                    <a:pt x="562" y="650"/>
                  </a:lnTo>
                  <a:lnTo>
                    <a:pt x="558" y="648"/>
                  </a:lnTo>
                  <a:lnTo>
                    <a:pt x="552" y="646"/>
                  </a:lnTo>
                  <a:lnTo>
                    <a:pt x="550" y="644"/>
                  </a:lnTo>
                  <a:lnTo>
                    <a:pt x="546" y="640"/>
                  </a:lnTo>
                  <a:lnTo>
                    <a:pt x="544" y="634"/>
                  </a:lnTo>
                  <a:lnTo>
                    <a:pt x="544" y="628"/>
                  </a:lnTo>
                  <a:lnTo>
                    <a:pt x="546" y="622"/>
                  </a:lnTo>
                  <a:lnTo>
                    <a:pt x="548" y="616"/>
                  </a:lnTo>
                  <a:lnTo>
                    <a:pt x="552" y="614"/>
                  </a:lnTo>
                  <a:lnTo>
                    <a:pt x="558" y="612"/>
                  </a:lnTo>
                  <a:lnTo>
                    <a:pt x="564" y="612"/>
                  </a:lnTo>
                  <a:lnTo>
                    <a:pt x="570" y="612"/>
                  </a:lnTo>
                  <a:lnTo>
                    <a:pt x="576" y="612"/>
                  </a:lnTo>
                  <a:lnTo>
                    <a:pt x="572" y="608"/>
                  </a:lnTo>
                  <a:lnTo>
                    <a:pt x="572" y="606"/>
                  </a:lnTo>
                  <a:lnTo>
                    <a:pt x="570" y="602"/>
                  </a:lnTo>
                  <a:lnTo>
                    <a:pt x="570" y="598"/>
                  </a:lnTo>
                  <a:lnTo>
                    <a:pt x="584" y="600"/>
                  </a:lnTo>
                  <a:lnTo>
                    <a:pt x="592" y="598"/>
                  </a:lnTo>
                  <a:lnTo>
                    <a:pt x="600" y="594"/>
                  </a:lnTo>
                  <a:lnTo>
                    <a:pt x="612" y="586"/>
                  </a:lnTo>
                  <a:lnTo>
                    <a:pt x="614" y="582"/>
                  </a:lnTo>
                  <a:lnTo>
                    <a:pt x="620" y="580"/>
                  </a:lnTo>
                  <a:lnTo>
                    <a:pt x="624" y="580"/>
                  </a:lnTo>
                  <a:lnTo>
                    <a:pt x="626" y="576"/>
                  </a:lnTo>
                  <a:lnTo>
                    <a:pt x="628" y="572"/>
                  </a:lnTo>
                  <a:lnTo>
                    <a:pt x="628" y="568"/>
                  </a:lnTo>
                  <a:lnTo>
                    <a:pt x="628" y="562"/>
                  </a:lnTo>
                  <a:lnTo>
                    <a:pt x="628" y="558"/>
                  </a:lnTo>
                  <a:lnTo>
                    <a:pt x="630" y="554"/>
                  </a:lnTo>
                  <a:lnTo>
                    <a:pt x="626" y="552"/>
                  </a:lnTo>
                  <a:lnTo>
                    <a:pt x="622" y="548"/>
                  </a:lnTo>
                  <a:lnTo>
                    <a:pt x="620" y="548"/>
                  </a:lnTo>
                  <a:lnTo>
                    <a:pt x="630" y="536"/>
                  </a:lnTo>
                  <a:lnTo>
                    <a:pt x="642" y="532"/>
                  </a:lnTo>
                  <a:lnTo>
                    <a:pt x="656" y="534"/>
                  </a:lnTo>
                  <a:lnTo>
                    <a:pt x="656" y="530"/>
                  </a:lnTo>
                  <a:lnTo>
                    <a:pt x="656" y="524"/>
                  </a:lnTo>
                  <a:lnTo>
                    <a:pt x="656" y="520"/>
                  </a:lnTo>
                  <a:lnTo>
                    <a:pt x="658" y="516"/>
                  </a:lnTo>
                  <a:lnTo>
                    <a:pt x="658" y="512"/>
                  </a:lnTo>
                  <a:lnTo>
                    <a:pt x="662" y="510"/>
                  </a:lnTo>
                  <a:lnTo>
                    <a:pt x="666" y="508"/>
                  </a:lnTo>
                  <a:lnTo>
                    <a:pt x="672" y="508"/>
                  </a:lnTo>
                  <a:lnTo>
                    <a:pt x="674" y="502"/>
                  </a:lnTo>
                  <a:lnTo>
                    <a:pt x="676" y="498"/>
                  </a:lnTo>
                  <a:lnTo>
                    <a:pt x="678" y="494"/>
                  </a:lnTo>
                  <a:lnTo>
                    <a:pt x="682" y="492"/>
                  </a:lnTo>
                  <a:lnTo>
                    <a:pt x="684" y="490"/>
                  </a:lnTo>
                  <a:lnTo>
                    <a:pt x="688" y="490"/>
                  </a:lnTo>
                  <a:lnTo>
                    <a:pt x="692" y="488"/>
                  </a:lnTo>
                  <a:lnTo>
                    <a:pt x="696" y="484"/>
                  </a:lnTo>
                  <a:lnTo>
                    <a:pt x="698" y="482"/>
                  </a:lnTo>
                  <a:lnTo>
                    <a:pt x="694" y="478"/>
                  </a:lnTo>
                  <a:lnTo>
                    <a:pt x="690" y="476"/>
                  </a:lnTo>
                  <a:lnTo>
                    <a:pt x="688" y="472"/>
                  </a:lnTo>
                  <a:lnTo>
                    <a:pt x="692" y="466"/>
                  </a:lnTo>
                  <a:lnTo>
                    <a:pt x="700" y="462"/>
                  </a:lnTo>
                  <a:lnTo>
                    <a:pt x="708" y="458"/>
                  </a:lnTo>
                  <a:lnTo>
                    <a:pt x="714" y="452"/>
                  </a:lnTo>
                  <a:lnTo>
                    <a:pt x="704" y="446"/>
                  </a:lnTo>
                  <a:lnTo>
                    <a:pt x="700" y="436"/>
                  </a:lnTo>
                  <a:lnTo>
                    <a:pt x="700" y="424"/>
                  </a:lnTo>
                  <a:lnTo>
                    <a:pt x="708" y="414"/>
                  </a:lnTo>
                  <a:lnTo>
                    <a:pt x="702" y="412"/>
                  </a:lnTo>
                  <a:lnTo>
                    <a:pt x="696" y="410"/>
                  </a:lnTo>
                  <a:lnTo>
                    <a:pt x="692" y="408"/>
                  </a:lnTo>
                  <a:lnTo>
                    <a:pt x="706" y="402"/>
                  </a:lnTo>
                  <a:lnTo>
                    <a:pt x="712" y="398"/>
                  </a:lnTo>
                  <a:lnTo>
                    <a:pt x="714" y="392"/>
                  </a:lnTo>
                  <a:lnTo>
                    <a:pt x="716" y="382"/>
                  </a:lnTo>
                  <a:lnTo>
                    <a:pt x="718" y="370"/>
                  </a:lnTo>
                  <a:lnTo>
                    <a:pt x="724" y="362"/>
                  </a:lnTo>
                  <a:lnTo>
                    <a:pt x="728" y="356"/>
                  </a:lnTo>
                  <a:lnTo>
                    <a:pt x="734" y="352"/>
                  </a:lnTo>
                  <a:lnTo>
                    <a:pt x="736" y="348"/>
                  </a:lnTo>
                  <a:lnTo>
                    <a:pt x="736" y="342"/>
                  </a:lnTo>
                  <a:lnTo>
                    <a:pt x="732" y="332"/>
                  </a:lnTo>
                  <a:lnTo>
                    <a:pt x="736" y="330"/>
                  </a:lnTo>
                  <a:lnTo>
                    <a:pt x="742" y="328"/>
                  </a:lnTo>
                  <a:lnTo>
                    <a:pt x="736" y="326"/>
                  </a:lnTo>
                  <a:lnTo>
                    <a:pt x="730" y="322"/>
                  </a:lnTo>
                  <a:lnTo>
                    <a:pt x="722" y="320"/>
                  </a:lnTo>
                  <a:lnTo>
                    <a:pt x="718" y="316"/>
                  </a:lnTo>
                  <a:lnTo>
                    <a:pt x="714" y="312"/>
                  </a:lnTo>
                  <a:lnTo>
                    <a:pt x="710" y="306"/>
                  </a:lnTo>
                  <a:lnTo>
                    <a:pt x="716" y="306"/>
                  </a:lnTo>
                  <a:lnTo>
                    <a:pt x="720" y="302"/>
                  </a:lnTo>
                  <a:lnTo>
                    <a:pt x="726" y="302"/>
                  </a:lnTo>
                  <a:lnTo>
                    <a:pt x="722" y="298"/>
                  </a:lnTo>
                  <a:lnTo>
                    <a:pt x="718" y="296"/>
                  </a:lnTo>
                  <a:lnTo>
                    <a:pt x="714" y="294"/>
                  </a:lnTo>
                  <a:lnTo>
                    <a:pt x="710" y="292"/>
                  </a:lnTo>
                  <a:lnTo>
                    <a:pt x="706" y="290"/>
                  </a:lnTo>
                  <a:lnTo>
                    <a:pt x="702" y="286"/>
                  </a:lnTo>
                  <a:lnTo>
                    <a:pt x="706" y="284"/>
                  </a:lnTo>
                  <a:lnTo>
                    <a:pt x="708" y="282"/>
                  </a:lnTo>
                  <a:lnTo>
                    <a:pt x="708" y="276"/>
                  </a:lnTo>
                  <a:lnTo>
                    <a:pt x="704" y="272"/>
                  </a:lnTo>
                  <a:lnTo>
                    <a:pt x="700" y="268"/>
                  </a:lnTo>
                  <a:lnTo>
                    <a:pt x="694" y="268"/>
                  </a:lnTo>
                  <a:lnTo>
                    <a:pt x="698" y="258"/>
                  </a:lnTo>
                  <a:lnTo>
                    <a:pt x="704" y="248"/>
                  </a:lnTo>
                  <a:lnTo>
                    <a:pt x="710" y="238"/>
                  </a:lnTo>
                  <a:lnTo>
                    <a:pt x="700" y="250"/>
                  </a:lnTo>
                  <a:lnTo>
                    <a:pt x="694" y="252"/>
                  </a:lnTo>
                  <a:lnTo>
                    <a:pt x="690" y="250"/>
                  </a:lnTo>
                  <a:lnTo>
                    <a:pt x="682" y="244"/>
                  </a:lnTo>
                  <a:lnTo>
                    <a:pt x="672" y="234"/>
                  </a:lnTo>
                  <a:lnTo>
                    <a:pt x="680" y="222"/>
                  </a:lnTo>
                  <a:lnTo>
                    <a:pt x="678" y="212"/>
                  </a:lnTo>
                  <a:lnTo>
                    <a:pt x="672" y="206"/>
                  </a:lnTo>
                  <a:lnTo>
                    <a:pt x="662" y="202"/>
                  </a:lnTo>
                  <a:lnTo>
                    <a:pt x="650" y="202"/>
                  </a:lnTo>
                  <a:lnTo>
                    <a:pt x="654" y="198"/>
                  </a:lnTo>
                  <a:lnTo>
                    <a:pt x="658" y="196"/>
                  </a:lnTo>
                  <a:lnTo>
                    <a:pt x="662" y="192"/>
                  </a:lnTo>
                  <a:lnTo>
                    <a:pt x="664" y="188"/>
                  </a:lnTo>
                  <a:lnTo>
                    <a:pt x="660" y="184"/>
                  </a:lnTo>
                  <a:lnTo>
                    <a:pt x="654" y="182"/>
                  </a:lnTo>
                  <a:lnTo>
                    <a:pt x="650" y="180"/>
                  </a:lnTo>
                  <a:lnTo>
                    <a:pt x="648" y="184"/>
                  </a:lnTo>
                  <a:lnTo>
                    <a:pt x="646" y="190"/>
                  </a:lnTo>
                  <a:lnTo>
                    <a:pt x="644" y="192"/>
                  </a:lnTo>
                  <a:lnTo>
                    <a:pt x="640" y="196"/>
                  </a:lnTo>
                  <a:lnTo>
                    <a:pt x="640" y="184"/>
                  </a:lnTo>
                  <a:lnTo>
                    <a:pt x="640" y="172"/>
                  </a:lnTo>
                  <a:lnTo>
                    <a:pt x="638" y="162"/>
                  </a:lnTo>
                  <a:lnTo>
                    <a:pt x="632" y="154"/>
                  </a:lnTo>
                  <a:lnTo>
                    <a:pt x="622" y="152"/>
                  </a:lnTo>
                  <a:lnTo>
                    <a:pt x="622" y="146"/>
                  </a:lnTo>
                  <a:lnTo>
                    <a:pt x="622" y="140"/>
                  </a:lnTo>
                  <a:lnTo>
                    <a:pt x="622" y="134"/>
                  </a:lnTo>
                  <a:lnTo>
                    <a:pt x="622" y="128"/>
                  </a:lnTo>
                  <a:lnTo>
                    <a:pt x="618" y="110"/>
                  </a:lnTo>
                  <a:lnTo>
                    <a:pt x="614" y="94"/>
                  </a:lnTo>
                  <a:lnTo>
                    <a:pt x="612" y="98"/>
                  </a:lnTo>
                  <a:lnTo>
                    <a:pt x="612" y="104"/>
                  </a:lnTo>
                  <a:lnTo>
                    <a:pt x="610" y="108"/>
                  </a:lnTo>
                  <a:lnTo>
                    <a:pt x="608" y="114"/>
                  </a:lnTo>
                  <a:lnTo>
                    <a:pt x="606" y="118"/>
                  </a:lnTo>
                  <a:lnTo>
                    <a:pt x="602" y="120"/>
                  </a:lnTo>
                  <a:lnTo>
                    <a:pt x="598" y="122"/>
                  </a:lnTo>
                  <a:lnTo>
                    <a:pt x="592" y="122"/>
                  </a:lnTo>
                  <a:lnTo>
                    <a:pt x="592" y="118"/>
                  </a:lnTo>
                  <a:lnTo>
                    <a:pt x="592" y="114"/>
                  </a:lnTo>
                  <a:lnTo>
                    <a:pt x="592" y="108"/>
                  </a:lnTo>
                  <a:lnTo>
                    <a:pt x="590" y="112"/>
                  </a:lnTo>
                  <a:lnTo>
                    <a:pt x="586" y="114"/>
                  </a:lnTo>
                  <a:lnTo>
                    <a:pt x="582" y="116"/>
                  </a:lnTo>
                  <a:lnTo>
                    <a:pt x="574" y="100"/>
                  </a:lnTo>
                  <a:lnTo>
                    <a:pt x="568" y="80"/>
                  </a:lnTo>
                  <a:lnTo>
                    <a:pt x="564" y="90"/>
                  </a:lnTo>
                  <a:lnTo>
                    <a:pt x="558" y="96"/>
                  </a:lnTo>
                  <a:lnTo>
                    <a:pt x="552" y="104"/>
                  </a:lnTo>
                  <a:lnTo>
                    <a:pt x="548" y="100"/>
                  </a:lnTo>
                  <a:lnTo>
                    <a:pt x="544" y="94"/>
                  </a:lnTo>
                  <a:lnTo>
                    <a:pt x="542" y="90"/>
                  </a:lnTo>
                  <a:lnTo>
                    <a:pt x="540" y="82"/>
                  </a:lnTo>
                  <a:lnTo>
                    <a:pt x="540" y="76"/>
                  </a:lnTo>
                  <a:lnTo>
                    <a:pt x="536" y="80"/>
                  </a:lnTo>
                  <a:lnTo>
                    <a:pt x="534" y="82"/>
                  </a:lnTo>
                  <a:lnTo>
                    <a:pt x="530" y="84"/>
                  </a:lnTo>
                  <a:lnTo>
                    <a:pt x="520" y="52"/>
                  </a:lnTo>
                  <a:lnTo>
                    <a:pt x="508" y="22"/>
                  </a:lnTo>
                  <a:lnTo>
                    <a:pt x="504" y="30"/>
                  </a:lnTo>
                  <a:lnTo>
                    <a:pt x="498" y="40"/>
                  </a:lnTo>
                  <a:lnTo>
                    <a:pt x="490" y="48"/>
                  </a:lnTo>
                  <a:lnTo>
                    <a:pt x="482" y="52"/>
                  </a:lnTo>
                  <a:lnTo>
                    <a:pt x="472" y="50"/>
                  </a:lnTo>
                  <a:lnTo>
                    <a:pt x="468" y="52"/>
                  </a:lnTo>
                  <a:lnTo>
                    <a:pt x="464" y="54"/>
                  </a:lnTo>
                  <a:lnTo>
                    <a:pt x="460" y="58"/>
                  </a:lnTo>
                  <a:lnTo>
                    <a:pt x="456" y="48"/>
                  </a:lnTo>
                  <a:lnTo>
                    <a:pt x="450" y="38"/>
                  </a:lnTo>
                  <a:lnTo>
                    <a:pt x="448" y="30"/>
                  </a:lnTo>
                  <a:lnTo>
                    <a:pt x="444" y="28"/>
                  </a:lnTo>
                  <a:lnTo>
                    <a:pt x="440" y="28"/>
                  </a:lnTo>
                  <a:lnTo>
                    <a:pt x="440" y="36"/>
                  </a:lnTo>
                  <a:lnTo>
                    <a:pt x="438" y="40"/>
                  </a:lnTo>
                  <a:lnTo>
                    <a:pt x="436" y="44"/>
                  </a:lnTo>
                  <a:lnTo>
                    <a:pt x="432" y="46"/>
                  </a:lnTo>
                  <a:lnTo>
                    <a:pt x="430" y="46"/>
                  </a:lnTo>
                  <a:lnTo>
                    <a:pt x="424" y="44"/>
                  </a:lnTo>
                  <a:lnTo>
                    <a:pt x="420" y="40"/>
                  </a:lnTo>
                  <a:lnTo>
                    <a:pt x="416" y="34"/>
                  </a:lnTo>
                  <a:lnTo>
                    <a:pt x="412" y="38"/>
                  </a:lnTo>
                  <a:lnTo>
                    <a:pt x="408" y="40"/>
                  </a:lnTo>
                  <a:lnTo>
                    <a:pt x="404" y="44"/>
                  </a:lnTo>
                  <a:lnTo>
                    <a:pt x="386" y="22"/>
                  </a:lnTo>
                  <a:lnTo>
                    <a:pt x="368" y="0"/>
                  </a:lnTo>
                  <a:lnTo>
                    <a:pt x="370" y="10"/>
                  </a:lnTo>
                  <a:lnTo>
                    <a:pt x="372" y="18"/>
                  </a:lnTo>
                  <a:lnTo>
                    <a:pt x="372" y="28"/>
                  </a:lnTo>
                  <a:lnTo>
                    <a:pt x="364" y="26"/>
                  </a:lnTo>
                  <a:lnTo>
                    <a:pt x="360" y="22"/>
                  </a:lnTo>
                  <a:lnTo>
                    <a:pt x="354" y="16"/>
                  </a:lnTo>
                  <a:lnTo>
                    <a:pt x="352" y="10"/>
                  </a:lnTo>
                  <a:lnTo>
                    <a:pt x="350" y="2"/>
                  </a:lnTo>
                  <a:lnTo>
                    <a:pt x="350" y="6"/>
                  </a:lnTo>
                  <a:lnTo>
                    <a:pt x="348" y="10"/>
                  </a:lnTo>
                  <a:lnTo>
                    <a:pt x="348" y="14"/>
                  </a:lnTo>
                  <a:lnTo>
                    <a:pt x="346" y="20"/>
                  </a:lnTo>
                  <a:lnTo>
                    <a:pt x="344" y="24"/>
                  </a:lnTo>
                  <a:lnTo>
                    <a:pt x="342" y="28"/>
                  </a:lnTo>
                  <a:lnTo>
                    <a:pt x="340" y="32"/>
                  </a:lnTo>
                  <a:lnTo>
                    <a:pt x="338" y="34"/>
                  </a:lnTo>
                  <a:lnTo>
                    <a:pt x="334" y="34"/>
                  </a:lnTo>
                  <a:lnTo>
                    <a:pt x="330" y="32"/>
                  </a:lnTo>
                  <a:lnTo>
                    <a:pt x="326" y="28"/>
                  </a:lnTo>
                  <a:lnTo>
                    <a:pt x="326" y="32"/>
                  </a:lnTo>
                  <a:lnTo>
                    <a:pt x="328" y="38"/>
                  </a:lnTo>
                  <a:lnTo>
                    <a:pt x="324" y="36"/>
                  </a:lnTo>
                  <a:lnTo>
                    <a:pt x="320" y="34"/>
                  </a:lnTo>
                  <a:lnTo>
                    <a:pt x="316" y="32"/>
                  </a:lnTo>
                  <a:lnTo>
                    <a:pt x="314" y="36"/>
                  </a:lnTo>
                  <a:lnTo>
                    <a:pt x="314" y="40"/>
                  </a:lnTo>
                  <a:lnTo>
                    <a:pt x="312" y="44"/>
                  </a:lnTo>
                  <a:lnTo>
                    <a:pt x="294" y="42"/>
                  </a:lnTo>
                  <a:lnTo>
                    <a:pt x="278" y="32"/>
                  </a:lnTo>
                  <a:lnTo>
                    <a:pt x="264" y="18"/>
                  </a:lnTo>
                  <a:lnTo>
                    <a:pt x="250" y="4"/>
                  </a:lnTo>
                  <a:lnTo>
                    <a:pt x="260" y="6"/>
                  </a:lnTo>
                  <a:lnTo>
                    <a:pt x="266" y="14"/>
                  </a:lnTo>
                  <a:lnTo>
                    <a:pt x="270" y="24"/>
                  </a:lnTo>
                  <a:lnTo>
                    <a:pt x="274" y="34"/>
                  </a:lnTo>
                  <a:lnTo>
                    <a:pt x="282" y="40"/>
                  </a:lnTo>
                  <a:lnTo>
                    <a:pt x="256" y="12"/>
                  </a:lnTo>
                  <a:close/>
                </a:path>
              </a:pathLst>
            </a:custGeom>
            <a:gradFill rotWithShape="1">
              <a:gsLst>
                <a:gs pos="0">
                  <a:srgbClr val="74BD43"/>
                </a:gs>
                <a:gs pos="100000">
                  <a:schemeClr val="accent3">
                    <a:lumMod val="5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rgbClr val="E10E49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81320" dir="2319588" algn="ctr" rotWithShape="0">
                      <a:schemeClr val="bg2">
                        <a:alpha val="70000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39" name="AutoShape 7">
              <a:extLst>
                <a:ext uri="{FF2B5EF4-FFF2-40B4-BE49-F238E27FC236}">
                  <a16:creationId xmlns:a16="http://schemas.microsoft.com/office/drawing/2014/main" id="{29483D98-3F98-1DF0-FD0B-0E756D319BCD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5400000">
              <a:off x="1367359" y="3461689"/>
              <a:ext cx="504825" cy="576263"/>
            </a:xfrm>
            <a:prstGeom prst="chevron">
              <a:avLst>
                <a:gd name="adj" fmla="val 52514"/>
              </a:avLst>
            </a:prstGeom>
            <a:solidFill>
              <a:srgbClr val="74BD4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41" name="Text Box 19">
              <a:extLst>
                <a:ext uri="{FF2B5EF4-FFF2-40B4-BE49-F238E27FC236}">
                  <a16:creationId xmlns:a16="http://schemas.microsoft.com/office/drawing/2014/main" id="{1E5F75BE-2760-B8A8-D82F-A963F63BCBAC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828688" y="2283370"/>
              <a:ext cx="1844301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 dirty="0">
                  <a:solidFill>
                    <a:srgbClr val="FFFFFF"/>
                  </a:solidFill>
                  <a:latin typeface="Arial" charset="0"/>
                </a:rPr>
                <a:t>Rising Global Temperatures</a:t>
              </a:r>
            </a:p>
          </p:txBody>
        </p:sp>
        <p:sp>
          <p:nvSpPr>
            <p:cNvPr id="48" name="Text Box 22">
              <a:extLst>
                <a:ext uri="{FF2B5EF4-FFF2-40B4-BE49-F238E27FC236}">
                  <a16:creationId xmlns:a16="http://schemas.microsoft.com/office/drawing/2014/main" id="{F4584B21-3E7A-CF63-34C9-1661612798B2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3704033" y="2293933"/>
              <a:ext cx="1592263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 dirty="0">
                  <a:solidFill>
                    <a:srgbClr val="FFFFFF"/>
                  </a:solidFill>
                  <a:latin typeface="Arial" charset="0"/>
                </a:rPr>
                <a:t>Sea Level Rise</a:t>
              </a:r>
            </a:p>
          </p:txBody>
        </p:sp>
        <p:sp>
          <p:nvSpPr>
            <p:cNvPr id="51" name="Text Box 23">
              <a:extLst>
                <a:ext uri="{FF2B5EF4-FFF2-40B4-BE49-F238E27FC236}">
                  <a16:creationId xmlns:a16="http://schemas.microsoft.com/office/drawing/2014/main" id="{5BC33EAB-7A2C-AC7F-8C28-C93248B432DD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6300193" y="2155433"/>
              <a:ext cx="1872208" cy="923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 dirty="0">
                  <a:solidFill>
                    <a:srgbClr val="FFFFFF"/>
                  </a:solidFill>
                  <a:latin typeface="Arial" charset="0"/>
                </a:rPr>
                <a:t>Extreme Weather Events</a:t>
              </a:r>
            </a:p>
          </p:txBody>
        </p:sp>
        <p:sp>
          <p:nvSpPr>
            <p:cNvPr id="55" name="AutoShape 7">
              <a:extLst>
                <a:ext uri="{FF2B5EF4-FFF2-40B4-BE49-F238E27FC236}">
                  <a16:creationId xmlns:a16="http://schemas.microsoft.com/office/drawing/2014/main" id="{337DB94D-05D6-2362-0F0D-AF695CB171D6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5400000">
              <a:off x="4247753" y="3461689"/>
              <a:ext cx="504825" cy="576263"/>
            </a:xfrm>
            <a:prstGeom prst="chevron">
              <a:avLst>
                <a:gd name="adj" fmla="val 52514"/>
              </a:avLst>
            </a:prstGeom>
            <a:gradFill rotWithShape="1">
              <a:gsLst>
                <a:gs pos="0">
                  <a:srgbClr val="C4B798">
                    <a:gamma/>
                    <a:tint val="69804"/>
                    <a:invGamma/>
                  </a:srgbClr>
                </a:gs>
                <a:gs pos="100000">
                  <a:schemeClr val="bg2">
                    <a:lumMod val="5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rgbClr val="E10E49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81320" dir="2319588" algn="ctr" rotWithShape="0">
                      <a:schemeClr val="bg2">
                        <a:alpha val="70000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57" name="AutoShape 7">
              <a:extLst>
                <a:ext uri="{FF2B5EF4-FFF2-40B4-BE49-F238E27FC236}">
                  <a16:creationId xmlns:a16="http://schemas.microsoft.com/office/drawing/2014/main" id="{C0570CF4-FF53-4DF6-A733-D2075ECFE999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5400000">
              <a:off x="7127999" y="3461689"/>
              <a:ext cx="504825" cy="576263"/>
            </a:xfrm>
            <a:prstGeom prst="chevron">
              <a:avLst>
                <a:gd name="adj" fmla="val 52514"/>
              </a:avLst>
            </a:prstGeom>
            <a:gradFill rotWithShape="1">
              <a:gsLst>
                <a:gs pos="0">
                  <a:srgbClr val="6292C6"/>
                </a:gs>
                <a:gs pos="100000">
                  <a:schemeClr val="tx2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rgbClr val="E10E49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81320" dir="2319588" algn="ctr" rotWithShape="0">
                      <a:schemeClr val="bg2">
                        <a:alpha val="70000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b="1" ker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F233C10F-CEFC-CCE3-367A-1850E2F33854}"/>
              </a:ext>
            </a:extLst>
          </p:cNvPr>
          <p:cNvGrpSpPr/>
          <p:nvPr/>
        </p:nvGrpSpPr>
        <p:grpSpPr>
          <a:xfrm>
            <a:off x="1449462" y="4233157"/>
            <a:ext cx="6097537" cy="462217"/>
            <a:chOff x="723901" y="5340349"/>
            <a:chExt cx="2111375" cy="462217"/>
          </a:xfrm>
        </p:grpSpPr>
        <p:grpSp>
          <p:nvGrpSpPr>
            <p:cNvPr id="60" name="Group 9">
              <a:extLst>
                <a:ext uri="{FF2B5EF4-FFF2-40B4-BE49-F238E27FC236}">
                  <a16:creationId xmlns:a16="http://schemas.microsoft.com/office/drawing/2014/main" id="{916BC164-7991-EE91-7F10-1FE1766521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3901" y="5340349"/>
              <a:ext cx="2111375" cy="450851"/>
              <a:chOff x="3964" y="2071"/>
              <a:chExt cx="1484" cy="330"/>
            </a:xfrm>
          </p:grpSpPr>
          <p:sp>
            <p:nvSpPr>
              <p:cNvPr id="62" name="AutoShape 10">
                <a:extLst>
                  <a:ext uri="{FF2B5EF4-FFF2-40B4-BE49-F238E27FC236}">
                    <a16:creationId xmlns:a16="http://schemas.microsoft.com/office/drawing/2014/main" id="{63E990C4-FF07-ABC0-C916-207DFAC3F10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964" y="2071"/>
                <a:ext cx="1484" cy="330"/>
              </a:xfrm>
              <a:prstGeom prst="roundRect">
                <a:avLst>
                  <a:gd name="adj" fmla="val 16667"/>
                </a:avLst>
              </a:prstGeom>
              <a:solidFill>
                <a:srgbClr val="DDDDDD"/>
              </a:solidFill>
              <a:ln w="12700" algn="ctr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tx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3" name="AutoShape 11">
                <a:extLst>
                  <a:ext uri="{FF2B5EF4-FFF2-40B4-BE49-F238E27FC236}">
                    <a16:creationId xmlns:a16="http://schemas.microsoft.com/office/drawing/2014/main" id="{B557E8D3-06FB-3D71-0529-029E2FCBDF4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987" y="2091"/>
                <a:ext cx="1432" cy="134"/>
              </a:xfrm>
              <a:prstGeom prst="roundRect">
                <a:avLst>
                  <a:gd name="adj" fmla="val 28356"/>
                </a:avLst>
              </a:prstGeom>
              <a:gradFill rotWithShape="1"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DDDDDD">
                      <a:alpha val="70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13500000" algn="ctr" rotWithShape="0">
                        <a:srgbClr val="FFFFFF">
                          <a:gamma/>
                          <a:shade val="60000"/>
                          <a:invGamma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61" name="Rectangle 18">
              <a:extLst>
                <a:ext uri="{FF2B5EF4-FFF2-40B4-BE49-F238E27FC236}">
                  <a16:creationId xmlns:a16="http://schemas.microsoft.com/office/drawing/2014/main" id="{A63F18FE-7F84-88F3-8414-DCDA9F02029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18369" y="5340901"/>
              <a:ext cx="1722438" cy="461665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C0C0C0"/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72549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189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  <a:flatTx/>
            </a:bodyPr>
            <a:lstStyle/>
            <a:p>
              <a:pPr algn="ctr"/>
              <a:r>
                <a:rPr lang="en-US" altLang="zh-CN" sz="24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宋体" charset="-122"/>
                </a:rPr>
                <a:t>Climate Change</a:t>
              </a:r>
            </a:p>
          </p:txBody>
        </p:sp>
      </p:grpSp>
      <p:pic>
        <p:nvPicPr>
          <p:cNvPr id="136192" name="Graphic 136191" descr="Thermometer with solid fill">
            <a:extLst>
              <a:ext uri="{FF2B5EF4-FFF2-40B4-BE49-F238E27FC236}">
                <a16:creationId xmlns:a16="http://schemas.microsoft.com/office/drawing/2014/main" id="{D1C88521-F862-578E-1B2C-38FB62EC57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00559" y="1567628"/>
            <a:ext cx="914400" cy="914400"/>
          </a:xfrm>
          <a:prstGeom prst="rect">
            <a:avLst/>
          </a:prstGeom>
        </p:spPr>
      </p:pic>
      <p:pic>
        <p:nvPicPr>
          <p:cNvPr id="136195" name="Graphic 136194" descr="Wave outline">
            <a:extLst>
              <a:ext uri="{FF2B5EF4-FFF2-40B4-BE49-F238E27FC236}">
                <a16:creationId xmlns:a16="http://schemas.microsoft.com/office/drawing/2014/main" id="{9A2D8E2E-E787-1E65-7E46-4348F653679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114800" y="1571882"/>
            <a:ext cx="914400" cy="914400"/>
          </a:xfrm>
          <a:prstGeom prst="rect">
            <a:avLst/>
          </a:prstGeom>
        </p:spPr>
      </p:pic>
      <p:pic>
        <p:nvPicPr>
          <p:cNvPr id="136198" name="Graphic 136197" descr="Cloud With Lightning And Rain with solid fill">
            <a:extLst>
              <a:ext uri="{FF2B5EF4-FFF2-40B4-BE49-F238E27FC236}">
                <a16:creationId xmlns:a16="http://schemas.microsoft.com/office/drawing/2014/main" id="{489140B7-4895-5B2B-61EE-96B9F6566DC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732240" y="1492886"/>
            <a:ext cx="1031227" cy="1031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039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Oval 11">
            <a:extLst>
              <a:ext uri="{FF2B5EF4-FFF2-40B4-BE49-F238E27FC236}">
                <a16:creationId xmlns:a16="http://schemas.microsoft.com/office/drawing/2014/main" id="{469FD640-E561-97FB-F314-47EA95537F6E}"/>
              </a:ext>
            </a:extLst>
          </p:cNvPr>
          <p:cNvSpPr>
            <a:spLocks noChangeArrowheads="1"/>
          </p:cNvSpPr>
          <p:nvPr/>
        </p:nvSpPr>
        <p:spPr bwMode="gray">
          <a:xfrm>
            <a:off x="4026801" y="1115748"/>
            <a:ext cx="1080758" cy="1070549"/>
          </a:xfrm>
          <a:prstGeom prst="ellipse">
            <a:avLst/>
          </a:prstGeom>
          <a:solidFill>
            <a:srgbClr val="E18787"/>
          </a:solidFill>
          <a:ln w="63500" algn="ctr">
            <a:solidFill>
              <a:schemeClr val="bg1">
                <a:lumMod val="85000"/>
                <a:alpha val="7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Impacts of Climate Change</a:t>
            </a:r>
          </a:p>
        </p:txBody>
      </p:sp>
      <p:pic>
        <p:nvPicPr>
          <p:cNvPr id="26" name="Graphic 25" descr="Earth globe: Americas with solid fill">
            <a:extLst>
              <a:ext uri="{FF2B5EF4-FFF2-40B4-BE49-F238E27FC236}">
                <a16:creationId xmlns:a16="http://schemas.microsoft.com/office/drawing/2014/main" id="{A2269BD3-39D8-6E8C-5949-60C00BF854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59832" y="1961030"/>
            <a:ext cx="3096344" cy="3096344"/>
          </a:xfrm>
          <a:prstGeom prst="rect">
            <a:avLst/>
          </a:prstGeom>
        </p:spPr>
      </p:pic>
      <p:sp>
        <p:nvSpPr>
          <p:cNvPr id="29" name="Oval 11">
            <a:extLst>
              <a:ext uri="{FF2B5EF4-FFF2-40B4-BE49-F238E27FC236}">
                <a16:creationId xmlns:a16="http://schemas.microsoft.com/office/drawing/2014/main" id="{E98DAE5D-EF88-6893-2AFF-B62DC8C9A34C}"/>
              </a:ext>
            </a:extLst>
          </p:cNvPr>
          <p:cNvSpPr>
            <a:spLocks noChangeArrowheads="1"/>
          </p:cNvSpPr>
          <p:nvPr/>
        </p:nvSpPr>
        <p:spPr bwMode="gray">
          <a:xfrm>
            <a:off x="1691680" y="1275606"/>
            <a:ext cx="1080758" cy="1070549"/>
          </a:xfrm>
          <a:prstGeom prst="ellipse">
            <a:avLst/>
          </a:prstGeom>
          <a:solidFill>
            <a:srgbClr val="C3B996"/>
          </a:solidFill>
          <a:ln w="63500" algn="ctr">
            <a:solidFill>
              <a:schemeClr val="bg1">
                <a:lumMod val="85000"/>
                <a:alpha val="7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8" name="Oval 11">
            <a:extLst>
              <a:ext uri="{FF2B5EF4-FFF2-40B4-BE49-F238E27FC236}">
                <a16:creationId xmlns:a16="http://schemas.microsoft.com/office/drawing/2014/main" id="{FE87B1D9-DA85-0AF3-BDF4-9B19975FB346}"/>
              </a:ext>
            </a:extLst>
          </p:cNvPr>
          <p:cNvSpPr>
            <a:spLocks noChangeArrowheads="1"/>
          </p:cNvSpPr>
          <p:nvPr/>
        </p:nvSpPr>
        <p:spPr bwMode="gray">
          <a:xfrm>
            <a:off x="6372200" y="1275606"/>
            <a:ext cx="1080758" cy="1070549"/>
          </a:xfrm>
          <a:prstGeom prst="ellipse">
            <a:avLst/>
          </a:prstGeom>
          <a:solidFill>
            <a:srgbClr val="FFC000"/>
          </a:solidFill>
          <a:ln w="63500" algn="ctr">
            <a:solidFill>
              <a:schemeClr val="bg1">
                <a:lumMod val="85000"/>
                <a:alpha val="7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36201" name="Group 136200">
            <a:extLst>
              <a:ext uri="{FF2B5EF4-FFF2-40B4-BE49-F238E27FC236}">
                <a16:creationId xmlns:a16="http://schemas.microsoft.com/office/drawing/2014/main" id="{EC8B6724-0E02-4E39-17E3-8DF34FF7DEC8}"/>
              </a:ext>
            </a:extLst>
          </p:cNvPr>
          <p:cNvGrpSpPr/>
          <p:nvPr/>
        </p:nvGrpSpPr>
        <p:grpSpPr>
          <a:xfrm>
            <a:off x="1691680" y="2570448"/>
            <a:ext cx="1080758" cy="1070549"/>
            <a:chOff x="1691680" y="2494258"/>
            <a:chExt cx="1080758" cy="1070549"/>
          </a:xfrm>
        </p:grpSpPr>
        <p:sp>
          <p:nvSpPr>
            <p:cNvPr id="32" name="Oval 11">
              <a:extLst>
                <a:ext uri="{FF2B5EF4-FFF2-40B4-BE49-F238E27FC236}">
                  <a16:creationId xmlns:a16="http://schemas.microsoft.com/office/drawing/2014/main" id="{002584B1-22C5-300D-8EB1-C2AFFD23564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691680" y="2494258"/>
              <a:ext cx="1080758" cy="1070549"/>
            </a:xfrm>
            <a:prstGeom prst="ellipse">
              <a:avLst/>
            </a:prstGeom>
            <a:solidFill>
              <a:srgbClr val="00B0F0"/>
            </a:solidFill>
            <a:ln w="63500" algn="ctr">
              <a:solidFill>
                <a:schemeClr val="bg1">
                  <a:lumMod val="85000"/>
                  <a:alpha val="7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pic>
          <p:nvPicPr>
            <p:cNvPr id="50" name="Graphic 49" descr="Seaweed with solid fill">
              <a:extLst>
                <a:ext uri="{FF2B5EF4-FFF2-40B4-BE49-F238E27FC236}">
                  <a16:creationId xmlns:a16="http://schemas.microsoft.com/office/drawing/2014/main" id="{0A078499-DB1E-0B76-21C5-7FC743A281E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864521" y="2667099"/>
              <a:ext cx="724866" cy="724866"/>
            </a:xfrm>
            <a:prstGeom prst="rect">
              <a:avLst/>
            </a:prstGeom>
          </p:spPr>
        </p:pic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904556AC-E7C1-7998-6C9C-0EAC09F2D70F}"/>
              </a:ext>
            </a:extLst>
          </p:cNvPr>
          <p:cNvGrpSpPr/>
          <p:nvPr/>
        </p:nvGrpSpPr>
        <p:grpSpPr>
          <a:xfrm>
            <a:off x="1804751" y="1804287"/>
            <a:ext cx="863455" cy="352739"/>
            <a:chOff x="426827" y="1707654"/>
            <a:chExt cx="863455" cy="352739"/>
          </a:xfrm>
        </p:grpSpPr>
        <p:pic>
          <p:nvPicPr>
            <p:cNvPr id="51" name="Graphic 50" descr="Sunset scene with solid fill">
              <a:extLst>
                <a:ext uri="{FF2B5EF4-FFF2-40B4-BE49-F238E27FC236}">
                  <a16:creationId xmlns:a16="http://schemas.microsoft.com/office/drawing/2014/main" id="{A6E7CD2C-4CB7-BBF4-1081-E7987AB3B63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 t="58830"/>
            <a:stretch/>
          </p:blipFill>
          <p:spPr>
            <a:xfrm>
              <a:off x="433487" y="1707654"/>
              <a:ext cx="856795" cy="352739"/>
            </a:xfrm>
            <a:prstGeom prst="rect">
              <a:avLst/>
            </a:prstGeom>
          </p:spPr>
        </p:pic>
        <p:pic>
          <p:nvPicPr>
            <p:cNvPr id="52" name="Graphic 51" descr="Sunset scene with solid fill">
              <a:extLst>
                <a:ext uri="{FF2B5EF4-FFF2-40B4-BE49-F238E27FC236}">
                  <a16:creationId xmlns:a16="http://schemas.microsoft.com/office/drawing/2014/main" id="{DB8FE5F5-E323-BC83-0B2E-1B93044205D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 t="58830" b="29639"/>
            <a:stretch/>
          </p:blipFill>
          <p:spPr>
            <a:xfrm>
              <a:off x="426827" y="1933203"/>
              <a:ext cx="856795" cy="98797"/>
            </a:xfrm>
            <a:prstGeom prst="rect">
              <a:avLst/>
            </a:prstGeom>
          </p:spPr>
        </p:pic>
      </p:grpSp>
      <p:pic>
        <p:nvPicPr>
          <p:cNvPr id="54" name="Graphic 53" descr="Thermometer with solid fill">
            <a:extLst>
              <a:ext uri="{FF2B5EF4-FFF2-40B4-BE49-F238E27FC236}">
                <a16:creationId xmlns:a16="http://schemas.microsoft.com/office/drawing/2014/main" id="{E2326065-FDB9-F774-3D6C-9C34C0F0A10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599343" y="1482422"/>
            <a:ext cx="662372" cy="662372"/>
          </a:xfrm>
          <a:prstGeom prst="rect">
            <a:avLst/>
          </a:prstGeom>
        </p:spPr>
      </p:pic>
      <p:pic>
        <p:nvPicPr>
          <p:cNvPr id="55" name="Graphic 54" descr="Power Plant with solid fill">
            <a:extLst>
              <a:ext uri="{FF2B5EF4-FFF2-40B4-BE49-F238E27FC236}">
                <a16:creationId xmlns:a16="http://schemas.microsoft.com/office/drawing/2014/main" id="{DFEEFA61-7C88-35BB-5906-2F80C6250D0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212862" y="1269978"/>
            <a:ext cx="718914" cy="718914"/>
          </a:xfrm>
          <a:prstGeom prst="rect">
            <a:avLst/>
          </a:prstGeom>
        </p:spPr>
      </p:pic>
      <p:sp>
        <p:nvSpPr>
          <p:cNvPr id="56" name="Oval 55">
            <a:extLst>
              <a:ext uri="{FF2B5EF4-FFF2-40B4-BE49-F238E27FC236}">
                <a16:creationId xmlns:a16="http://schemas.microsoft.com/office/drawing/2014/main" id="{3CE62FA2-583F-DC01-6795-9CFBBC75F553}"/>
              </a:ext>
            </a:extLst>
          </p:cNvPr>
          <p:cNvSpPr/>
          <p:nvPr/>
        </p:nvSpPr>
        <p:spPr>
          <a:xfrm>
            <a:off x="4480882" y="2112000"/>
            <a:ext cx="182235" cy="182235"/>
          </a:xfrm>
          <a:prstGeom prst="ellipse">
            <a:avLst/>
          </a:prstGeom>
          <a:solidFill>
            <a:srgbClr val="C00000"/>
          </a:solidFill>
          <a:ln w="63500" algn="ctr">
            <a:solidFill>
              <a:schemeClr val="bg1">
                <a:lumMod val="85000"/>
                <a:alpha val="7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8" name="Freeform 66">
            <a:extLst>
              <a:ext uri="{FF2B5EF4-FFF2-40B4-BE49-F238E27FC236}">
                <a16:creationId xmlns:a16="http://schemas.microsoft.com/office/drawing/2014/main" id="{828F7CEA-9B6A-AC0F-42C0-18CCF81E8BF7}"/>
              </a:ext>
            </a:extLst>
          </p:cNvPr>
          <p:cNvSpPr>
            <a:spLocks/>
          </p:cNvSpPr>
          <p:nvPr/>
        </p:nvSpPr>
        <p:spPr bwMode="auto">
          <a:xfrm>
            <a:off x="2070463" y="1482422"/>
            <a:ext cx="149225" cy="293687"/>
          </a:xfrm>
          <a:custGeom>
            <a:avLst/>
            <a:gdLst>
              <a:gd name="T0" fmla="*/ 2147483646 w 94"/>
              <a:gd name="T1" fmla="*/ 2147483646 h 185"/>
              <a:gd name="T2" fmla="*/ 2147483646 w 94"/>
              <a:gd name="T3" fmla="*/ 0 h 185"/>
              <a:gd name="T4" fmla="*/ 0 w 94"/>
              <a:gd name="T5" fmla="*/ 2147483646 h 185"/>
              <a:gd name="T6" fmla="*/ 2147483646 w 94"/>
              <a:gd name="T7" fmla="*/ 2147483646 h 185"/>
              <a:gd name="T8" fmla="*/ 2147483646 w 94"/>
              <a:gd name="T9" fmla="*/ 2147483646 h 185"/>
              <a:gd name="T10" fmla="*/ 2147483646 w 94"/>
              <a:gd name="T11" fmla="*/ 2147483646 h 185"/>
              <a:gd name="T12" fmla="*/ 2147483646 w 94"/>
              <a:gd name="T13" fmla="*/ 2147483646 h 185"/>
              <a:gd name="T14" fmla="*/ 2147483646 w 94"/>
              <a:gd name="T15" fmla="*/ 2147483646 h 18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94" h="185">
                <a:moveTo>
                  <a:pt x="94" y="58"/>
                </a:moveTo>
                <a:lnTo>
                  <a:pt x="48" y="0"/>
                </a:lnTo>
                <a:lnTo>
                  <a:pt x="0" y="58"/>
                </a:lnTo>
                <a:lnTo>
                  <a:pt x="35" y="58"/>
                </a:lnTo>
                <a:lnTo>
                  <a:pt x="35" y="185"/>
                </a:lnTo>
                <a:lnTo>
                  <a:pt x="59" y="185"/>
                </a:lnTo>
                <a:lnTo>
                  <a:pt x="59" y="58"/>
                </a:lnTo>
                <a:lnTo>
                  <a:pt x="94" y="5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9" name="Freeform 66">
            <a:extLst>
              <a:ext uri="{FF2B5EF4-FFF2-40B4-BE49-F238E27FC236}">
                <a16:creationId xmlns:a16="http://schemas.microsoft.com/office/drawing/2014/main" id="{127E518C-853E-C142-BF76-8DDA62D2DABE}"/>
              </a:ext>
            </a:extLst>
          </p:cNvPr>
          <p:cNvSpPr>
            <a:spLocks/>
          </p:cNvSpPr>
          <p:nvPr/>
        </p:nvSpPr>
        <p:spPr bwMode="auto">
          <a:xfrm>
            <a:off x="2253087" y="1482422"/>
            <a:ext cx="149225" cy="293687"/>
          </a:xfrm>
          <a:custGeom>
            <a:avLst/>
            <a:gdLst>
              <a:gd name="T0" fmla="*/ 2147483646 w 94"/>
              <a:gd name="T1" fmla="*/ 2147483646 h 185"/>
              <a:gd name="T2" fmla="*/ 2147483646 w 94"/>
              <a:gd name="T3" fmla="*/ 0 h 185"/>
              <a:gd name="T4" fmla="*/ 0 w 94"/>
              <a:gd name="T5" fmla="*/ 2147483646 h 185"/>
              <a:gd name="T6" fmla="*/ 2147483646 w 94"/>
              <a:gd name="T7" fmla="*/ 2147483646 h 185"/>
              <a:gd name="T8" fmla="*/ 2147483646 w 94"/>
              <a:gd name="T9" fmla="*/ 2147483646 h 185"/>
              <a:gd name="T10" fmla="*/ 2147483646 w 94"/>
              <a:gd name="T11" fmla="*/ 2147483646 h 185"/>
              <a:gd name="T12" fmla="*/ 2147483646 w 94"/>
              <a:gd name="T13" fmla="*/ 2147483646 h 185"/>
              <a:gd name="T14" fmla="*/ 2147483646 w 94"/>
              <a:gd name="T15" fmla="*/ 2147483646 h 18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94" h="185">
                <a:moveTo>
                  <a:pt x="94" y="58"/>
                </a:moveTo>
                <a:lnTo>
                  <a:pt x="48" y="0"/>
                </a:lnTo>
                <a:lnTo>
                  <a:pt x="0" y="58"/>
                </a:lnTo>
                <a:lnTo>
                  <a:pt x="35" y="58"/>
                </a:lnTo>
                <a:lnTo>
                  <a:pt x="35" y="185"/>
                </a:lnTo>
                <a:lnTo>
                  <a:pt x="59" y="185"/>
                </a:lnTo>
                <a:lnTo>
                  <a:pt x="59" y="58"/>
                </a:lnTo>
                <a:lnTo>
                  <a:pt x="94" y="5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136199" name="Group 136198">
            <a:extLst>
              <a:ext uri="{FF2B5EF4-FFF2-40B4-BE49-F238E27FC236}">
                <a16:creationId xmlns:a16="http://schemas.microsoft.com/office/drawing/2014/main" id="{77DC31C2-A72A-1C90-7DE5-BCE2B27D5B52}"/>
              </a:ext>
            </a:extLst>
          </p:cNvPr>
          <p:cNvGrpSpPr/>
          <p:nvPr/>
        </p:nvGrpSpPr>
        <p:grpSpPr>
          <a:xfrm>
            <a:off x="1691680" y="3865291"/>
            <a:ext cx="1080758" cy="1070549"/>
            <a:chOff x="1691680" y="3712911"/>
            <a:chExt cx="1080758" cy="1070549"/>
          </a:xfrm>
        </p:grpSpPr>
        <p:sp>
          <p:nvSpPr>
            <p:cNvPr id="35" name="Oval 11">
              <a:extLst>
                <a:ext uri="{FF2B5EF4-FFF2-40B4-BE49-F238E27FC236}">
                  <a16:creationId xmlns:a16="http://schemas.microsoft.com/office/drawing/2014/main" id="{3D190CE2-95CA-59F9-7816-7E50AE94761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691680" y="3712911"/>
              <a:ext cx="1080758" cy="1070549"/>
            </a:xfrm>
            <a:prstGeom prst="ellipse">
              <a:avLst/>
            </a:prstGeom>
            <a:solidFill>
              <a:srgbClr val="A5A5A5"/>
            </a:solidFill>
            <a:ln w="63500" algn="ctr">
              <a:solidFill>
                <a:schemeClr val="bg1">
                  <a:lumMod val="85000"/>
                  <a:alpha val="7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pic>
          <p:nvPicPr>
            <p:cNvPr id="61" name="Graphic 60" descr="Koala outline">
              <a:extLst>
                <a:ext uri="{FF2B5EF4-FFF2-40B4-BE49-F238E27FC236}">
                  <a16:creationId xmlns:a16="http://schemas.microsoft.com/office/drawing/2014/main" id="{6C931C26-7A78-F211-C0E6-5C062C5C68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1821792" y="3830169"/>
              <a:ext cx="836032" cy="836032"/>
            </a:xfrm>
            <a:prstGeom prst="rect">
              <a:avLst/>
            </a:prstGeom>
          </p:spPr>
        </p:pic>
      </p:grpSp>
      <p:grpSp>
        <p:nvGrpSpPr>
          <p:cNvPr id="136200" name="Group 136199">
            <a:extLst>
              <a:ext uri="{FF2B5EF4-FFF2-40B4-BE49-F238E27FC236}">
                <a16:creationId xmlns:a16="http://schemas.microsoft.com/office/drawing/2014/main" id="{4EA8BB87-6A01-2917-75D8-B6CDDC8B45BA}"/>
              </a:ext>
            </a:extLst>
          </p:cNvPr>
          <p:cNvGrpSpPr/>
          <p:nvPr/>
        </p:nvGrpSpPr>
        <p:grpSpPr>
          <a:xfrm>
            <a:off x="6372200" y="3865291"/>
            <a:ext cx="1080758" cy="1070549"/>
            <a:chOff x="6372200" y="3712911"/>
            <a:chExt cx="1080758" cy="1070549"/>
          </a:xfrm>
        </p:grpSpPr>
        <p:sp>
          <p:nvSpPr>
            <p:cNvPr id="44" name="Oval 11">
              <a:extLst>
                <a:ext uri="{FF2B5EF4-FFF2-40B4-BE49-F238E27FC236}">
                  <a16:creationId xmlns:a16="http://schemas.microsoft.com/office/drawing/2014/main" id="{86DFFC3A-38BB-75F1-41EE-1CCB8AF1DF1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372200" y="3712911"/>
              <a:ext cx="1080758" cy="1070549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63500" algn="ctr">
              <a:solidFill>
                <a:schemeClr val="bg1">
                  <a:lumMod val="85000"/>
                  <a:alpha val="7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pic>
          <p:nvPicPr>
            <p:cNvPr id="136193" name="Graphic 136192" descr="Penguin with solid fill">
              <a:extLst>
                <a:ext uri="{FF2B5EF4-FFF2-40B4-BE49-F238E27FC236}">
                  <a16:creationId xmlns:a16="http://schemas.microsoft.com/office/drawing/2014/main" id="{1A2F7413-EC76-50AC-E536-9C0CB771E2D1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6443570" y="3790985"/>
              <a:ext cx="914400" cy="914400"/>
            </a:xfrm>
            <a:prstGeom prst="rect">
              <a:avLst/>
            </a:prstGeom>
          </p:spPr>
        </p:pic>
      </p:grpSp>
      <p:sp>
        <p:nvSpPr>
          <p:cNvPr id="136195" name="Arc 136194">
            <a:extLst>
              <a:ext uri="{FF2B5EF4-FFF2-40B4-BE49-F238E27FC236}">
                <a16:creationId xmlns:a16="http://schemas.microsoft.com/office/drawing/2014/main" id="{FAA785B1-8E7F-1414-3949-24F5375F054E}"/>
              </a:ext>
            </a:extLst>
          </p:cNvPr>
          <p:cNvSpPr/>
          <p:nvPr/>
        </p:nvSpPr>
        <p:spPr>
          <a:xfrm>
            <a:off x="2419753" y="2079234"/>
            <a:ext cx="1186546" cy="1494181"/>
          </a:xfrm>
          <a:prstGeom prst="arc">
            <a:avLst>
              <a:gd name="adj1" fmla="val 16200000"/>
              <a:gd name="adj2" fmla="val 21513482"/>
            </a:avLst>
          </a:prstGeom>
          <a:ln w="25400">
            <a:solidFill>
              <a:srgbClr val="C00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196" name="Arc 136195">
            <a:extLst>
              <a:ext uri="{FF2B5EF4-FFF2-40B4-BE49-F238E27FC236}">
                <a16:creationId xmlns:a16="http://schemas.microsoft.com/office/drawing/2014/main" id="{185801F6-4616-6307-D9B2-0D5D909AB201}"/>
              </a:ext>
            </a:extLst>
          </p:cNvPr>
          <p:cNvSpPr/>
          <p:nvPr/>
        </p:nvSpPr>
        <p:spPr>
          <a:xfrm flipH="1">
            <a:off x="5597789" y="2079234"/>
            <a:ext cx="1186546" cy="1494181"/>
          </a:xfrm>
          <a:prstGeom prst="arc">
            <a:avLst>
              <a:gd name="adj1" fmla="val 16200000"/>
              <a:gd name="adj2" fmla="val 21513482"/>
            </a:avLst>
          </a:prstGeom>
          <a:ln w="25400">
            <a:solidFill>
              <a:srgbClr val="C00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197" name="Arc 136196">
            <a:extLst>
              <a:ext uri="{FF2B5EF4-FFF2-40B4-BE49-F238E27FC236}">
                <a16:creationId xmlns:a16="http://schemas.microsoft.com/office/drawing/2014/main" id="{C3381D16-340E-0F8E-6D0A-1DF92F2539EA}"/>
              </a:ext>
            </a:extLst>
          </p:cNvPr>
          <p:cNvSpPr/>
          <p:nvPr/>
        </p:nvSpPr>
        <p:spPr>
          <a:xfrm flipV="1">
            <a:off x="2419753" y="3211204"/>
            <a:ext cx="1186546" cy="1494181"/>
          </a:xfrm>
          <a:prstGeom prst="arc">
            <a:avLst>
              <a:gd name="adj1" fmla="val 16200000"/>
              <a:gd name="adj2" fmla="val 21513482"/>
            </a:avLst>
          </a:prstGeom>
          <a:ln w="25400">
            <a:solidFill>
              <a:srgbClr val="C00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198" name="Arc 136197">
            <a:extLst>
              <a:ext uri="{FF2B5EF4-FFF2-40B4-BE49-F238E27FC236}">
                <a16:creationId xmlns:a16="http://schemas.microsoft.com/office/drawing/2014/main" id="{03AE3654-7068-61A3-9A93-24F2E086C33E}"/>
              </a:ext>
            </a:extLst>
          </p:cNvPr>
          <p:cNvSpPr/>
          <p:nvPr/>
        </p:nvSpPr>
        <p:spPr>
          <a:xfrm flipH="1" flipV="1">
            <a:off x="5597789" y="3211204"/>
            <a:ext cx="1186546" cy="1494181"/>
          </a:xfrm>
          <a:prstGeom prst="arc">
            <a:avLst>
              <a:gd name="adj1" fmla="val 16200000"/>
              <a:gd name="adj2" fmla="val 21513482"/>
            </a:avLst>
          </a:prstGeom>
          <a:ln w="25400">
            <a:solidFill>
              <a:srgbClr val="C00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203" name="Arc 136202">
            <a:extLst>
              <a:ext uri="{FF2B5EF4-FFF2-40B4-BE49-F238E27FC236}">
                <a16:creationId xmlns:a16="http://schemas.microsoft.com/office/drawing/2014/main" id="{FABFB6E5-615B-11FD-909E-C4129D187CFB}"/>
              </a:ext>
            </a:extLst>
          </p:cNvPr>
          <p:cNvSpPr/>
          <p:nvPr/>
        </p:nvSpPr>
        <p:spPr>
          <a:xfrm rot="18864191">
            <a:off x="2645196" y="3015393"/>
            <a:ext cx="1186546" cy="1089386"/>
          </a:xfrm>
          <a:prstGeom prst="arc">
            <a:avLst>
              <a:gd name="adj1" fmla="val 16200000"/>
              <a:gd name="adj2" fmla="val 20883411"/>
            </a:avLst>
          </a:prstGeom>
          <a:ln w="25400">
            <a:solidFill>
              <a:srgbClr val="C00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204" name="Arc 136203">
            <a:extLst>
              <a:ext uri="{FF2B5EF4-FFF2-40B4-BE49-F238E27FC236}">
                <a16:creationId xmlns:a16="http://schemas.microsoft.com/office/drawing/2014/main" id="{ACCB37C6-4E3B-0BCC-EABE-4241916AEB5E}"/>
              </a:ext>
            </a:extLst>
          </p:cNvPr>
          <p:cNvSpPr/>
          <p:nvPr/>
        </p:nvSpPr>
        <p:spPr>
          <a:xfrm rot="2155435" flipH="1">
            <a:off x="5402974" y="2922862"/>
            <a:ext cx="1186546" cy="1089386"/>
          </a:xfrm>
          <a:prstGeom prst="arc">
            <a:avLst>
              <a:gd name="adj1" fmla="val 16200000"/>
              <a:gd name="adj2" fmla="val 20677418"/>
            </a:avLst>
          </a:prstGeom>
          <a:ln w="25400">
            <a:solidFill>
              <a:srgbClr val="C00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6206" name="Group 136205">
            <a:extLst>
              <a:ext uri="{FF2B5EF4-FFF2-40B4-BE49-F238E27FC236}">
                <a16:creationId xmlns:a16="http://schemas.microsoft.com/office/drawing/2014/main" id="{1EB98FA0-EF90-512D-14CD-F22327D1B000}"/>
              </a:ext>
            </a:extLst>
          </p:cNvPr>
          <p:cNvGrpSpPr/>
          <p:nvPr/>
        </p:nvGrpSpPr>
        <p:grpSpPr>
          <a:xfrm>
            <a:off x="6372200" y="2570448"/>
            <a:ext cx="1080758" cy="1070549"/>
            <a:chOff x="6372200" y="2570448"/>
            <a:chExt cx="1080758" cy="1070549"/>
          </a:xfrm>
        </p:grpSpPr>
        <p:sp>
          <p:nvSpPr>
            <p:cNvPr id="41" name="Oval 11">
              <a:extLst>
                <a:ext uri="{FF2B5EF4-FFF2-40B4-BE49-F238E27FC236}">
                  <a16:creationId xmlns:a16="http://schemas.microsoft.com/office/drawing/2014/main" id="{6F9DA19A-1B68-6D27-A130-B427D70B620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372200" y="2570448"/>
              <a:ext cx="1080758" cy="1070549"/>
            </a:xfrm>
            <a:prstGeom prst="ellipse">
              <a:avLst/>
            </a:prstGeom>
            <a:solidFill>
              <a:schemeClr val="accent5"/>
            </a:solidFill>
            <a:ln w="63500" algn="ctr">
              <a:solidFill>
                <a:schemeClr val="bg1">
                  <a:lumMod val="85000"/>
                  <a:alpha val="7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pic>
          <p:nvPicPr>
            <p:cNvPr id="136205" name="Graphic 136204" descr="Iceberg with solid fill">
              <a:extLst>
                <a:ext uri="{FF2B5EF4-FFF2-40B4-BE49-F238E27FC236}">
                  <a16:creationId xmlns:a16="http://schemas.microsoft.com/office/drawing/2014/main" id="{5466D193-38FE-AAB9-215F-BEF2E7C61B5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6541906" y="2744345"/>
              <a:ext cx="777245" cy="7772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8197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>
            <a:extLst>
              <a:ext uri="{FF2B5EF4-FFF2-40B4-BE49-F238E27FC236}">
                <a16:creationId xmlns:a16="http://schemas.microsoft.com/office/drawing/2014/main" id="{FCE99214-3BDE-3F8C-0FD6-7B1079CBCF1F}"/>
              </a:ext>
            </a:extLst>
          </p:cNvPr>
          <p:cNvSpPr/>
          <p:nvPr/>
        </p:nvSpPr>
        <p:spPr>
          <a:xfrm>
            <a:off x="1686242" y="2902627"/>
            <a:ext cx="5769011" cy="35558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Future Projections and Risks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9AD39B1-4C32-E7BB-A72D-D90748C73268}"/>
              </a:ext>
            </a:extLst>
          </p:cNvPr>
          <p:cNvGrpSpPr/>
          <p:nvPr/>
        </p:nvGrpSpPr>
        <p:grpSpPr>
          <a:xfrm>
            <a:off x="1663726" y="2859782"/>
            <a:ext cx="5802785" cy="1879859"/>
            <a:chOff x="838200" y="4521912"/>
            <a:chExt cx="7364413" cy="1710614"/>
          </a:xfrm>
        </p:grpSpPr>
        <p:sp>
          <p:nvSpPr>
            <p:cNvPr id="18" name="Rectangle 4">
              <a:extLst>
                <a:ext uri="{FF2B5EF4-FFF2-40B4-BE49-F238E27FC236}">
                  <a16:creationId xmlns:a16="http://schemas.microsoft.com/office/drawing/2014/main" id="{276D4BBB-2C99-F4E7-C680-6B3C09600E26}"/>
                </a:ext>
              </a:extLst>
            </p:cNvPr>
            <p:cNvSpPr>
              <a:spLocks noChangeArrowheads="1"/>
            </p:cNvSpPr>
            <p:nvPr/>
          </p:nvSpPr>
          <p:spPr bwMode="gray">
            <a:xfrm flipH="1">
              <a:off x="866775" y="4562475"/>
              <a:ext cx="2436813" cy="1670051"/>
            </a:xfrm>
            <a:prstGeom prst="rect">
              <a:avLst/>
            </a:prstGeom>
            <a:solidFill>
              <a:srgbClr val="74BD43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9" name="Rectangle 5">
              <a:extLst>
                <a:ext uri="{FF2B5EF4-FFF2-40B4-BE49-F238E27FC236}">
                  <a16:creationId xmlns:a16="http://schemas.microsoft.com/office/drawing/2014/main" id="{D2008ED2-5DDF-2357-9D95-5DBEAB2020F1}"/>
                </a:ext>
              </a:extLst>
            </p:cNvPr>
            <p:cNvSpPr>
              <a:spLocks noChangeArrowheads="1"/>
            </p:cNvSpPr>
            <p:nvPr/>
          </p:nvSpPr>
          <p:spPr bwMode="gray">
            <a:xfrm flipH="1">
              <a:off x="3309144" y="4562475"/>
              <a:ext cx="2436812" cy="1670051"/>
            </a:xfrm>
            <a:prstGeom prst="rect">
              <a:avLst/>
            </a:prstGeom>
            <a:solidFill>
              <a:srgbClr val="6292C6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20" name="Rectangle 6">
              <a:extLst>
                <a:ext uri="{FF2B5EF4-FFF2-40B4-BE49-F238E27FC236}">
                  <a16:creationId xmlns:a16="http://schemas.microsoft.com/office/drawing/2014/main" id="{134BDAB8-8EE2-0E5E-608C-46B574D1D664}"/>
                </a:ext>
              </a:extLst>
            </p:cNvPr>
            <p:cNvSpPr>
              <a:spLocks noChangeArrowheads="1"/>
            </p:cNvSpPr>
            <p:nvPr/>
          </p:nvSpPr>
          <p:spPr bwMode="gray">
            <a:xfrm flipH="1">
              <a:off x="5751513" y="4560887"/>
              <a:ext cx="2436812" cy="1670050"/>
            </a:xfrm>
            <a:prstGeom prst="rect">
              <a:avLst/>
            </a:prstGeom>
            <a:solidFill>
              <a:srgbClr val="C4B798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21" name="Rectangle 7">
              <a:extLst>
                <a:ext uri="{FF2B5EF4-FFF2-40B4-BE49-F238E27FC236}">
                  <a16:creationId xmlns:a16="http://schemas.microsoft.com/office/drawing/2014/main" id="{C2B2BFC2-0B2F-DD60-E1F7-46D069D9B90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66775" y="5044720"/>
              <a:ext cx="2432049" cy="482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600" dirty="0">
                  <a:solidFill>
                    <a:srgbClr val="000000"/>
                  </a:solidFill>
                  <a:latin typeface="Arial" charset="0"/>
                </a:rPr>
                <a:t>Temperature Scenarios</a:t>
              </a:r>
            </a:p>
          </p:txBody>
        </p:sp>
        <p:sp>
          <p:nvSpPr>
            <p:cNvPr id="22" name="Rectangle 8">
              <a:extLst>
                <a:ext uri="{FF2B5EF4-FFF2-40B4-BE49-F238E27FC236}">
                  <a16:creationId xmlns:a16="http://schemas.microsoft.com/office/drawing/2014/main" id="{0BBD7313-FBCE-7F1A-027F-82C67A74C28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313113" y="5146268"/>
              <a:ext cx="2432049" cy="279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600" dirty="0">
                  <a:solidFill>
                    <a:srgbClr val="000000"/>
                  </a:solidFill>
                  <a:latin typeface="Arial" charset="0"/>
                </a:rPr>
                <a:t>Tipping Points</a:t>
              </a:r>
            </a:p>
          </p:txBody>
        </p:sp>
        <p:sp>
          <p:nvSpPr>
            <p:cNvPr id="23" name="Rectangle 9">
              <a:extLst>
                <a:ext uri="{FF2B5EF4-FFF2-40B4-BE49-F238E27FC236}">
                  <a16:creationId xmlns:a16="http://schemas.microsoft.com/office/drawing/2014/main" id="{257EF1FF-6E07-AADA-A207-34906A6AF9F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770564" y="4964614"/>
              <a:ext cx="2432049" cy="6854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600" dirty="0">
                  <a:solidFill>
                    <a:srgbClr val="000000"/>
                  </a:solidFill>
                  <a:latin typeface="Arial" charset="0"/>
                </a:rPr>
                <a:t>Impacts on Ecosystems and Biodiversity</a:t>
              </a:r>
            </a:p>
          </p:txBody>
        </p:sp>
        <p:sp>
          <p:nvSpPr>
            <p:cNvPr id="24" name="Rectangle 10">
              <a:extLst>
                <a:ext uri="{FF2B5EF4-FFF2-40B4-BE49-F238E27FC236}">
                  <a16:creationId xmlns:a16="http://schemas.microsoft.com/office/drawing/2014/main" id="{84ED8839-B5F9-C275-62B6-CC268E6D2E7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38200" y="4521912"/>
              <a:ext cx="2479674" cy="25387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182326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altLang="zh-CN" sz="1400" b="1" dirty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25" name="Rectangle 11">
              <a:extLst>
                <a:ext uri="{FF2B5EF4-FFF2-40B4-BE49-F238E27FC236}">
                  <a16:creationId xmlns:a16="http://schemas.microsoft.com/office/drawing/2014/main" id="{5A27C05A-0A67-795C-158D-468FA2387B1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275015" y="4521912"/>
              <a:ext cx="2479674" cy="25387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182326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altLang="zh-CN" sz="1400" b="1" dirty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26" name="Rectangle 12">
              <a:extLst>
                <a:ext uri="{FF2B5EF4-FFF2-40B4-BE49-F238E27FC236}">
                  <a16:creationId xmlns:a16="http://schemas.microsoft.com/office/drawing/2014/main" id="{190981FB-F4CF-2179-534A-ACFF34A7B99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694364" y="4521912"/>
              <a:ext cx="2479674" cy="25387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182326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altLang="zh-CN" sz="1400" b="1" dirty="0">
                <a:solidFill>
                  <a:srgbClr val="FFFFFF"/>
                </a:solidFill>
                <a:latin typeface="Arial" charset="0"/>
              </a:endParaRPr>
            </a:p>
          </p:txBody>
        </p:sp>
      </p:grpSp>
      <p:sp>
        <p:nvSpPr>
          <p:cNvPr id="40" name="Arc 39">
            <a:extLst>
              <a:ext uri="{FF2B5EF4-FFF2-40B4-BE49-F238E27FC236}">
                <a16:creationId xmlns:a16="http://schemas.microsoft.com/office/drawing/2014/main" id="{95899DBB-4BDC-6503-20FA-5EEE21E8741E}"/>
              </a:ext>
            </a:extLst>
          </p:cNvPr>
          <p:cNvSpPr/>
          <p:nvPr/>
        </p:nvSpPr>
        <p:spPr>
          <a:xfrm>
            <a:off x="1034591" y="4206037"/>
            <a:ext cx="1339802" cy="1063350"/>
          </a:xfrm>
          <a:prstGeom prst="arc">
            <a:avLst>
              <a:gd name="adj1" fmla="val 16200000"/>
              <a:gd name="adj2" fmla="val 21505379"/>
            </a:avLst>
          </a:prstGeom>
          <a:solidFill>
            <a:srgbClr val="B9DEA1"/>
          </a:solidFill>
          <a:ln w="127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1" name="Arc 40">
            <a:extLst>
              <a:ext uri="{FF2B5EF4-FFF2-40B4-BE49-F238E27FC236}">
                <a16:creationId xmlns:a16="http://schemas.microsoft.com/office/drawing/2014/main" id="{E922DE35-C480-ABEC-5F05-5ED42CB6890D}"/>
              </a:ext>
            </a:extLst>
          </p:cNvPr>
          <p:cNvSpPr/>
          <p:nvPr/>
        </p:nvSpPr>
        <p:spPr>
          <a:xfrm>
            <a:off x="2951437" y="4206037"/>
            <a:ext cx="1339802" cy="1063350"/>
          </a:xfrm>
          <a:prstGeom prst="arc">
            <a:avLst>
              <a:gd name="adj1" fmla="val 16200000"/>
              <a:gd name="adj2" fmla="val 21505379"/>
            </a:avLst>
          </a:prstGeom>
          <a:solidFill>
            <a:srgbClr val="B0C8E2"/>
          </a:solidFill>
          <a:ln w="127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2" name="Arc 41">
            <a:extLst>
              <a:ext uri="{FF2B5EF4-FFF2-40B4-BE49-F238E27FC236}">
                <a16:creationId xmlns:a16="http://schemas.microsoft.com/office/drawing/2014/main" id="{2ECAC65B-8DB5-A2AF-CC6B-49B8ECCD599C}"/>
              </a:ext>
            </a:extLst>
          </p:cNvPr>
          <p:cNvSpPr/>
          <p:nvPr/>
        </p:nvSpPr>
        <p:spPr>
          <a:xfrm>
            <a:off x="4879027" y="4206037"/>
            <a:ext cx="1339802" cy="1063350"/>
          </a:xfrm>
          <a:prstGeom prst="arc">
            <a:avLst>
              <a:gd name="adj1" fmla="val 16200000"/>
              <a:gd name="adj2" fmla="val 21505379"/>
            </a:avLst>
          </a:prstGeom>
          <a:solidFill>
            <a:srgbClr val="E1DBCB"/>
          </a:solidFill>
          <a:ln w="127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b="1" ker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39" name="Graphic 38" descr="Statistics with solid fill">
            <a:extLst>
              <a:ext uri="{FF2B5EF4-FFF2-40B4-BE49-F238E27FC236}">
                <a16:creationId xmlns:a16="http://schemas.microsoft.com/office/drawing/2014/main" id="{7A449216-73A7-DD73-60C6-61BBD66C23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63726" y="4258455"/>
            <a:ext cx="530360" cy="530360"/>
          </a:xfrm>
          <a:prstGeom prst="rect">
            <a:avLst/>
          </a:prstGeom>
        </p:spPr>
      </p:pic>
      <p:pic>
        <p:nvPicPr>
          <p:cNvPr id="44" name="Graphic 43" descr="Seesaw with solid fill">
            <a:extLst>
              <a:ext uri="{FF2B5EF4-FFF2-40B4-BE49-F238E27FC236}">
                <a16:creationId xmlns:a16="http://schemas.microsoft.com/office/drawing/2014/main" id="{33360254-E31A-0B41-FBB3-967DA79816B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631880" y="4280332"/>
            <a:ext cx="529208" cy="529208"/>
          </a:xfrm>
          <a:prstGeom prst="rect">
            <a:avLst/>
          </a:prstGeom>
        </p:spPr>
      </p:pic>
      <p:pic>
        <p:nvPicPr>
          <p:cNvPr id="45" name="Graphic 44" descr="Splash1 with solid fill">
            <a:extLst>
              <a:ext uri="{FF2B5EF4-FFF2-40B4-BE49-F238E27FC236}">
                <a16:creationId xmlns:a16="http://schemas.microsoft.com/office/drawing/2014/main" id="{EBF80BAB-E905-141D-320A-DB30ABF707B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82186" y="4260468"/>
            <a:ext cx="461379" cy="461379"/>
          </a:xfrm>
          <a:prstGeom prst="rect">
            <a:avLst/>
          </a:prstGeom>
        </p:spPr>
      </p:pic>
      <p:grpSp>
        <p:nvGrpSpPr>
          <p:cNvPr id="54" name="Group 53">
            <a:extLst>
              <a:ext uri="{FF2B5EF4-FFF2-40B4-BE49-F238E27FC236}">
                <a16:creationId xmlns:a16="http://schemas.microsoft.com/office/drawing/2014/main" id="{FC860C83-7FD8-1D0F-A867-E3E9EED875D1}"/>
              </a:ext>
            </a:extLst>
          </p:cNvPr>
          <p:cNvGrpSpPr/>
          <p:nvPr/>
        </p:nvGrpSpPr>
        <p:grpSpPr>
          <a:xfrm>
            <a:off x="1828649" y="1707654"/>
            <a:ext cx="5499632" cy="1136453"/>
            <a:chOff x="1828649" y="1836044"/>
            <a:chExt cx="5499632" cy="1008063"/>
          </a:xfrm>
        </p:grpSpPr>
        <p:sp>
          <p:nvSpPr>
            <p:cNvPr id="49" name="Freeform 44">
              <a:extLst>
                <a:ext uri="{FF2B5EF4-FFF2-40B4-BE49-F238E27FC236}">
                  <a16:creationId xmlns:a16="http://schemas.microsoft.com/office/drawing/2014/main" id="{0502A646-CB00-3C59-28AF-66DDECF6F7E9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828649" y="1875732"/>
              <a:ext cx="1624012" cy="968375"/>
            </a:xfrm>
            <a:custGeom>
              <a:avLst/>
              <a:gdLst>
                <a:gd name="T0" fmla="*/ 0 w 735"/>
                <a:gd name="T1" fmla="*/ 0 h 532"/>
                <a:gd name="T2" fmla="*/ 382 w 735"/>
                <a:gd name="T3" fmla="*/ 202 h 532"/>
                <a:gd name="T4" fmla="*/ 577 w 735"/>
                <a:gd name="T5" fmla="*/ 202 h 532"/>
                <a:gd name="T6" fmla="*/ 637 w 735"/>
                <a:gd name="T7" fmla="*/ 249 h 532"/>
                <a:gd name="T8" fmla="*/ 639 w 735"/>
                <a:gd name="T9" fmla="*/ 402 h 532"/>
                <a:gd name="T10" fmla="*/ 598 w 735"/>
                <a:gd name="T11" fmla="*/ 400 h 532"/>
                <a:gd name="T12" fmla="*/ 669 w 735"/>
                <a:gd name="T13" fmla="*/ 532 h 532"/>
                <a:gd name="T14" fmla="*/ 735 w 735"/>
                <a:gd name="T15" fmla="*/ 402 h 532"/>
                <a:gd name="T16" fmla="*/ 696 w 735"/>
                <a:gd name="T17" fmla="*/ 402 h 532"/>
                <a:gd name="T18" fmla="*/ 694 w 735"/>
                <a:gd name="T19" fmla="*/ 226 h 532"/>
                <a:gd name="T20" fmla="*/ 616 w 735"/>
                <a:gd name="T21" fmla="*/ 150 h 532"/>
                <a:gd name="T22" fmla="*/ 335 w 735"/>
                <a:gd name="T23" fmla="*/ 149 h 532"/>
                <a:gd name="T24" fmla="*/ 69 w 735"/>
                <a:gd name="T25" fmla="*/ 0 h 532"/>
                <a:gd name="T26" fmla="*/ 0 w 735"/>
                <a:gd name="T27" fmla="*/ 0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35" h="532">
                  <a:moveTo>
                    <a:pt x="0" y="0"/>
                  </a:moveTo>
                  <a:cubicBezTo>
                    <a:pt x="0" y="0"/>
                    <a:pt x="85" y="216"/>
                    <a:pt x="382" y="202"/>
                  </a:cubicBezTo>
                  <a:cubicBezTo>
                    <a:pt x="479" y="202"/>
                    <a:pt x="577" y="202"/>
                    <a:pt x="577" y="202"/>
                  </a:cubicBezTo>
                  <a:cubicBezTo>
                    <a:pt x="577" y="202"/>
                    <a:pt x="639" y="201"/>
                    <a:pt x="637" y="249"/>
                  </a:cubicBezTo>
                  <a:cubicBezTo>
                    <a:pt x="638" y="325"/>
                    <a:pt x="639" y="402"/>
                    <a:pt x="639" y="402"/>
                  </a:cubicBezTo>
                  <a:lnTo>
                    <a:pt x="598" y="400"/>
                  </a:lnTo>
                  <a:lnTo>
                    <a:pt x="669" y="532"/>
                  </a:lnTo>
                  <a:lnTo>
                    <a:pt x="735" y="402"/>
                  </a:lnTo>
                  <a:lnTo>
                    <a:pt x="696" y="402"/>
                  </a:lnTo>
                  <a:cubicBezTo>
                    <a:pt x="696" y="402"/>
                    <a:pt x="695" y="314"/>
                    <a:pt x="694" y="226"/>
                  </a:cubicBezTo>
                  <a:cubicBezTo>
                    <a:pt x="687" y="160"/>
                    <a:pt x="616" y="150"/>
                    <a:pt x="616" y="150"/>
                  </a:cubicBezTo>
                  <a:cubicBezTo>
                    <a:pt x="556" y="137"/>
                    <a:pt x="473" y="153"/>
                    <a:pt x="335" y="149"/>
                  </a:cubicBezTo>
                  <a:cubicBezTo>
                    <a:pt x="110" y="126"/>
                    <a:pt x="69" y="0"/>
                    <a:pt x="6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292929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50" name="Freeform 45">
              <a:extLst>
                <a:ext uri="{FF2B5EF4-FFF2-40B4-BE49-F238E27FC236}">
                  <a16:creationId xmlns:a16="http://schemas.microsoft.com/office/drawing/2014/main" id="{4803EE34-A970-F79B-DD4C-39B9DBAC836F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4398288" y="2067694"/>
              <a:ext cx="314325" cy="752600"/>
            </a:xfrm>
            <a:custGeom>
              <a:avLst/>
              <a:gdLst>
                <a:gd name="T0" fmla="*/ 37 w 142"/>
                <a:gd name="T1" fmla="*/ 1 h 604"/>
                <a:gd name="T2" fmla="*/ 45 w 142"/>
                <a:gd name="T3" fmla="*/ 472 h 604"/>
                <a:gd name="T4" fmla="*/ 0 w 142"/>
                <a:gd name="T5" fmla="*/ 474 h 604"/>
                <a:gd name="T6" fmla="*/ 72 w 142"/>
                <a:gd name="T7" fmla="*/ 604 h 604"/>
                <a:gd name="T8" fmla="*/ 142 w 142"/>
                <a:gd name="T9" fmla="*/ 474 h 604"/>
                <a:gd name="T10" fmla="*/ 100 w 142"/>
                <a:gd name="T11" fmla="*/ 474 h 604"/>
                <a:gd name="T12" fmla="*/ 99 w 142"/>
                <a:gd name="T13" fmla="*/ 0 h 604"/>
                <a:gd name="T14" fmla="*/ 37 w 142"/>
                <a:gd name="T15" fmla="*/ 1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604">
                  <a:moveTo>
                    <a:pt x="37" y="1"/>
                  </a:moveTo>
                  <a:lnTo>
                    <a:pt x="45" y="472"/>
                  </a:lnTo>
                  <a:lnTo>
                    <a:pt x="0" y="474"/>
                  </a:lnTo>
                  <a:lnTo>
                    <a:pt x="72" y="604"/>
                  </a:lnTo>
                  <a:lnTo>
                    <a:pt x="142" y="474"/>
                  </a:lnTo>
                  <a:lnTo>
                    <a:pt x="100" y="474"/>
                  </a:lnTo>
                  <a:lnTo>
                    <a:pt x="99" y="0"/>
                  </a:lnTo>
                  <a:lnTo>
                    <a:pt x="37" y="1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292929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51" name="Freeform 46">
              <a:extLst>
                <a:ext uri="{FF2B5EF4-FFF2-40B4-BE49-F238E27FC236}">
                  <a16:creationId xmlns:a16="http://schemas.microsoft.com/office/drawing/2014/main" id="{053A436E-142C-5FA2-891E-2A527E639BE4}"/>
                </a:ext>
              </a:extLst>
            </p:cNvPr>
            <p:cNvSpPr>
              <a:spLocks/>
            </p:cNvSpPr>
            <p:nvPr/>
          </p:nvSpPr>
          <p:spPr bwMode="invGray">
            <a:xfrm flipH="1">
              <a:off x="5704268" y="1836044"/>
              <a:ext cx="1624013" cy="968375"/>
            </a:xfrm>
            <a:custGeom>
              <a:avLst/>
              <a:gdLst>
                <a:gd name="T0" fmla="*/ 0 w 735"/>
                <a:gd name="T1" fmla="*/ 0 h 532"/>
                <a:gd name="T2" fmla="*/ 382 w 735"/>
                <a:gd name="T3" fmla="*/ 202 h 532"/>
                <a:gd name="T4" fmla="*/ 577 w 735"/>
                <a:gd name="T5" fmla="*/ 202 h 532"/>
                <a:gd name="T6" fmla="*/ 637 w 735"/>
                <a:gd name="T7" fmla="*/ 249 h 532"/>
                <a:gd name="T8" fmla="*/ 639 w 735"/>
                <a:gd name="T9" fmla="*/ 402 h 532"/>
                <a:gd name="T10" fmla="*/ 598 w 735"/>
                <a:gd name="T11" fmla="*/ 400 h 532"/>
                <a:gd name="T12" fmla="*/ 669 w 735"/>
                <a:gd name="T13" fmla="*/ 532 h 532"/>
                <a:gd name="T14" fmla="*/ 735 w 735"/>
                <a:gd name="T15" fmla="*/ 402 h 532"/>
                <a:gd name="T16" fmla="*/ 696 w 735"/>
                <a:gd name="T17" fmla="*/ 402 h 532"/>
                <a:gd name="T18" fmla="*/ 694 w 735"/>
                <a:gd name="T19" fmla="*/ 226 h 532"/>
                <a:gd name="T20" fmla="*/ 616 w 735"/>
                <a:gd name="T21" fmla="*/ 150 h 532"/>
                <a:gd name="T22" fmla="*/ 335 w 735"/>
                <a:gd name="T23" fmla="*/ 149 h 532"/>
                <a:gd name="T24" fmla="*/ 69 w 735"/>
                <a:gd name="T25" fmla="*/ 0 h 532"/>
                <a:gd name="T26" fmla="*/ 0 w 735"/>
                <a:gd name="T27" fmla="*/ 0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35" h="532">
                  <a:moveTo>
                    <a:pt x="0" y="0"/>
                  </a:moveTo>
                  <a:cubicBezTo>
                    <a:pt x="0" y="0"/>
                    <a:pt x="85" y="216"/>
                    <a:pt x="382" y="202"/>
                  </a:cubicBezTo>
                  <a:cubicBezTo>
                    <a:pt x="479" y="202"/>
                    <a:pt x="577" y="202"/>
                    <a:pt x="577" y="202"/>
                  </a:cubicBezTo>
                  <a:cubicBezTo>
                    <a:pt x="577" y="202"/>
                    <a:pt x="639" y="201"/>
                    <a:pt x="637" y="249"/>
                  </a:cubicBezTo>
                  <a:cubicBezTo>
                    <a:pt x="638" y="325"/>
                    <a:pt x="639" y="402"/>
                    <a:pt x="639" y="402"/>
                  </a:cubicBezTo>
                  <a:lnTo>
                    <a:pt x="598" y="400"/>
                  </a:lnTo>
                  <a:lnTo>
                    <a:pt x="669" y="532"/>
                  </a:lnTo>
                  <a:lnTo>
                    <a:pt x="735" y="402"/>
                  </a:lnTo>
                  <a:lnTo>
                    <a:pt x="696" y="402"/>
                  </a:lnTo>
                  <a:cubicBezTo>
                    <a:pt x="696" y="402"/>
                    <a:pt x="695" y="314"/>
                    <a:pt x="694" y="226"/>
                  </a:cubicBezTo>
                  <a:cubicBezTo>
                    <a:pt x="687" y="160"/>
                    <a:pt x="616" y="150"/>
                    <a:pt x="616" y="150"/>
                  </a:cubicBezTo>
                  <a:cubicBezTo>
                    <a:pt x="556" y="137"/>
                    <a:pt x="473" y="153"/>
                    <a:pt x="335" y="149"/>
                  </a:cubicBezTo>
                  <a:cubicBezTo>
                    <a:pt x="110" y="126"/>
                    <a:pt x="69" y="0"/>
                    <a:pt x="6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292929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sp>
        <p:nvSpPr>
          <p:cNvPr id="55" name="Oval 54">
            <a:extLst>
              <a:ext uri="{FF2B5EF4-FFF2-40B4-BE49-F238E27FC236}">
                <a16:creationId xmlns:a16="http://schemas.microsoft.com/office/drawing/2014/main" id="{2E0CDAF0-DE2C-B7AE-82B9-CD6F71F2314B}"/>
              </a:ext>
            </a:extLst>
          </p:cNvPr>
          <p:cNvSpPr/>
          <p:nvPr/>
        </p:nvSpPr>
        <p:spPr>
          <a:xfrm>
            <a:off x="1617166" y="1160392"/>
            <a:ext cx="5907162" cy="85025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5055CEE0-2377-498F-217F-E1DF6B358A7B}"/>
              </a:ext>
            </a:extLst>
          </p:cNvPr>
          <p:cNvSpPr/>
          <p:nvPr/>
        </p:nvSpPr>
        <p:spPr>
          <a:xfrm>
            <a:off x="1920869" y="1213285"/>
            <a:ext cx="5256584" cy="72922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8" name="Graphic 57" descr="Robot Hand with solid fill">
            <a:extLst>
              <a:ext uri="{FF2B5EF4-FFF2-40B4-BE49-F238E27FC236}">
                <a16:creationId xmlns:a16="http://schemas.microsoft.com/office/drawing/2014/main" id="{CF2B0846-075F-2904-AAF6-902C068487A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175044" y="1225357"/>
            <a:ext cx="729226" cy="729226"/>
          </a:xfrm>
          <a:prstGeom prst="rect">
            <a:avLst/>
          </a:prstGeom>
        </p:spPr>
      </p:pic>
      <p:pic>
        <p:nvPicPr>
          <p:cNvPr id="60" name="Graphic 59" descr="Ui Ux with solid fill">
            <a:extLst>
              <a:ext uri="{FF2B5EF4-FFF2-40B4-BE49-F238E27FC236}">
                <a16:creationId xmlns:a16="http://schemas.microsoft.com/office/drawing/2014/main" id="{CED073C3-14A5-3096-C7A1-3FEE4205220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339655" y="1246662"/>
            <a:ext cx="729226" cy="729226"/>
          </a:xfrm>
          <a:prstGeom prst="rect">
            <a:avLst/>
          </a:prstGeom>
        </p:spPr>
      </p:pic>
      <p:pic>
        <p:nvPicPr>
          <p:cNvPr id="62" name="Graphic 61" descr="Blockchain with solid fill">
            <a:extLst>
              <a:ext uri="{FF2B5EF4-FFF2-40B4-BE49-F238E27FC236}">
                <a16:creationId xmlns:a16="http://schemas.microsoft.com/office/drawing/2014/main" id="{F35E4221-0095-55B2-1B29-F39638EABFA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176547" y="1197061"/>
            <a:ext cx="729226" cy="729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693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Mitigating and Adapting to Climate Change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E26BE557-3ED1-9F33-71B4-2D9AD3AABF01}"/>
              </a:ext>
            </a:extLst>
          </p:cNvPr>
          <p:cNvSpPr/>
          <p:nvPr/>
        </p:nvSpPr>
        <p:spPr>
          <a:xfrm>
            <a:off x="539552" y="1131590"/>
            <a:ext cx="6771505" cy="3738616"/>
          </a:xfrm>
          <a:prstGeom prst="rightArrow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35C0CD84-EE76-3AB4-AC31-E67C810DF3F5}"/>
              </a:ext>
            </a:extLst>
          </p:cNvPr>
          <p:cNvSpPr/>
          <p:nvPr/>
        </p:nvSpPr>
        <p:spPr>
          <a:xfrm>
            <a:off x="646453" y="2253174"/>
            <a:ext cx="1682377" cy="1495446"/>
          </a:xfrm>
          <a:custGeom>
            <a:avLst/>
            <a:gdLst>
              <a:gd name="connsiteX0" fmla="*/ 0 w 1828800"/>
              <a:gd name="connsiteY0" fmla="*/ 270939 h 1625600"/>
              <a:gd name="connsiteX1" fmla="*/ 270939 w 1828800"/>
              <a:gd name="connsiteY1" fmla="*/ 0 h 1625600"/>
              <a:gd name="connsiteX2" fmla="*/ 1557861 w 1828800"/>
              <a:gd name="connsiteY2" fmla="*/ 0 h 1625600"/>
              <a:gd name="connsiteX3" fmla="*/ 1828800 w 1828800"/>
              <a:gd name="connsiteY3" fmla="*/ 270939 h 1625600"/>
              <a:gd name="connsiteX4" fmla="*/ 1828800 w 1828800"/>
              <a:gd name="connsiteY4" fmla="*/ 1354661 h 1625600"/>
              <a:gd name="connsiteX5" fmla="*/ 1557861 w 1828800"/>
              <a:gd name="connsiteY5" fmla="*/ 1625600 h 1625600"/>
              <a:gd name="connsiteX6" fmla="*/ 270939 w 1828800"/>
              <a:gd name="connsiteY6" fmla="*/ 1625600 h 1625600"/>
              <a:gd name="connsiteX7" fmla="*/ 0 w 1828800"/>
              <a:gd name="connsiteY7" fmla="*/ 1354661 h 1625600"/>
              <a:gd name="connsiteX8" fmla="*/ 0 w 1828800"/>
              <a:gd name="connsiteY8" fmla="*/ 270939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8800" h="1625600">
                <a:moveTo>
                  <a:pt x="0" y="270939"/>
                </a:moveTo>
                <a:cubicBezTo>
                  <a:pt x="0" y="121304"/>
                  <a:pt x="121304" y="0"/>
                  <a:pt x="270939" y="0"/>
                </a:cubicBezTo>
                <a:lnTo>
                  <a:pt x="1557861" y="0"/>
                </a:lnTo>
                <a:cubicBezTo>
                  <a:pt x="1707496" y="0"/>
                  <a:pt x="1828800" y="121304"/>
                  <a:pt x="1828800" y="270939"/>
                </a:cubicBezTo>
                <a:lnTo>
                  <a:pt x="1828800" y="1354661"/>
                </a:lnTo>
                <a:cubicBezTo>
                  <a:pt x="1828800" y="1504296"/>
                  <a:pt x="1707496" y="1625600"/>
                  <a:pt x="1557861" y="1625600"/>
                </a:cubicBezTo>
                <a:lnTo>
                  <a:pt x="270939" y="1625600"/>
                </a:lnTo>
                <a:cubicBezTo>
                  <a:pt x="121304" y="1625600"/>
                  <a:pt x="0" y="1504296"/>
                  <a:pt x="0" y="1354661"/>
                </a:cubicBezTo>
                <a:lnTo>
                  <a:pt x="0" y="270939"/>
                </a:lnTo>
                <a:close/>
              </a:path>
            </a:pathLst>
          </a:custGeom>
          <a:solidFill>
            <a:srgbClr val="4BAFC8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b="1" kern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822E2490-6C21-748E-4613-3739DC747964}"/>
              </a:ext>
            </a:extLst>
          </p:cNvPr>
          <p:cNvSpPr/>
          <p:nvPr/>
        </p:nvSpPr>
        <p:spPr>
          <a:xfrm>
            <a:off x="2609227" y="2253174"/>
            <a:ext cx="1682377" cy="1495446"/>
          </a:xfrm>
          <a:custGeom>
            <a:avLst/>
            <a:gdLst>
              <a:gd name="connsiteX0" fmla="*/ 0 w 1828800"/>
              <a:gd name="connsiteY0" fmla="*/ 270939 h 1625600"/>
              <a:gd name="connsiteX1" fmla="*/ 270939 w 1828800"/>
              <a:gd name="connsiteY1" fmla="*/ 0 h 1625600"/>
              <a:gd name="connsiteX2" fmla="*/ 1557861 w 1828800"/>
              <a:gd name="connsiteY2" fmla="*/ 0 h 1625600"/>
              <a:gd name="connsiteX3" fmla="*/ 1828800 w 1828800"/>
              <a:gd name="connsiteY3" fmla="*/ 270939 h 1625600"/>
              <a:gd name="connsiteX4" fmla="*/ 1828800 w 1828800"/>
              <a:gd name="connsiteY4" fmla="*/ 1354661 h 1625600"/>
              <a:gd name="connsiteX5" fmla="*/ 1557861 w 1828800"/>
              <a:gd name="connsiteY5" fmla="*/ 1625600 h 1625600"/>
              <a:gd name="connsiteX6" fmla="*/ 270939 w 1828800"/>
              <a:gd name="connsiteY6" fmla="*/ 1625600 h 1625600"/>
              <a:gd name="connsiteX7" fmla="*/ 0 w 1828800"/>
              <a:gd name="connsiteY7" fmla="*/ 1354661 h 1625600"/>
              <a:gd name="connsiteX8" fmla="*/ 0 w 1828800"/>
              <a:gd name="connsiteY8" fmla="*/ 270939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8800" h="1625600">
                <a:moveTo>
                  <a:pt x="0" y="270939"/>
                </a:moveTo>
                <a:cubicBezTo>
                  <a:pt x="0" y="121304"/>
                  <a:pt x="121304" y="0"/>
                  <a:pt x="270939" y="0"/>
                </a:cubicBezTo>
                <a:lnTo>
                  <a:pt x="1557861" y="0"/>
                </a:lnTo>
                <a:cubicBezTo>
                  <a:pt x="1707496" y="0"/>
                  <a:pt x="1828800" y="121304"/>
                  <a:pt x="1828800" y="270939"/>
                </a:cubicBezTo>
                <a:lnTo>
                  <a:pt x="1828800" y="1354661"/>
                </a:lnTo>
                <a:cubicBezTo>
                  <a:pt x="1828800" y="1504296"/>
                  <a:pt x="1707496" y="1625600"/>
                  <a:pt x="1557861" y="1625600"/>
                </a:cubicBezTo>
                <a:lnTo>
                  <a:pt x="270939" y="1625600"/>
                </a:lnTo>
                <a:cubicBezTo>
                  <a:pt x="121304" y="1625600"/>
                  <a:pt x="0" y="1504296"/>
                  <a:pt x="0" y="1354661"/>
                </a:cubicBezTo>
                <a:lnTo>
                  <a:pt x="0" y="270939"/>
                </a:lnTo>
                <a:close/>
              </a:path>
            </a:pathLst>
          </a:custGeom>
          <a:solidFill>
            <a:srgbClr val="00B0F0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DF194FB-39A1-6BA7-4A38-613031E5AB86}"/>
              </a:ext>
            </a:extLst>
          </p:cNvPr>
          <p:cNvSpPr/>
          <p:nvPr/>
        </p:nvSpPr>
        <p:spPr>
          <a:xfrm>
            <a:off x="4571999" y="2253173"/>
            <a:ext cx="1682377" cy="1495446"/>
          </a:xfrm>
          <a:custGeom>
            <a:avLst/>
            <a:gdLst>
              <a:gd name="connsiteX0" fmla="*/ 0 w 1828800"/>
              <a:gd name="connsiteY0" fmla="*/ 270939 h 1625600"/>
              <a:gd name="connsiteX1" fmla="*/ 270939 w 1828800"/>
              <a:gd name="connsiteY1" fmla="*/ 0 h 1625600"/>
              <a:gd name="connsiteX2" fmla="*/ 1557861 w 1828800"/>
              <a:gd name="connsiteY2" fmla="*/ 0 h 1625600"/>
              <a:gd name="connsiteX3" fmla="*/ 1828800 w 1828800"/>
              <a:gd name="connsiteY3" fmla="*/ 270939 h 1625600"/>
              <a:gd name="connsiteX4" fmla="*/ 1828800 w 1828800"/>
              <a:gd name="connsiteY4" fmla="*/ 1354661 h 1625600"/>
              <a:gd name="connsiteX5" fmla="*/ 1557861 w 1828800"/>
              <a:gd name="connsiteY5" fmla="*/ 1625600 h 1625600"/>
              <a:gd name="connsiteX6" fmla="*/ 270939 w 1828800"/>
              <a:gd name="connsiteY6" fmla="*/ 1625600 h 1625600"/>
              <a:gd name="connsiteX7" fmla="*/ 0 w 1828800"/>
              <a:gd name="connsiteY7" fmla="*/ 1354661 h 1625600"/>
              <a:gd name="connsiteX8" fmla="*/ 0 w 1828800"/>
              <a:gd name="connsiteY8" fmla="*/ 270939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8800" h="1625600">
                <a:moveTo>
                  <a:pt x="0" y="270939"/>
                </a:moveTo>
                <a:cubicBezTo>
                  <a:pt x="0" y="121304"/>
                  <a:pt x="121304" y="0"/>
                  <a:pt x="270939" y="0"/>
                </a:cubicBezTo>
                <a:lnTo>
                  <a:pt x="1557861" y="0"/>
                </a:lnTo>
                <a:cubicBezTo>
                  <a:pt x="1707496" y="0"/>
                  <a:pt x="1828800" y="121304"/>
                  <a:pt x="1828800" y="270939"/>
                </a:cubicBezTo>
                <a:lnTo>
                  <a:pt x="1828800" y="1354661"/>
                </a:lnTo>
                <a:cubicBezTo>
                  <a:pt x="1828800" y="1504296"/>
                  <a:pt x="1707496" y="1625600"/>
                  <a:pt x="1557861" y="1625600"/>
                </a:cubicBezTo>
                <a:lnTo>
                  <a:pt x="270939" y="1625600"/>
                </a:lnTo>
                <a:cubicBezTo>
                  <a:pt x="121304" y="1625600"/>
                  <a:pt x="0" y="1504296"/>
                  <a:pt x="0" y="1354661"/>
                </a:cubicBezTo>
                <a:lnTo>
                  <a:pt x="0" y="270939"/>
                </a:lnTo>
                <a:close/>
              </a:path>
            </a:pathLst>
          </a:custGeom>
          <a:solidFill>
            <a:srgbClr val="73BC44"/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Text Box 15">
            <a:extLst>
              <a:ext uri="{FF2B5EF4-FFF2-40B4-BE49-F238E27FC236}">
                <a16:creationId xmlns:a16="http://schemas.microsoft.com/office/drawing/2014/main" id="{B7123CD9-74B5-2A08-B044-D61911946331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804296" y="2494226"/>
            <a:ext cx="134111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b="1" i="0" dirty="0">
                <a:solidFill>
                  <a:schemeClr val="bg1"/>
                </a:solidFill>
                <a:effectLst/>
                <a:latin typeface="Inter"/>
              </a:rPr>
              <a:t>Reducing Emissions</a:t>
            </a:r>
            <a:endParaRPr lang="en-US" altLang="zh-CN" b="1" dirty="0">
              <a:solidFill>
                <a:schemeClr val="bg1"/>
              </a:solidFill>
              <a:ea typeface="宋体" charset="-122"/>
              <a:cs typeface="Arial" charset="0"/>
            </a:endParaRPr>
          </a:p>
        </p:txBody>
      </p:sp>
      <p:sp>
        <p:nvSpPr>
          <p:cNvPr id="9" name="Text Box 15">
            <a:extLst>
              <a:ext uri="{FF2B5EF4-FFF2-40B4-BE49-F238E27FC236}">
                <a16:creationId xmlns:a16="http://schemas.microsoft.com/office/drawing/2014/main" id="{73DF5D63-4F7C-4295-4DC6-5444535D9959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779856" y="2494226"/>
            <a:ext cx="134111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b="1" i="0" dirty="0">
                <a:solidFill>
                  <a:schemeClr val="bg1"/>
                </a:solidFill>
                <a:effectLst/>
                <a:latin typeface="Inter"/>
              </a:rPr>
              <a:t>Renewable Energy</a:t>
            </a:r>
            <a:endParaRPr lang="en-US" altLang="zh-CN" b="1" dirty="0">
              <a:solidFill>
                <a:schemeClr val="bg1"/>
              </a:solidFill>
              <a:ea typeface="宋体" charset="-122"/>
              <a:cs typeface="Arial" charset="0"/>
            </a:endParaRPr>
          </a:p>
        </p:txBody>
      </p:sp>
      <p:sp>
        <p:nvSpPr>
          <p:cNvPr id="10" name="Text Box 15">
            <a:extLst>
              <a:ext uri="{FF2B5EF4-FFF2-40B4-BE49-F238E27FC236}">
                <a16:creationId xmlns:a16="http://schemas.microsoft.com/office/drawing/2014/main" id="{1ADD2987-79B6-15F6-2BED-1DEF04F60539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771041" y="2355726"/>
            <a:ext cx="134111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b="1" i="0" dirty="0">
                <a:solidFill>
                  <a:schemeClr val="bg1"/>
                </a:solidFill>
                <a:effectLst/>
                <a:latin typeface="Inter"/>
              </a:rPr>
              <a:t>Climate Adaptation Strategies</a:t>
            </a:r>
            <a:endParaRPr lang="en-US" altLang="zh-CN" b="1" dirty="0">
              <a:solidFill>
                <a:schemeClr val="bg1"/>
              </a:solidFill>
              <a:ea typeface="宋体" charset="-122"/>
              <a:cs typeface="Arial" charset="0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2A5A2325-0E61-65EC-6CB8-8AC1F21ED236}"/>
              </a:ext>
            </a:extLst>
          </p:cNvPr>
          <p:cNvSpPr/>
          <p:nvPr/>
        </p:nvSpPr>
        <p:spPr>
          <a:xfrm>
            <a:off x="1180968" y="3241923"/>
            <a:ext cx="613347" cy="504056"/>
          </a:xfrm>
          <a:custGeom>
            <a:avLst/>
            <a:gdLst>
              <a:gd name="connsiteX0" fmla="*/ 0 w 1828800"/>
              <a:gd name="connsiteY0" fmla="*/ 270939 h 1625600"/>
              <a:gd name="connsiteX1" fmla="*/ 270939 w 1828800"/>
              <a:gd name="connsiteY1" fmla="*/ 0 h 1625600"/>
              <a:gd name="connsiteX2" fmla="*/ 1557861 w 1828800"/>
              <a:gd name="connsiteY2" fmla="*/ 0 h 1625600"/>
              <a:gd name="connsiteX3" fmla="*/ 1828800 w 1828800"/>
              <a:gd name="connsiteY3" fmla="*/ 270939 h 1625600"/>
              <a:gd name="connsiteX4" fmla="*/ 1828800 w 1828800"/>
              <a:gd name="connsiteY4" fmla="*/ 1354661 h 1625600"/>
              <a:gd name="connsiteX5" fmla="*/ 1557861 w 1828800"/>
              <a:gd name="connsiteY5" fmla="*/ 1625600 h 1625600"/>
              <a:gd name="connsiteX6" fmla="*/ 270939 w 1828800"/>
              <a:gd name="connsiteY6" fmla="*/ 1625600 h 1625600"/>
              <a:gd name="connsiteX7" fmla="*/ 0 w 1828800"/>
              <a:gd name="connsiteY7" fmla="*/ 1354661 h 1625600"/>
              <a:gd name="connsiteX8" fmla="*/ 0 w 1828800"/>
              <a:gd name="connsiteY8" fmla="*/ 270939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8800" h="1625600">
                <a:moveTo>
                  <a:pt x="0" y="270939"/>
                </a:moveTo>
                <a:cubicBezTo>
                  <a:pt x="0" y="121304"/>
                  <a:pt x="121304" y="0"/>
                  <a:pt x="270939" y="0"/>
                </a:cubicBezTo>
                <a:lnTo>
                  <a:pt x="1557861" y="0"/>
                </a:lnTo>
                <a:cubicBezTo>
                  <a:pt x="1707496" y="0"/>
                  <a:pt x="1828800" y="121304"/>
                  <a:pt x="1828800" y="270939"/>
                </a:cubicBezTo>
                <a:lnTo>
                  <a:pt x="1828800" y="1354661"/>
                </a:lnTo>
                <a:cubicBezTo>
                  <a:pt x="1828800" y="1504296"/>
                  <a:pt x="1707496" y="1625600"/>
                  <a:pt x="1557861" y="1625600"/>
                </a:cubicBezTo>
                <a:lnTo>
                  <a:pt x="270939" y="1625600"/>
                </a:lnTo>
                <a:cubicBezTo>
                  <a:pt x="121304" y="1625600"/>
                  <a:pt x="0" y="1504296"/>
                  <a:pt x="0" y="1354661"/>
                </a:cubicBezTo>
                <a:lnTo>
                  <a:pt x="0" y="270939"/>
                </a:lnTo>
                <a:close/>
              </a:path>
            </a:pathLst>
          </a:custGeom>
          <a:solidFill>
            <a:srgbClr val="4BAFC8"/>
          </a:solidFill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b="1" kern="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1" name="Graphic 10" descr="Download from cloud with solid fill">
            <a:extLst>
              <a:ext uri="{FF2B5EF4-FFF2-40B4-BE49-F238E27FC236}">
                <a16:creationId xmlns:a16="http://schemas.microsoft.com/office/drawing/2014/main" id="{F6C48167-BEAB-9B67-9EDA-F61B720FAD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03124" y="3279056"/>
            <a:ext cx="434929" cy="434929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7306EB7-3135-869A-F05B-3D0D4EB752C9}"/>
              </a:ext>
            </a:extLst>
          </p:cNvPr>
          <p:cNvSpPr/>
          <p:nvPr/>
        </p:nvSpPr>
        <p:spPr>
          <a:xfrm>
            <a:off x="3143742" y="3241923"/>
            <a:ext cx="613347" cy="504056"/>
          </a:xfrm>
          <a:custGeom>
            <a:avLst/>
            <a:gdLst>
              <a:gd name="connsiteX0" fmla="*/ 0 w 1828800"/>
              <a:gd name="connsiteY0" fmla="*/ 270939 h 1625600"/>
              <a:gd name="connsiteX1" fmla="*/ 270939 w 1828800"/>
              <a:gd name="connsiteY1" fmla="*/ 0 h 1625600"/>
              <a:gd name="connsiteX2" fmla="*/ 1557861 w 1828800"/>
              <a:gd name="connsiteY2" fmla="*/ 0 h 1625600"/>
              <a:gd name="connsiteX3" fmla="*/ 1828800 w 1828800"/>
              <a:gd name="connsiteY3" fmla="*/ 270939 h 1625600"/>
              <a:gd name="connsiteX4" fmla="*/ 1828800 w 1828800"/>
              <a:gd name="connsiteY4" fmla="*/ 1354661 h 1625600"/>
              <a:gd name="connsiteX5" fmla="*/ 1557861 w 1828800"/>
              <a:gd name="connsiteY5" fmla="*/ 1625600 h 1625600"/>
              <a:gd name="connsiteX6" fmla="*/ 270939 w 1828800"/>
              <a:gd name="connsiteY6" fmla="*/ 1625600 h 1625600"/>
              <a:gd name="connsiteX7" fmla="*/ 0 w 1828800"/>
              <a:gd name="connsiteY7" fmla="*/ 1354661 h 1625600"/>
              <a:gd name="connsiteX8" fmla="*/ 0 w 1828800"/>
              <a:gd name="connsiteY8" fmla="*/ 270939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8800" h="1625600">
                <a:moveTo>
                  <a:pt x="0" y="270939"/>
                </a:moveTo>
                <a:cubicBezTo>
                  <a:pt x="0" y="121304"/>
                  <a:pt x="121304" y="0"/>
                  <a:pt x="270939" y="0"/>
                </a:cubicBezTo>
                <a:lnTo>
                  <a:pt x="1557861" y="0"/>
                </a:lnTo>
                <a:cubicBezTo>
                  <a:pt x="1707496" y="0"/>
                  <a:pt x="1828800" y="121304"/>
                  <a:pt x="1828800" y="270939"/>
                </a:cubicBezTo>
                <a:lnTo>
                  <a:pt x="1828800" y="1354661"/>
                </a:lnTo>
                <a:cubicBezTo>
                  <a:pt x="1828800" y="1504296"/>
                  <a:pt x="1707496" y="1625600"/>
                  <a:pt x="1557861" y="1625600"/>
                </a:cubicBezTo>
                <a:lnTo>
                  <a:pt x="270939" y="1625600"/>
                </a:lnTo>
                <a:cubicBezTo>
                  <a:pt x="121304" y="1625600"/>
                  <a:pt x="0" y="1504296"/>
                  <a:pt x="0" y="1354661"/>
                </a:cubicBezTo>
                <a:lnTo>
                  <a:pt x="0" y="270939"/>
                </a:lnTo>
                <a:close/>
              </a:path>
            </a:pathLst>
          </a:custGeom>
          <a:solidFill>
            <a:srgbClr val="00B0F0"/>
          </a:solidFill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b="1" kern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E66A075-24EA-88DF-2640-211CA975F2BC}"/>
              </a:ext>
            </a:extLst>
          </p:cNvPr>
          <p:cNvSpPr/>
          <p:nvPr/>
        </p:nvSpPr>
        <p:spPr>
          <a:xfrm>
            <a:off x="5106514" y="3241923"/>
            <a:ext cx="613347" cy="504056"/>
          </a:xfrm>
          <a:custGeom>
            <a:avLst/>
            <a:gdLst>
              <a:gd name="connsiteX0" fmla="*/ 0 w 1828800"/>
              <a:gd name="connsiteY0" fmla="*/ 270939 h 1625600"/>
              <a:gd name="connsiteX1" fmla="*/ 270939 w 1828800"/>
              <a:gd name="connsiteY1" fmla="*/ 0 h 1625600"/>
              <a:gd name="connsiteX2" fmla="*/ 1557861 w 1828800"/>
              <a:gd name="connsiteY2" fmla="*/ 0 h 1625600"/>
              <a:gd name="connsiteX3" fmla="*/ 1828800 w 1828800"/>
              <a:gd name="connsiteY3" fmla="*/ 270939 h 1625600"/>
              <a:gd name="connsiteX4" fmla="*/ 1828800 w 1828800"/>
              <a:gd name="connsiteY4" fmla="*/ 1354661 h 1625600"/>
              <a:gd name="connsiteX5" fmla="*/ 1557861 w 1828800"/>
              <a:gd name="connsiteY5" fmla="*/ 1625600 h 1625600"/>
              <a:gd name="connsiteX6" fmla="*/ 270939 w 1828800"/>
              <a:gd name="connsiteY6" fmla="*/ 1625600 h 1625600"/>
              <a:gd name="connsiteX7" fmla="*/ 0 w 1828800"/>
              <a:gd name="connsiteY7" fmla="*/ 1354661 h 1625600"/>
              <a:gd name="connsiteX8" fmla="*/ 0 w 1828800"/>
              <a:gd name="connsiteY8" fmla="*/ 270939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8800" h="1625600">
                <a:moveTo>
                  <a:pt x="0" y="270939"/>
                </a:moveTo>
                <a:cubicBezTo>
                  <a:pt x="0" y="121304"/>
                  <a:pt x="121304" y="0"/>
                  <a:pt x="270939" y="0"/>
                </a:cubicBezTo>
                <a:lnTo>
                  <a:pt x="1557861" y="0"/>
                </a:lnTo>
                <a:cubicBezTo>
                  <a:pt x="1707496" y="0"/>
                  <a:pt x="1828800" y="121304"/>
                  <a:pt x="1828800" y="270939"/>
                </a:cubicBezTo>
                <a:lnTo>
                  <a:pt x="1828800" y="1354661"/>
                </a:lnTo>
                <a:cubicBezTo>
                  <a:pt x="1828800" y="1504296"/>
                  <a:pt x="1707496" y="1625600"/>
                  <a:pt x="1557861" y="1625600"/>
                </a:cubicBezTo>
                <a:lnTo>
                  <a:pt x="270939" y="1625600"/>
                </a:lnTo>
                <a:cubicBezTo>
                  <a:pt x="121304" y="1625600"/>
                  <a:pt x="0" y="1504296"/>
                  <a:pt x="0" y="1354661"/>
                </a:cubicBezTo>
                <a:lnTo>
                  <a:pt x="0" y="270939"/>
                </a:lnTo>
                <a:close/>
              </a:path>
            </a:pathLst>
          </a:custGeom>
          <a:solidFill>
            <a:srgbClr val="73BC44"/>
          </a:solidFill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b="1" kern="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6" name="Graphic 15" descr="Renewable Energy with solid fill">
            <a:extLst>
              <a:ext uri="{FF2B5EF4-FFF2-40B4-BE49-F238E27FC236}">
                <a16:creationId xmlns:a16="http://schemas.microsoft.com/office/drawing/2014/main" id="{0567F0CD-D86E-2543-7653-17FE5D1EF5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241086" y="3268973"/>
            <a:ext cx="449956" cy="449956"/>
          </a:xfrm>
          <a:prstGeom prst="rect">
            <a:avLst/>
          </a:prstGeom>
        </p:spPr>
      </p:pic>
      <p:pic>
        <p:nvPicPr>
          <p:cNvPr id="17" name="Graphic 16" descr="Chess pieces with solid fill">
            <a:extLst>
              <a:ext uri="{FF2B5EF4-FFF2-40B4-BE49-F238E27FC236}">
                <a16:creationId xmlns:a16="http://schemas.microsoft.com/office/drawing/2014/main" id="{75495465-0077-838C-E472-4E718254B0A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179613" y="3248509"/>
            <a:ext cx="504056" cy="504056"/>
          </a:xfrm>
          <a:prstGeom prst="rect">
            <a:avLst/>
          </a:prstGeom>
        </p:spPr>
      </p:pic>
      <p:sp>
        <p:nvSpPr>
          <p:cNvPr id="19" name="Oval 11">
            <a:extLst>
              <a:ext uri="{FF2B5EF4-FFF2-40B4-BE49-F238E27FC236}">
                <a16:creationId xmlns:a16="http://schemas.microsoft.com/office/drawing/2014/main" id="{DA58AE7E-A94D-2D05-6205-E6DD9A877CBE}"/>
              </a:ext>
            </a:extLst>
          </p:cNvPr>
          <p:cNvSpPr>
            <a:spLocks noChangeArrowheads="1"/>
          </p:cNvSpPr>
          <p:nvPr/>
        </p:nvSpPr>
        <p:spPr bwMode="gray">
          <a:xfrm>
            <a:off x="7362466" y="2349252"/>
            <a:ext cx="1361875" cy="1349011"/>
          </a:xfrm>
          <a:prstGeom prst="ellipse">
            <a:avLst/>
          </a:prstGeom>
          <a:solidFill>
            <a:srgbClr val="FFC000"/>
          </a:solidFill>
          <a:ln w="63500" algn="ctr">
            <a:solidFill>
              <a:schemeClr val="bg1">
                <a:lumMod val="85000"/>
                <a:alpha val="7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3" name="Graphic 2" descr="Sustainability with solid fill">
            <a:extLst>
              <a:ext uri="{FF2B5EF4-FFF2-40B4-BE49-F238E27FC236}">
                <a16:creationId xmlns:a16="http://schemas.microsoft.com/office/drawing/2014/main" id="{1E5A42A0-B9FB-B54C-13E8-97A97AE10C1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583145" y="254369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341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Terms of use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466743" y="1867078"/>
            <a:ext cx="8077182" cy="2861677"/>
          </a:xfrm>
          <a:prstGeom prst="roundRect">
            <a:avLst>
              <a:gd name="adj" fmla="val 10889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/>
            <a:endParaRPr lang="zh-CN" altLang="en-US" sz="1600" b="1" kern="0">
              <a:solidFill>
                <a:sysClr val="windowText" lastClr="000000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593648" y="1009954"/>
            <a:ext cx="7969326" cy="830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We have released our work under the terms of </a:t>
            </a:r>
            <a:r>
              <a:rPr lang="en-US" altLang="zh-CN" sz="1600" dirty="0"/>
              <a:t>Creative Commons’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 license, that is 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Attribution-</a:t>
            </a:r>
            <a:r>
              <a:rPr lang="en-US" altLang="zh-CN" sz="1600" b="1" dirty="0" err="1">
                <a:solidFill>
                  <a:srgbClr val="FF0000"/>
                </a:solidFill>
                <a:ea typeface="宋体" pitchFamily="2" charset="-122"/>
              </a:rPr>
              <a:t>NoDerivatives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 4.0 International (CC BY-ND 4.0)</a:t>
            </a:r>
            <a:r>
              <a:rPr lang="en-US" altLang="zh-CN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zh-CN" altLang="en-US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600" dirty="0"/>
              <a:t>And every template you download from </a:t>
            </a:r>
            <a:r>
              <a:rPr lang="en-US" altLang="zh-CN" sz="16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600" dirty="0"/>
              <a:t> is the intellectual property of and is owned by us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. </a:t>
            </a:r>
            <a:endParaRPr lang="en-US" altLang="zh-CN" sz="16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1069464" y="2105732"/>
            <a:ext cx="7030928" cy="11515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</a:t>
            </a:r>
            <a:r>
              <a:rPr lang="en-US" altLang="zh-CN" sz="1400" dirty="0"/>
              <a:t>make any necessary modification(s) to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our PowerPoint templates </a:t>
            </a:r>
            <a:r>
              <a:rPr lang="en-US" altLang="zh-CN" sz="1400" dirty="0"/>
              <a:t>to fit your purposes, personally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educationally, or even commercially.</a:t>
            </a:r>
          </a:p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Share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any page </a:t>
            </a:r>
            <a:r>
              <a:rPr lang="en-US" altLang="en-US" sz="1400" dirty="0">
                <a:cs typeface="Arial" panose="020B0604020202020204" pitchFamily="34" charset="0"/>
              </a:rPr>
              <a:t>links from our website </a:t>
            </a:r>
            <a:r>
              <a:rPr lang="en-US" altLang="zh-CN" sz="1400" dirty="0"/>
              <a:t>with your friends through Facebook, Twitter and </a:t>
            </a:r>
            <a:r>
              <a:rPr lang="en-US" altLang="zh-CN" sz="1400" dirty="0" err="1"/>
              <a:t>Pinterest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882393" y="1867078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>
              <a:defRPr/>
            </a:pPr>
            <a:r>
              <a:rPr lang="en-US" altLang="zh-CN" b="1" kern="0" dirty="0">
                <a:solidFill>
                  <a:sysClr val="windowText" lastClr="000000"/>
                </a:solidFill>
              </a:rPr>
              <a:t>You are free to:</a:t>
            </a:r>
            <a:endParaRPr lang="zh-CN" altLang="en-US" b="1" kern="0" dirty="0">
              <a:solidFill>
                <a:sysClr val="windowText" lastClr="000000"/>
              </a:solidFill>
              <a:latin typeface="Calibri" pitchFamily="34" charset="0"/>
              <a:ea typeface="微软雅黑" pitchFamily="34" charset="-122"/>
              <a:cs typeface="Calibri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882393" y="3201547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/>
            <a:r>
              <a:rPr lang="en-US" altLang="zh-CN" b="1" kern="0" dirty="0">
                <a:solidFill>
                  <a:sysClr val="windowText" lastClr="000000"/>
                </a:solidFill>
              </a:rPr>
              <a:t>You are not allowed to:</a:t>
            </a:r>
            <a:endParaRPr lang="zh-CN" alt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1069464" y="3440200"/>
            <a:ext cx="7030928" cy="10746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 any of our PowerPoint templates, </a:t>
            </a: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modified or unmodified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on a diskette, CD, your website or </a:t>
            </a:r>
            <a:r>
              <a:rPr lang="en-GB" altLang="en-US" sz="1400" dirty="0">
                <a:cs typeface="Arial" panose="020B0604020202020204" pitchFamily="34" charset="0"/>
              </a:rPr>
              <a:t>content share ones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like </a:t>
            </a:r>
            <a:r>
              <a:rPr lang="en-GB" altLang="en-US" sz="1400" dirty="0" err="1">
                <a:cs typeface="Arial" panose="020B0604020202020204" pitchFamily="34" charset="0"/>
              </a:rPr>
              <a:t>Slideshare</a:t>
            </a:r>
            <a:r>
              <a:rPr lang="en-GB" altLang="en-US" sz="1400" dirty="0">
                <a:cs typeface="Arial" panose="020B0604020202020204" pitchFamily="34" charset="0"/>
              </a:rPr>
              <a:t> , </a:t>
            </a:r>
            <a:r>
              <a:rPr lang="en-GB" altLang="en-US" sz="1400" dirty="0" err="1">
                <a:cs typeface="Arial" panose="020B0604020202020204" pitchFamily="34" charset="0"/>
              </a:rPr>
              <a:t>Scribd</a:t>
            </a:r>
            <a:r>
              <a:rPr lang="en-GB" altLang="en-US" sz="1400" dirty="0">
                <a:cs typeface="Arial" panose="020B0604020202020204" pitchFamily="34" charset="0"/>
              </a:rPr>
              <a:t>, YouTube, LinkedIn, and Google+ etc.</a:t>
            </a:r>
          </a:p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Offer</a:t>
            </a: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them for redistribution or resale in any form without prior written consent from </a:t>
            </a:r>
            <a:r>
              <a:rPr lang="en-US" altLang="zh-CN" sz="14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zh-CN" altLang="en-US" sz="140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069469" y="4472809"/>
            <a:ext cx="5778555" cy="302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>
              <a:lnSpc>
                <a:spcPct val="114000"/>
              </a:lnSpc>
              <a:buClr>
                <a:schemeClr val="accent1"/>
              </a:buClr>
              <a:buSzPct val="50000"/>
            </a:pP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For More details, please visit </a:t>
            </a:r>
            <a:r>
              <a:rPr lang="en-US" altLang="zh-CN" sz="1200" b="1" dirty="0">
                <a:hlinkClick r:id="rId4"/>
              </a:rPr>
              <a:t>http://yourfreetemplates.com/terms-of-use/</a:t>
            </a: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 </a:t>
            </a:r>
            <a:endParaRPr lang="zh-CN" altLang="en-US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466748" y="987576"/>
            <a:ext cx="8077181" cy="788975"/>
          </a:xfrm>
          <a:prstGeom prst="roundRect">
            <a:avLst>
              <a:gd name="adj" fmla="val 34297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>
              <a:defRPr/>
            </a:pPr>
            <a:endParaRPr lang="en-US" altLang="zh-CN" sz="16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97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EMa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4587</TotalTime>
  <Words>265</Words>
  <Application>Microsoft Office PowerPoint</Application>
  <PresentationFormat>On-screen Show (16:9)</PresentationFormat>
  <Paragraphs>40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Inter</vt:lpstr>
      <vt:lpstr>宋体</vt:lpstr>
      <vt:lpstr>Arial</vt:lpstr>
      <vt:lpstr>Calibri</vt:lpstr>
      <vt:lpstr>Wingdings</vt:lpstr>
      <vt:lpstr>Office 主题​​</vt:lpstr>
      <vt:lpstr>Understanding Climate Change:  A Comprehensive Guide</vt:lpstr>
      <vt:lpstr>The Science Behind Climate Change</vt:lpstr>
      <vt:lpstr>Observed Impacts of Climate Change</vt:lpstr>
      <vt:lpstr>Impacts of Climate Change</vt:lpstr>
      <vt:lpstr>Future Projections and Risks</vt:lpstr>
      <vt:lpstr>Mitigating and Adapting to Climate Change</vt:lpstr>
      <vt:lpstr>Terms of use</vt:lpstr>
    </vt:vector>
  </TitlesOfParts>
  <Company>YourFreeTemplates.com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PowerPoint Slides</dc:title>
  <dc:creator>YourFreeTemplates.com</dc:creator>
  <cp:lastModifiedBy>Ning Wang</cp:lastModifiedBy>
  <cp:revision>142</cp:revision>
  <dcterms:created xsi:type="dcterms:W3CDTF">2016-05-15T02:42:52Z</dcterms:created>
  <dcterms:modified xsi:type="dcterms:W3CDTF">2024-10-19T00:59:30Z</dcterms:modified>
</cp:coreProperties>
</file>