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777" r:id="rId2"/>
    <p:sldId id="778" r:id="rId3"/>
    <p:sldId id="773" r:id="rId4"/>
    <p:sldId id="776" r:id="rId5"/>
    <p:sldId id="775" r:id="rId6"/>
    <p:sldId id="277" r:id="rId7"/>
  </p:sldIdLst>
  <p:sldSz cx="9144000" cy="5143500" type="screen16x9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BC44"/>
    <a:srgbClr val="00B0F0"/>
    <a:srgbClr val="C3B996"/>
    <a:srgbClr val="A5A5A5"/>
    <a:srgbClr val="E18787"/>
    <a:srgbClr val="FFC000"/>
    <a:srgbClr val="7F7F7F"/>
    <a:srgbClr val="F79646"/>
    <a:srgbClr val="4BAFC8"/>
    <a:srgbClr val="F5B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0" autoAdjust="0"/>
    <p:restoredTop sz="94437" autoAdjust="0"/>
  </p:normalViewPr>
  <p:slideViewPr>
    <p:cSldViewPr>
      <p:cViewPr varScale="1">
        <p:scale>
          <a:sx n="127" d="100"/>
          <a:sy n="127" d="100"/>
        </p:scale>
        <p:origin x="1512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2024/10/5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306711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196534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245102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205236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92311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2024/10/5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699792" y="4899195"/>
            <a:ext cx="4032448" cy="27698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altLang="zh-CN" sz="1200" dirty="0">
                <a:hlinkClick r:id="rId6"/>
              </a:rPr>
              <a:t>http://yourfreetemplates.com</a:t>
            </a:r>
            <a:endParaRPr lang="zh-CN" altLang="en-US" sz="12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9144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812" y="4872425"/>
            <a:ext cx="616775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914288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8" indent="-342858" algn="l" defTabSz="9142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8" indent="-285715" algn="l" defTabSz="9142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3" indent="-228572" algn="l" defTabSz="9142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8" indent="-228572" algn="l" defTabSz="9142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1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5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3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2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5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9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3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7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13" Type="http://schemas.openxmlformats.org/officeDocument/2006/relationships/image" Target="../media/image24.png"/><Relationship Id="rId18" Type="http://schemas.openxmlformats.org/officeDocument/2006/relationships/image" Target="../media/image29.svg"/><Relationship Id="rId3" Type="http://schemas.openxmlformats.org/officeDocument/2006/relationships/image" Target="../media/image16.png"/><Relationship Id="rId21" Type="http://schemas.openxmlformats.org/officeDocument/2006/relationships/image" Target="../media/image32.png"/><Relationship Id="rId7" Type="http://schemas.openxmlformats.org/officeDocument/2006/relationships/image" Target="../media/image18.png"/><Relationship Id="rId12" Type="http://schemas.openxmlformats.org/officeDocument/2006/relationships/image" Target="../media/image23.svg"/><Relationship Id="rId17" Type="http://schemas.openxmlformats.org/officeDocument/2006/relationships/image" Target="../media/image28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7.svg"/><Relationship Id="rId20" Type="http://schemas.openxmlformats.org/officeDocument/2006/relationships/image" Target="../media/image31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svg"/><Relationship Id="rId11" Type="http://schemas.openxmlformats.org/officeDocument/2006/relationships/image" Target="../media/image22.png"/><Relationship Id="rId5" Type="http://schemas.openxmlformats.org/officeDocument/2006/relationships/image" Target="../media/image12.png"/><Relationship Id="rId15" Type="http://schemas.openxmlformats.org/officeDocument/2006/relationships/image" Target="../media/image26.png"/><Relationship Id="rId10" Type="http://schemas.openxmlformats.org/officeDocument/2006/relationships/image" Target="../media/image21.svg"/><Relationship Id="rId19" Type="http://schemas.openxmlformats.org/officeDocument/2006/relationships/image" Target="../media/image30.png"/><Relationship Id="rId4" Type="http://schemas.openxmlformats.org/officeDocument/2006/relationships/image" Target="../media/image17.svg"/><Relationship Id="rId9" Type="http://schemas.openxmlformats.org/officeDocument/2006/relationships/image" Target="../media/image20.png"/><Relationship Id="rId14" Type="http://schemas.openxmlformats.org/officeDocument/2006/relationships/image" Target="../media/image25.svg"/><Relationship Id="rId22" Type="http://schemas.openxmlformats.org/officeDocument/2006/relationships/image" Target="../media/image33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svg"/><Relationship Id="rId13" Type="http://schemas.openxmlformats.org/officeDocument/2006/relationships/image" Target="../media/image42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15.sv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45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7.svg"/><Relationship Id="rId11" Type="http://schemas.openxmlformats.org/officeDocument/2006/relationships/image" Target="../media/image14.png"/><Relationship Id="rId5" Type="http://schemas.openxmlformats.org/officeDocument/2006/relationships/image" Target="../media/image36.png"/><Relationship Id="rId15" Type="http://schemas.openxmlformats.org/officeDocument/2006/relationships/image" Target="../media/image44.png"/><Relationship Id="rId10" Type="http://schemas.openxmlformats.org/officeDocument/2006/relationships/image" Target="../media/image41.svg"/><Relationship Id="rId4" Type="http://schemas.openxmlformats.org/officeDocument/2006/relationships/image" Target="../media/image35.svg"/><Relationship Id="rId9" Type="http://schemas.openxmlformats.org/officeDocument/2006/relationships/image" Target="../media/image40.png"/><Relationship Id="rId14" Type="http://schemas.openxmlformats.org/officeDocument/2006/relationships/image" Target="../media/image43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4.png"/><Relationship Id="rId18" Type="http://schemas.openxmlformats.org/officeDocument/2006/relationships/image" Target="../media/image49.svg"/><Relationship Id="rId3" Type="http://schemas.openxmlformats.org/officeDocument/2006/relationships/image" Target="../media/image12.png"/><Relationship Id="rId7" Type="http://schemas.openxmlformats.org/officeDocument/2006/relationships/image" Target="../media/image8.png"/><Relationship Id="rId12" Type="http://schemas.openxmlformats.org/officeDocument/2006/relationships/image" Target="../media/image3.svg"/><Relationship Id="rId17" Type="http://schemas.openxmlformats.org/officeDocument/2006/relationships/image" Target="../media/image48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7.svg"/><Relationship Id="rId20" Type="http://schemas.openxmlformats.org/officeDocument/2006/relationships/image" Target="../media/image51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5.svg"/><Relationship Id="rId11" Type="http://schemas.openxmlformats.org/officeDocument/2006/relationships/image" Target="../media/image2.png"/><Relationship Id="rId5" Type="http://schemas.openxmlformats.org/officeDocument/2006/relationships/image" Target="../media/image34.png"/><Relationship Id="rId15" Type="http://schemas.openxmlformats.org/officeDocument/2006/relationships/image" Target="../media/image6.png"/><Relationship Id="rId10" Type="http://schemas.openxmlformats.org/officeDocument/2006/relationships/image" Target="../media/image47.svg"/><Relationship Id="rId19" Type="http://schemas.openxmlformats.org/officeDocument/2006/relationships/image" Target="../media/image50.png"/><Relationship Id="rId4" Type="http://schemas.openxmlformats.org/officeDocument/2006/relationships/image" Target="../media/image13.svg"/><Relationship Id="rId9" Type="http://schemas.openxmlformats.org/officeDocument/2006/relationships/image" Target="../media/image46.png"/><Relationship Id="rId1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11.svg"/><Relationship Id="rId4" Type="http://schemas.openxmlformats.org/officeDocument/2006/relationships/image" Target="../media/image3.sv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Electricity Industry Value Chain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4B3FF0CF-180F-8206-023A-2EC5D9B6A42B}"/>
              </a:ext>
            </a:extLst>
          </p:cNvPr>
          <p:cNvSpPr/>
          <p:nvPr/>
        </p:nvSpPr>
        <p:spPr>
          <a:xfrm>
            <a:off x="1475656" y="1275606"/>
            <a:ext cx="1601390" cy="960834"/>
          </a:xfrm>
          <a:custGeom>
            <a:avLst/>
            <a:gdLst>
              <a:gd name="connsiteX0" fmla="*/ 0 w 1601390"/>
              <a:gd name="connsiteY0" fmla="*/ 96083 h 960834"/>
              <a:gd name="connsiteX1" fmla="*/ 96083 w 1601390"/>
              <a:gd name="connsiteY1" fmla="*/ 0 h 960834"/>
              <a:gd name="connsiteX2" fmla="*/ 1505307 w 1601390"/>
              <a:gd name="connsiteY2" fmla="*/ 0 h 960834"/>
              <a:gd name="connsiteX3" fmla="*/ 1601390 w 1601390"/>
              <a:gd name="connsiteY3" fmla="*/ 96083 h 960834"/>
              <a:gd name="connsiteX4" fmla="*/ 1601390 w 1601390"/>
              <a:gd name="connsiteY4" fmla="*/ 864751 h 960834"/>
              <a:gd name="connsiteX5" fmla="*/ 1505307 w 1601390"/>
              <a:gd name="connsiteY5" fmla="*/ 960834 h 960834"/>
              <a:gd name="connsiteX6" fmla="*/ 96083 w 1601390"/>
              <a:gd name="connsiteY6" fmla="*/ 960834 h 960834"/>
              <a:gd name="connsiteX7" fmla="*/ 0 w 1601390"/>
              <a:gd name="connsiteY7" fmla="*/ 864751 h 960834"/>
              <a:gd name="connsiteX8" fmla="*/ 0 w 1601390"/>
              <a:gd name="connsiteY8" fmla="*/ 96083 h 960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1390" h="960834">
                <a:moveTo>
                  <a:pt x="0" y="96083"/>
                </a:moveTo>
                <a:cubicBezTo>
                  <a:pt x="0" y="43018"/>
                  <a:pt x="43018" y="0"/>
                  <a:pt x="96083" y="0"/>
                </a:cubicBezTo>
                <a:lnTo>
                  <a:pt x="1505307" y="0"/>
                </a:lnTo>
                <a:cubicBezTo>
                  <a:pt x="1558372" y="0"/>
                  <a:pt x="1601390" y="43018"/>
                  <a:pt x="1601390" y="96083"/>
                </a:cubicBezTo>
                <a:lnTo>
                  <a:pt x="1601390" y="864751"/>
                </a:lnTo>
                <a:cubicBezTo>
                  <a:pt x="1601390" y="917816"/>
                  <a:pt x="1558372" y="960834"/>
                  <a:pt x="1505307" y="960834"/>
                </a:cubicBezTo>
                <a:lnTo>
                  <a:pt x="96083" y="960834"/>
                </a:lnTo>
                <a:cubicBezTo>
                  <a:pt x="43018" y="960834"/>
                  <a:pt x="0" y="917816"/>
                  <a:pt x="0" y="864751"/>
                </a:cubicBezTo>
                <a:lnTo>
                  <a:pt x="0" y="96083"/>
                </a:lnTo>
                <a:close/>
              </a:path>
            </a:pathLst>
          </a:cu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24" tIns="42672" rIns="371879" bIns="42672" numCol="1" spcCol="1270" anchor="ctr" anchorCtr="0">
            <a:noAutofit/>
          </a:bodyPr>
          <a:lstStyle/>
          <a:p>
            <a:pPr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20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F2D114A3-CF7B-E986-B866-5A9ED7A315CD}"/>
              </a:ext>
            </a:extLst>
          </p:cNvPr>
          <p:cNvSpPr/>
          <p:nvPr/>
        </p:nvSpPr>
        <p:spPr>
          <a:xfrm>
            <a:off x="3237186" y="1557451"/>
            <a:ext cx="339494" cy="397144"/>
          </a:xfrm>
          <a:custGeom>
            <a:avLst/>
            <a:gdLst>
              <a:gd name="connsiteX0" fmla="*/ 0 w 339494"/>
              <a:gd name="connsiteY0" fmla="*/ 79429 h 397144"/>
              <a:gd name="connsiteX1" fmla="*/ 169747 w 339494"/>
              <a:gd name="connsiteY1" fmla="*/ 79429 h 397144"/>
              <a:gd name="connsiteX2" fmla="*/ 169747 w 339494"/>
              <a:gd name="connsiteY2" fmla="*/ 0 h 397144"/>
              <a:gd name="connsiteX3" fmla="*/ 339494 w 339494"/>
              <a:gd name="connsiteY3" fmla="*/ 198572 h 397144"/>
              <a:gd name="connsiteX4" fmla="*/ 169747 w 339494"/>
              <a:gd name="connsiteY4" fmla="*/ 397144 h 397144"/>
              <a:gd name="connsiteX5" fmla="*/ 169747 w 339494"/>
              <a:gd name="connsiteY5" fmla="*/ 317715 h 397144"/>
              <a:gd name="connsiteX6" fmla="*/ 0 w 339494"/>
              <a:gd name="connsiteY6" fmla="*/ 317715 h 397144"/>
              <a:gd name="connsiteX7" fmla="*/ 0 w 339494"/>
              <a:gd name="connsiteY7" fmla="*/ 79429 h 397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9494" h="397144">
                <a:moveTo>
                  <a:pt x="0" y="79429"/>
                </a:moveTo>
                <a:lnTo>
                  <a:pt x="169747" y="79429"/>
                </a:lnTo>
                <a:lnTo>
                  <a:pt x="169747" y="0"/>
                </a:lnTo>
                <a:lnTo>
                  <a:pt x="339494" y="198572"/>
                </a:lnTo>
                <a:lnTo>
                  <a:pt x="169747" y="397144"/>
                </a:lnTo>
                <a:lnTo>
                  <a:pt x="169747" y="317715"/>
                </a:lnTo>
                <a:lnTo>
                  <a:pt x="0" y="317715"/>
                </a:lnTo>
                <a:lnTo>
                  <a:pt x="0" y="79429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747267B-F2A4-943F-5BE4-0A40710337E1}"/>
              </a:ext>
            </a:extLst>
          </p:cNvPr>
          <p:cNvSpPr/>
          <p:nvPr/>
        </p:nvSpPr>
        <p:spPr>
          <a:xfrm>
            <a:off x="3717603" y="1275606"/>
            <a:ext cx="1601390" cy="960834"/>
          </a:xfrm>
          <a:custGeom>
            <a:avLst/>
            <a:gdLst>
              <a:gd name="connsiteX0" fmla="*/ 0 w 1601390"/>
              <a:gd name="connsiteY0" fmla="*/ 96083 h 960834"/>
              <a:gd name="connsiteX1" fmla="*/ 96083 w 1601390"/>
              <a:gd name="connsiteY1" fmla="*/ 0 h 960834"/>
              <a:gd name="connsiteX2" fmla="*/ 1505307 w 1601390"/>
              <a:gd name="connsiteY2" fmla="*/ 0 h 960834"/>
              <a:gd name="connsiteX3" fmla="*/ 1601390 w 1601390"/>
              <a:gd name="connsiteY3" fmla="*/ 96083 h 960834"/>
              <a:gd name="connsiteX4" fmla="*/ 1601390 w 1601390"/>
              <a:gd name="connsiteY4" fmla="*/ 864751 h 960834"/>
              <a:gd name="connsiteX5" fmla="*/ 1505307 w 1601390"/>
              <a:gd name="connsiteY5" fmla="*/ 960834 h 960834"/>
              <a:gd name="connsiteX6" fmla="*/ 96083 w 1601390"/>
              <a:gd name="connsiteY6" fmla="*/ 960834 h 960834"/>
              <a:gd name="connsiteX7" fmla="*/ 0 w 1601390"/>
              <a:gd name="connsiteY7" fmla="*/ 864751 h 960834"/>
              <a:gd name="connsiteX8" fmla="*/ 0 w 1601390"/>
              <a:gd name="connsiteY8" fmla="*/ 96083 h 960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1390" h="960834">
                <a:moveTo>
                  <a:pt x="0" y="96083"/>
                </a:moveTo>
                <a:cubicBezTo>
                  <a:pt x="0" y="43018"/>
                  <a:pt x="43018" y="0"/>
                  <a:pt x="96083" y="0"/>
                </a:cubicBezTo>
                <a:lnTo>
                  <a:pt x="1505307" y="0"/>
                </a:lnTo>
                <a:cubicBezTo>
                  <a:pt x="1558372" y="0"/>
                  <a:pt x="1601390" y="43018"/>
                  <a:pt x="1601390" y="96083"/>
                </a:cubicBezTo>
                <a:lnTo>
                  <a:pt x="1601390" y="864751"/>
                </a:lnTo>
                <a:cubicBezTo>
                  <a:pt x="1601390" y="917816"/>
                  <a:pt x="1558372" y="960834"/>
                  <a:pt x="1505307" y="960834"/>
                </a:cubicBezTo>
                <a:lnTo>
                  <a:pt x="96083" y="960834"/>
                </a:lnTo>
                <a:cubicBezTo>
                  <a:pt x="43018" y="960834"/>
                  <a:pt x="0" y="917816"/>
                  <a:pt x="0" y="864751"/>
                </a:cubicBezTo>
                <a:lnTo>
                  <a:pt x="0" y="96083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24" tIns="42672" rIns="371879" bIns="42672" numCol="1" spcCol="1270" anchor="ctr" anchorCtr="0">
            <a:noAutofit/>
          </a:bodyPr>
          <a:lstStyle/>
          <a:p>
            <a:pPr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20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0B2E1B14-9277-7B95-24E1-A6B46E662FF6}"/>
              </a:ext>
            </a:extLst>
          </p:cNvPr>
          <p:cNvSpPr/>
          <p:nvPr/>
        </p:nvSpPr>
        <p:spPr>
          <a:xfrm>
            <a:off x="5479133" y="1557451"/>
            <a:ext cx="339494" cy="397144"/>
          </a:xfrm>
          <a:custGeom>
            <a:avLst/>
            <a:gdLst>
              <a:gd name="connsiteX0" fmla="*/ 0 w 339494"/>
              <a:gd name="connsiteY0" fmla="*/ 79429 h 397144"/>
              <a:gd name="connsiteX1" fmla="*/ 169747 w 339494"/>
              <a:gd name="connsiteY1" fmla="*/ 79429 h 397144"/>
              <a:gd name="connsiteX2" fmla="*/ 169747 w 339494"/>
              <a:gd name="connsiteY2" fmla="*/ 0 h 397144"/>
              <a:gd name="connsiteX3" fmla="*/ 339494 w 339494"/>
              <a:gd name="connsiteY3" fmla="*/ 198572 h 397144"/>
              <a:gd name="connsiteX4" fmla="*/ 169747 w 339494"/>
              <a:gd name="connsiteY4" fmla="*/ 397144 h 397144"/>
              <a:gd name="connsiteX5" fmla="*/ 169747 w 339494"/>
              <a:gd name="connsiteY5" fmla="*/ 317715 h 397144"/>
              <a:gd name="connsiteX6" fmla="*/ 0 w 339494"/>
              <a:gd name="connsiteY6" fmla="*/ 317715 h 397144"/>
              <a:gd name="connsiteX7" fmla="*/ 0 w 339494"/>
              <a:gd name="connsiteY7" fmla="*/ 79429 h 397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9494" h="397144">
                <a:moveTo>
                  <a:pt x="0" y="79429"/>
                </a:moveTo>
                <a:lnTo>
                  <a:pt x="169747" y="79429"/>
                </a:lnTo>
                <a:lnTo>
                  <a:pt x="169747" y="0"/>
                </a:lnTo>
                <a:lnTo>
                  <a:pt x="339494" y="198572"/>
                </a:lnTo>
                <a:lnTo>
                  <a:pt x="169747" y="397144"/>
                </a:lnTo>
                <a:lnTo>
                  <a:pt x="169747" y="317715"/>
                </a:lnTo>
                <a:lnTo>
                  <a:pt x="0" y="317715"/>
                </a:lnTo>
                <a:lnTo>
                  <a:pt x="0" y="79429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75E5ABA-27C8-3236-89C6-4E5D51323275}"/>
              </a:ext>
            </a:extLst>
          </p:cNvPr>
          <p:cNvSpPr/>
          <p:nvPr/>
        </p:nvSpPr>
        <p:spPr>
          <a:xfrm>
            <a:off x="5959550" y="1275606"/>
            <a:ext cx="1601390" cy="960834"/>
          </a:xfrm>
          <a:custGeom>
            <a:avLst/>
            <a:gdLst>
              <a:gd name="connsiteX0" fmla="*/ 0 w 1601390"/>
              <a:gd name="connsiteY0" fmla="*/ 96083 h 960834"/>
              <a:gd name="connsiteX1" fmla="*/ 96083 w 1601390"/>
              <a:gd name="connsiteY1" fmla="*/ 0 h 960834"/>
              <a:gd name="connsiteX2" fmla="*/ 1505307 w 1601390"/>
              <a:gd name="connsiteY2" fmla="*/ 0 h 960834"/>
              <a:gd name="connsiteX3" fmla="*/ 1601390 w 1601390"/>
              <a:gd name="connsiteY3" fmla="*/ 96083 h 960834"/>
              <a:gd name="connsiteX4" fmla="*/ 1601390 w 1601390"/>
              <a:gd name="connsiteY4" fmla="*/ 864751 h 960834"/>
              <a:gd name="connsiteX5" fmla="*/ 1505307 w 1601390"/>
              <a:gd name="connsiteY5" fmla="*/ 960834 h 960834"/>
              <a:gd name="connsiteX6" fmla="*/ 96083 w 1601390"/>
              <a:gd name="connsiteY6" fmla="*/ 960834 h 960834"/>
              <a:gd name="connsiteX7" fmla="*/ 0 w 1601390"/>
              <a:gd name="connsiteY7" fmla="*/ 864751 h 960834"/>
              <a:gd name="connsiteX8" fmla="*/ 0 w 1601390"/>
              <a:gd name="connsiteY8" fmla="*/ 96083 h 960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1390" h="960834">
                <a:moveTo>
                  <a:pt x="0" y="96083"/>
                </a:moveTo>
                <a:cubicBezTo>
                  <a:pt x="0" y="43018"/>
                  <a:pt x="43018" y="0"/>
                  <a:pt x="96083" y="0"/>
                </a:cubicBezTo>
                <a:lnTo>
                  <a:pt x="1505307" y="0"/>
                </a:lnTo>
                <a:cubicBezTo>
                  <a:pt x="1558372" y="0"/>
                  <a:pt x="1601390" y="43018"/>
                  <a:pt x="1601390" y="96083"/>
                </a:cubicBezTo>
                <a:lnTo>
                  <a:pt x="1601390" y="864751"/>
                </a:lnTo>
                <a:cubicBezTo>
                  <a:pt x="1601390" y="917816"/>
                  <a:pt x="1558372" y="960834"/>
                  <a:pt x="1505307" y="960834"/>
                </a:cubicBezTo>
                <a:lnTo>
                  <a:pt x="96083" y="960834"/>
                </a:lnTo>
                <a:cubicBezTo>
                  <a:pt x="43018" y="960834"/>
                  <a:pt x="0" y="917816"/>
                  <a:pt x="0" y="864751"/>
                </a:cubicBezTo>
                <a:lnTo>
                  <a:pt x="0" y="96083"/>
                </a:lnTo>
                <a:close/>
              </a:path>
            </a:pathLst>
          </a:cu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24" tIns="42672" rIns="371879" bIns="42672" numCol="1" spcCol="1270" anchor="ctr" anchorCtr="0">
            <a:noAutofit/>
          </a:bodyPr>
          <a:lstStyle/>
          <a:p>
            <a:pPr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200"/>
          </a:p>
        </p:txBody>
      </p:sp>
      <p:sp>
        <p:nvSpPr>
          <p:cNvPr id="13" name="Rectangle 57">
            <a:extLst>
              <a:ext uri="{FF2B5EF4-FFF2-40B4-BE49-F238E27FC236}">
                <a16:creationId xmlns:a16="http://schemas.microsoft.com/office/drawing/2014/main" id="{4424DB62-2C67-A464-B4E6-EA6E6CE6C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4256" y="1557451"/>
            <a:ext cx="15509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ea typeface="宋体" charset="-122"/>
              </a:rPr>
              <a:t>Production</a:t>
            </a:r>
          </a:p>
        </p:txBody>
      </p:sp>
      <p:sp>
        <p:nvSpPr>
          <p:cNvPr id="20" name="Rectangle 57">
            <a:extLst>
              <a:ext uri="{FF2B5EF4-FFF2-40B4-BE49-F238E27FC236}">
                <a16:creationId xmlns:a16="http://schemas.microsoft.com/office/drawing/2014/main" id="{D5746DD1-7BDE-F8FF-8C71-39C30AFFA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14" y="1432857"/>
            <a:ext cx="155093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 algn="ctr"/>
            <a:r>
              <a:rPr lang="en-US" altLang="zh-CN" b="1" dirty="0">
                <a:ea typeface="宋体" charset="-122"/>
              </a:rPr>
              <a:t>Transportation</a:t>
            </a:r>
            <a:br>
              <a:rPr lang="en-US" altLang="zh-CN" b="1" dirty="0">
                <a:ea typeface="宋体" charset="-122"/>
              </a:rPr>
            </a:br>
            <a:r>
              <a:rPr lang="en-US" altLang="zh-CN" b="1" dirty="0">
                <a:ea typeface="宋体" charset="-122"/>
              </a:rPr>
              <a:t>Storage</a:t>
            </a:r>
          </a:p>
        </p:txBody>
      </p:sp>
      <p:sp>
        <p:nvSpPr>
          <p:cNvPr id="22" name="Rectangle 57">
            <a:extLst>
              <a:ext uri="{FF2B5EF4-FFF2-40B4-BE49-F238E27FC236}">
                <a16:creationId xmlns:a16="http://schemas.microsoft.com/office/drawing/2014/main" id="{910A19A0-7892-5D2A-0F3B-FBAEB228B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4775" y="1557451"/>
            <a:ext cx="15509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ea typeface="宋体" charset="-122"/>
              </a:rPr>
              <a:t>Utilization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442F48B0-2BF1-92D2-1EC4-7005773F0AEC}"/>
              </a:ext>
            </a:extLst>
          </p:cNvPr>
          <p:cNvGrpSpPr/>
          <p:nvPr/>
        </p:nvGrpSpPr>
        <p:grpSpPr>
          <a:xfrm>
            <a:off x="6300192" y="2313786"/>
            <a:ext cx="754367" cy="2529821"/>
            <a:chOff x="7769629" y="2321104"/>
            <a:chExt cx="754367" cy="2529821"/>
          </a:xfrm>
        </p:grpSpPr>
        <p:pic>
          <p:nvPicPr>
            <p:cNvPr id="55" name="Graphic 54" descr="House with solid fill">
              <a:extLst>
                <a:ext uri="{FF2B5EF4-FFF2-40B4-BE49-F238E27FC236}">
                  <a16:creationId xmlns:a16="http://schemas.microsoft.com/office/drawing/2014/main" id="{BA444BE7-89AA-C55C-5AF2-DDC26236CA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827683" y="2346504"/>
              <a:ext cx="640527" cy="640527"/>
            </a:xfrm>
            <a:prstGeom prst="rect">
              <a:avLst/>
            </a:prstGeom>
          </p:spPr>
        </p:pic>
        <p:pic>
          <p:nvPicPr>
            <p:cNvPr id="58" name="Graphic 57" descr="Production with solid fill">
              <a:extLst>
                <a:ext uri="{FF2B5EF4-FFF2-40B4-BE49-F238E27FC236}">
                  <a16:creationId xmlns:a16="http://schemas.microsoft.com/office/drawing/2014/main" id="{4DFA9CAD-CBD3-C9D4-67D8-1AF14FC726E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827683" y="3240421"/>
              <a:ext cx="640527" cy="640527"/>
            </a:xfrm>
            <a:prstGeom prst="rect">
              <a:avLst/>
            </a:prstGeom>
          </p:spPr>
        </p:pic>
        <p:sp>
          <p:nvSpPr>
            <p:cNvPr id="136192" name="Oval 136191">
              <a:extLst>
                <a:ext uri="{FF2B5EF4-FFF2-40B4-BE49-F238E27FC236}">
                  <a16:creationId xmlns:a16="http://schemas.microsoft.com/office/drawing/2014/main" id="{99DCC931-7DAC-8780-41D7-61EFA44CD906}"/>
                </a:ext>
              </a:extLst>
            </p:cNvPr>
            <p:cNvSpPr/>
            <p:nvPr/>
          </p:nvSpPr>
          <p:spPr>
            <a:xfrm>
              <a:off x="7769629" y="2321104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136195" name="Oval 136194">
              <a:extLst>
                <a:ext uri="{FF2B5EF4-FFF2-40B4-BE49-F238E27FC236}">
                  <a16:creationId xmlns:a16="http://schemas.microsoft.com/office/drawing/2014/main" id="{56F8818A-892F-083D-3F3C-BEFA80ED5961}"/>
                </a:ext>
              </a:extLst>
            </p:cNvPr>
            <p:cNvSpPr/>
            <p:nvPr/>
          </p:nvSpPr>
          <p:spPr>
            <a:xfrm>
              <a:off x="7769629" y="3208831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136196" name="Oval 136195">
              <a:extLst>
                <a:ext uri="{FF2B5EF4-FFF2-40B4-BE49-F238E27FC236}">
                  <a16:creationId xmlns:a16="http://schemas.microsoft.com/office/drawing/2014/main" id="{649A0B34-CDBA-C0CB-BD7F-D0DB1100C1A0}"/>
                </a:ext>
              </a:extLst>
            </p:cNvPr>
            <p:cNvSpPr/>
            <p:nvPr/>
          </p:nvSpPr>
          <p:spPr>
            <a:xfrm>
              <a:off x="7769629" y="4096558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pic>
          <p:nvPicPr>
            <p:cNvPr id="136197" name="Graphic 136196" descr="Electric car with solid fill">
              <a:extLst>
                <a:ext uri="{FF2B5EF4-FFF2-40B4-BE49-F238E27FC236}">
                  <a16:creationId xmlns:a16="http://schemas.microsoft.com/office/drawing/2014/main" id="{55AEAAFB-8B7F-B13C-4A2C-C080C45D24B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854656" y="4183736"/>
              <a:ext cx="591319" cy="591319"/>
            </a:xfrm>
            <a:prstGeom prst="rect">
              <a:avLst/>
            </a:prstGeom>
          </p:spPr>
        </p:pic>
      </p:grpSp>
      <p:grpSp>
        <p:nvGrpSpPr>
          <p:cNvPr id="136200" name="Group 136199">
            <a:extLst>
              <a:ext uri="{FF2B5EF4-FFF2-40B4-BE49-F238E27FC236}">
                <a16:creationId xmlns:a16="http://schemas.microsoft.com/office/drawing/2014/main" id="{983BFA00-5EA5-C39F-93CB-C3F81FBA40C6}"/>
              </a:ext>
            </a:extLst>
          </p:cNvPr>
          <p:cNvGrpSpPr/>
          <p:nvPr/>
        </p:nvGrpSpPr>
        <p:grpSpPr>
          <a:xfrm>
            <a:off x="4066944" y="2327618"/>
            <a:ext cx="754367" cy="754367"/>
            <a:chOff x="4141114" y="2355726"/>
            <a:chExt cx="754367" cy="754367"/>
          </a:xfrm>
        </p:grpSpPr>
        <p:sp>
          <p:nvSpPr>
            <p:cNvPr id="136201" name="Oval 136200">
              <a:extLst>
                <a:ext uri="{FF2B5EF4-FFF2-40B4-BE49-F238E27FC236}">
                  <a16:creationId xmlns:a16="http://schemas.microsoft.com/office/drawing/2014/main" id="{20F16296-2143-52AF-24C2-A106F2522E4D}"/>
                </a:ext>
              </a:extLst>
            </p:cNvPr>
            <p:cNvSpPr/>
            <p:nvPr/>
          </p:nvSpPr>
          <p:spPr>
            <a:xfrm>
              <a:off x="4141114" y="2355726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pic>
          <p:nvPicPr>
            <p:cNvPr id="136202" name="Graphic 136201" descr="Electric Tower with solid fill">
              <a:extLst>
                <a:ext uri="{FF2B5EF4-FFF2-40B4-BE49-F238E27FC236}">
                  <a16:creationId xmlns:a16="http://schemas.microsoft.com/office/drawing/2014/main" id="{5AA4C6BC-3DD4-C687-6FEE-E58EF8570CE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222363" y="2443044"/>
              <a:ext cx="591868" cy="591868"/>
            </a:xfrm>
            <a:prstGeom prst="rect">
              <a:avLst/>
            </a:prstGeom>
          </p:spPr>
        </p:pic>
      </p:grpSp>
      <p:grpSp>
        <p:nvGrpSpPr>
          <p:cNvPr id="136205" name="Group 136204">
            <a:extLst>
              <a:ext uri="{FF2B5EF4-FFF2-40B4-BE49-F238E27FC236}">
                <a16:creationId xmlns:a16="http://schemas.microsoft.com/office/drawing/2014/main" id="{6984D33B-8F29-B25D-3546-7E6A23BB522B}"/>
              </a:ext>
            </a:extLst>
          </p:cNvPr>
          <p:cNvGrpSpPr/>
          <p:nvPr/>
        </p:nvGrpSpPr>
        <p:grpSpPr>
          <a:xfrm>
            <a:off x="4066944" y="3176182"/>
            <a:ext cx="754367" cy="754367"/>
            <a:chOff x="4141114" y="2355726"/>
            <a:chExt cx="754367" cy="754367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208A3913-D3F4-B218-335C-AC6E8CF94ED2}"/>
                </a:ext>
              </a:extLst>
            </p:cNvPr>
            <p:cNvSpPr/>
            <p:nvPr/>
          </p:nvSpPr>
          <p:spPr>
            <a:xfrm>
              <a:off x="4141114" y="2355726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pic>
          <p:nvPicPr>
            <p:cNvPr id="136203" name="Graphic 136202" descr="Battery with solid fill">
              <a:extLst>
                <a:ext uri="{FF2B5EF4-FFF2-40B4-BE49-F238E27FC236}">
                  <a16:creationId xmlns:a16="http://schemas.microsoft.com/office/drawing/2014/main" id="{11423008-2884-DEDB-C15A-1DD67BABF23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262966" y="2480292"/>
              <a:ext cx="530634" cy="530634"/>
            </a:xfrm>
            <a:prstGeom prst="rect">
              <a:avLst/>
            </a:prstGeom>
          </p:spPr>
        </p:pic>
      </p:grpSp>
      <p:grpSp>
        <p:nvGrpSpPr>
          <p:cNvPr id="136206" name="Group 136205">
            <a:extLst>
              <a:ext uri="{FF2B5EF4-FFF2-40B4-BE49-F238E27FC236}">
                <a16:creationId xmlns:a16="http://schemas.microsoft.com/office/drawing/2014/main" id="{59D727C2-CCC4-140D-C151-E9AF6EA2C2CF}"/>
              </a:ext>
            </a:extLst>
          </p:cNvPr>
          <p:cNvGrpSpPr/>
          <p:nvPr/>
        </p:nvGrpSpPr>
        <p:grpSpPr>
          <a:xfrm>
            <a:off x="1763688" y="2355726"/>
            <a:ext cx="754367" cy="754367"/>
            <a:chOff x="1899167" y="2355726"/>
            <a:chExt cx="754367" cy="754367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8BE47E2-8395-11D3-FB58-C5571FC30077}"/>
                </a:ext>
              </a:extLst>
            </p:cNvPr>
            <p:cNvSpPr/>
            <p:nvPr/>
          </p:nvSpPr>
          <p:spPr>
            <a:xfrm>
              <a:off x="1899167" y="2355726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pic>
          <p:nvPicPr>
            <p:cNvPr id="136204" name="Graphic 136203" descr="Raw Materials with solid fill">
              <a:extLst>
                <a:ext uri="{FF2B5EF4-FFF2-40B4-BE49-F238E27FC236}">
                  <a16:creationId xmlns:a16="http://schemas.microsoft.com/office/drawing/2014/main" id="{77118E0B-F8FE-AEAA-A290-03AE5F3ECF9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984889" y="2428005"/>
              <a:ext cx="582921" cy="582921"/>
            </a:xfrm>
            <a:prstGeom prst="rect">
              <a:avLst/>
            </a:prstGeom>
          </p:spPr>
        </p:pic>
      </p:grpSp>
      <p:grpSp>
        <p:nvGrpSpPr>
          <p:cNvPr id="136215" name="Group 136214">
            <a:extLst>
              <a:ext uri="{FF2B5EF4-FFF2-40B4-BE49-F238E27FC236}">
                <a16:creationId xmlns:a16="http://schemas.microsoft.com/office/drawing/2014/main" id="{503C8FD1-F839-AF49-7F07-7FF119B9AADA}"/>
              </a:ext>
            </a:extLst>
          </p:cNvPr>
          <p:cNvGrpSpPr/>
          <p:nvPr/>
        </p:nvGrpSpPr>
        <p:grpSpPr>
          <a:xfrm>
            <a:off x="1763688" y="3201512"/>
            <a:ext cx="754367" cy="754367"/>
            <a:chOff x="1899167" y="3201512"/>
            <a:chExt cx="754367" cy="754367"/>
          </a:xfrm>
        </p:grpSpPr>
        <p:sp>
          <p:nvSpPr>
            <p:cNvPr id="136208" name="Oval 136207">
              <a:extLst>
                <a:ext uri="{FF2B5EF4-FFF2-40B4-BE49-F238E27FC236}">
                  <a16:creationId xmlns:a16="http://schemas.microsoft.com/office/drawing/2014/main" id="{3DC9A818-7F45-B23F-8617-0E01273E0835}"/>
                </a:ext>
              </a:extLst>
            </p:cNvPr>
            <p:cNvSpPr/>
            <p:nvPr/>
          </p:nvSpPr>
          <p:spPr>
            <a:xfrm>
              <a:off x="1899167" y="3201512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pic>
          <p:nvPicPr>
            <p:cNvPr id="136210" name="Graphic 136209" descr="Renewable Energy with solid fill">
              <a:extLst>
                <a:ext uri="{FF2B5EF4-FFF2-40B4-BE49-F238E27FC236}">
                  <a16:creationId xmlns:a16="http://schemas.microsoft.com/office/drawing/2014/main" id="{5EE97137-030D-423F-E05D-78807D82C9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1984889" y="3297966"/>
              <a:ext cx="582733" cy="582733"/>
            </a:xfrm>
            <a:prstGeom prst="rect">
              <a:avLst/>
            </a:prstGeom>
          </p:spPr>
        </p:pic>
      </p:grpSp>
      <p:cxnSp>
        <p:nvCxnSpPr>
          <p:cNvPr id="136213" name="Straight Arrow Connector 136212">
            <a:extLst>
              <a:ext uri="{FF2B5EF4-FFF2-40B4-BE49-F238E27FC236}">
                <a16:creationId xmlns:a16="http://schemas.microsoft.com/office/drawing/2014/main" id="{12348084-18B9-CF58-62C1-6A13155E0672}"/>
              </a:ext>
            </a:extLst>
          </p:cNvPr>
          <p:cNvCxnSpPr>
            <a:cxnSpLocks/>
          </p:cNvCxnSpPr>
          <p:nvPr/>
        </p:nvCxnSpPr>
        <p:spPr>
          <a:xfrm>
            <a:off x="2564313" y="2715766"/>
            <a:ext cx="25860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214" name="Straight Arrow Connector 136213">
            <a:extLst>
              <a:ext uri="{FF2B5EF4-FFF2-40B4-BE49-F238E27FC236}">
                <a16:creationId xmlns:a16="http://schemas.microsoft.com/office/drawing/2014/main" id="{A0010BED-E659-A9D4-ED09-9AD7FB1DA51F}"/>
              </a:ext>
            </a:extLst>
          </p:cNvPr>
          <p:cNvCxnSpPr>
            <a:cxnSpLocks/>
          </p:cNvCxnSpPr>
          <p:nvPr/>
        </p:nvCxnSpPr>
        <p:spPr>
          <a:xfrm>
            <a:off x="2564313" y="3579862"/>
            <a:ext cx="25860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216" name="Straight Connector 136215">
            <a:extLst>
              <a:ext uri="{FF2B5EF4-FFF2-40B4-BE49-F238E27FC236}">
                <a16:creationId xmlns:a16="http://schemas.microsoft.com/office/drawing/2014/main" id="{AB9E1ED6-9401-9A14-147F-EDF7678D5BB0}"/>
              </a:ext>
            </a:extLst>
          </p:cNvPr>
          <p:cNvCxnSpPr>
            <a:cxnSpLocks/>
          </p:cNvCxnSpPr>
          <p:nvPr/>
        </p:nvCxnSpPr>
        <p:spPr>
          <a:xfrm flipV="1">
            <a:off x="2822921" y="2236440"/>
            <a:ext cx="0" cy="1368152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219" name="Straight Arrow Connector 136218">
            <a:extLst>
              <a:ext uri="{FF2B5EF4-FFF2-40B4-BE49-F238E27FC236}">
                <a16:creationId xmlns:a16="http://schemas.microsoft.com/office/drawing/2014/main" id="{546DD3B7-BA64-2292-4D81-E14DFE4A07DD}"/>
              </a:ext>
            </a:extLst>
          </p:cNvPr>
          <p:cNvCxnSpPr>
            <a:cxnSpLocks/>
          </p:cNvCxnSpPr>
          <p:nvPr/>
        </p:nvCxnSpPr>
        <p:spPr>
          <a:xfrm flipH="1">
            <a:off x="7095603" y="2715766"/>
            <a:ext cx="25860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220" name="Straight Arrow Connector 136219">
            <a:extLst>
              <a:ext uri="{FF2B5EF4-FFF2-40B4-BE49-F238E27FC236}">
                <a16:creationId xmlns:a16="http://schemas.microsoft.com/office/drawing/2014/main" id="{D2873271-DC10-4F64-2E2B-97851063F522}"/>
              </a:ext>
            </a:extLst>
          </p:cNvPr>
          <p:cNvCxnSpPr>
            <a:cxnSpLocks/>
          </p:cNvCxnSpPr>
          <p:nvPr/>
        </p:nvCxnSpPr>
        <p:spPr>
          <a:xfrm flipH="1">
            <a:off x="7095603" y="3579862"/>
            <a:ext cx="25860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221" name="Straight Connector 136220">
            <a:extLst>
              <a:ext uri="{FF2B5EF4-FFF2-40B4-BE49-F238E27FC236}">
                <a16:creationId xmlns:a16="http://schemas.microsoft.com/office/drawing/2014/main" id="{4EDBFE5A-73CD-3546-83CE-2A3DA8A6DD8D}"/>
              </a:ext>
            </a:extLst>
          </p:cNvPr>
          <p:cNvCxnSpPr>
            <a:cxnSpLocks/>
          </p:cNvCxnSpPr>
          <p:nvPr/>
        </p:nvCxnSpPr>
        <p:spPr>
          <a:xfrm>
            <a:off x="7354211" y="2236440"/>
            <a:ext cx="0" cy="2207518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223" name="Straight Arrow Connector 136222">
            <a:extLst>
              <a:ext uri="{FF2B5EF4-FFF2-40B4-BE49-F238E27FC236}">
                <a16:creationId xmlns:a16="http://schemas.microsoft.com/office/drawing/2014/main" id="{4B7D1EE1-2BAB-C15E-921F-02FA458A3A60}"/>
              </a:ext>
            </a:extLst>
          </p:cNvPr>
          <p:cNvCxnSpPr>
            <a:cxnSpLocks/>
          </p:cNvCxnSpPr>
          <p:nvPr/>
        </p:nvCxnSpPr>
        <p:spPr>
          <a:xfrm flipH="1">
            <a:off x="7095603" y="4443958"/>
            <a:ext cx="25860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225" name="Straight Arrow Connector 136224">
            <a:extLst>
              <a:ext uri="{FF2B5EF4-FFF2-40B4-BE49-F238E27FC236}">
                <a16:creationId xmlns:a16="http://schemas.microsoft.com/office/drawing/2014/main" id="{19D611F7-5E5E-D237-F3DE-0CA2672167C5}"/>
              </a:ext>
            </a:extLst>
          </p:cNvPr>
          <p:cNvCxnSpPr>
            <a:cxnSpLocks/>
          </p:cNvCxnSpPr>
          <p:nvPr/>
        </p:nvCxnSpPr>
        <p:spPr>
          <a:xfrm flipH="1">
            <a:off x="4815286" y="2715766"/>
            <a:ext cx="25860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226" name="Straight Arrow Connector 136225">
            <a:extLst>
              <a:ext uri="{FF2B5EF4-FFF2-40B4-BE49-F238E27FC236}">
                <a16:creationId xmlns:a16="http://schemas.microsoft.com/office/drawing/2014/main" id="{4F526F88-5B95-9D35-E66F-A687CAEAFF37}"/>
              </a:ext>
            </a:extLst>
          </p:cNvPr>
          <p:cNvCxnSpPr>
            <a:cxnSpLocks/>
          </p:cNvCxnSpPr>
          <p:nvPr/>
        </p:nvCxnSpPr>
        <p:spPr>
          <a:xfrm flipH="1">
            <a:off x="4815286" y="3579862"/>
            <a:ext cx="25860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227" name="Straight Connector 136226">
            <a:extLst>
              <a:ext uri="{FF2B5EF4-FFF2-40B4-BE49-F238E27FC236}">
                <a16:creationId xmlns:a16="http://schemas.microsoft.com/office/drawing/2014/main" id="{5659D2AF-3997-2337-A802-B7828705554D}"/>
              </a:ext>
            </a:extLst>
          </p:cNvPr>
          <p:cNvCxnSpPr>
            <a:cxnSpLocks/>
          </p:cNvCxnSpPr>
          <p:nvPr/>
        </p:nvCxnSpPr>
        <p:spPr>
          <a:xfrm>
            <a:off x="5073894" y="2236440"/>
            <a:ext cx="0" cy="1368152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867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Renewable Energy vs Fossil Fuels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6CE5246-4848-6655-E99D-B0BD05E2A042}"/>
              </a:ext>
            </a:extLst>
          </p:cNvPr>
          <p:cNvSpPr>
            <a:spLocks noChangeArrowheads="1"/>
          </p:cNvSpPr>
          <p:nvPr/>
        </p:nvSpPr>
        <p:spPr bwMode="gray">
          <a:xfrm>
            <a:off x="5182640" y="1617956"/>
            <a:ext cx="2615833" cy="2615833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>
            <a:outerShdw dist="35921" dir="2700000" algn="ctr" rotWithShape="0">
              <a:srgbClr val="080808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5D6B101-92C3-A723-742C-C6910DEE089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344128" y="1617956"/>
            <a:ext cx="2615833" cy="2615833"/>
          </a:xfrm>
          <a:prstGeom prst="ellipse">
            <a:avLst/>
          </a:prstGeom>
          <a:noFill/>
          <a:ln w="381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ffectLst>
            <a:outerShdw dist="35921" dir="2700000" algn="ctr" rotWithShape="0">
              <a:srgbClr val="080808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" name="Oval 18">
            <a:extLst>
              <a:ext uri="{FF2B5EF4-FFF2-40B4-BE49-F238E27FC236}">
                <a16:creationId xmlns:a16="http://schemas.microsoft.com/office/drawing/2014/main" id="{76C0EB1D-D0D9-D02A-6C8B-9F398A345787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55129" y="1454466"/>
            <a:ext cx="874415" cy="860766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24" tIns="42672" rIns="371879" bIns="42672" numCol="1" spcCol="1270" anchor="ctr" anchorCtr="0">
            <a:noAutofit/>
          </a:bodyPr>
          <a:lstStyle/>
          <a:p>
            <a:pPr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zh-CN" sz="3200" dirty="0">
              <a:solidFill>
                <a:schemeClr val="lt1"/>
              </a:solidFill>
            </a:endParaRPr>
          </a:p>
        </p:txBody>
      </p:sp>
      <p:sp>
        <p:nvSpPr>
          <p:cNvPr id="19" name="Oval 48">
            <a:extLst>
              <a:ext uri="{FF2B5EF4-FFF2-40B4-BE49-F238E27FC236}">
                <a16:creationId xmlns:a16="http://schemas.microsoft.com/office/drawing/2014/main" id="{F5B3AD8D-EECB-52DB-CACD-BEEAB52E3609}"/>
              </a:ext>
            </a:extLst>
          </p:cNvPr>
          <p:cNvSpPr>
            <a:spLocks noChangeArrowheads="1"/>
          </p:cNvSpPr>
          <p:nvPr/>
        </p:nvSpPr>
        <p:spPr bwMode="gray">
          <a:xfrm>
            <a:off x="6811948" y="1454467"/>
            <a:ext cx="874414" cy="86076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24" tIns="42672" rIns="371879" bIns="42672" numCol="1" spcCol="1270" anchor="ctr" anchorCtr="0">
            <a:noAutofit/>
          </a:bodyPr>
          <a:lstStyle/>
          <a:p>
            <a:pPr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zh-CN" sz="3200">
              <a:solidFill>
                <a:schemeClr val="lt1"/>
              </a:solidFill>
            </a:endParaRPr>
          </a:p>
        </p:txBody>
      </p:sp>
      <p:sp>
        <p:nvSpPr>
          <p:cNvPr id="26" name="Oval 18">
            <a:extLst>
              <a:ext uri="{FF2B5EF4-FFF2-40B4-BE49-F238E27FC236}">
                <a16:creationId xmlns:a16="http://schemas.microsoft.com/office/drawing/2014/main" id="{1391965D-342B-CE8F-70ED-8C9B59393CA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55129" y="3698606"/>
            <a:ext cx="874415" cy="860766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24" tIns="42672" rIns="371879" bIns="42672" numCol="1" spcCol="1270" anchor="ctr" anchorCtr="0">
            <a:noAutofit/>
          </a:bodyPr>
          <a:lstStyle/>
          <a:p>
            <a:pPr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zh-CN" sz="3200">
              <a:solidFill>
                <a:schemeClr val="lt1"/>
              </a:solidFill>
            </a:endParaRPr>
          </a:p>
        </p:txBody>
      </p:sp>
      <p:sp>
        <p:nvSpPr>
          <p:cNvPr id="33" name="Oval 18">
            <a:extLst>
              <a:ext uri="{FF2B5EF4-FFF2-40B4-BE49-F238E27FC236}">
                <a16:creationId xmlns:a16="http://schemas.microsoft.com/office/drawing/2014/main" id="{67B8BB86-C354-CF71-EA9D-E8DCA69C88BD}"/>
              </a:ext>
            </a:extLst>
          </p:cNvPr>
          <p:cNvSpPr>
            <a:spLocks noChangeArrowheads="1"/>
          </p:cNvSpPr>
          <p:nvPr/>
        </p:nvSpPr>
        <p:spPr bwMode="gray">
          <a:xfrm>
            <a:off x="922131" y="2576534"/>
            <a:ext cx="874415" cy="860766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24" tIns="42672" rIns="371879" bIns="42672" numCol="1" spcCol="1270" anchor="ctr" anchorCtr="0">
            <a:noAutofit/>
          </a:bodyPr>
          <a:lstStyle/>
          <a:p>
            <a:pPr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zh-CN" sz="3200">
              <a:solidFill>
                <a:schemeClr val="lt1"/>
              </a:solidFill>
            </a:endParaRPr>
          </a:p>
        </p:txBody>
      </p:sp>
      <p:sp>
        <p:nvSpPr>
          <p:cNvPr id="40" name="Oval 48">
            <a:extLst>
              <a:ext uri="{FF2B5EF4-FFF2-40B4-BE49-F238E27FC236}">
                <a16:creationId xmlns:a16="http://schemas.microsoft.com/office/drawing/2014/main" id="{25235069-047B-C4E7-54B7-B9C123E3B485}"/>
              </a:ext>
            </a:extLst>
          </p:cNvPr>
          <p:cNvSpPr>
            <a:spLocks noChangeArrowheads="1"/>
          </p:cNvSpPr>
          <p:nvPr/>
        </p:nvSpPr>
        <p:spPr bwMode="gray">
          <a:xfrm>
            <a:off x="6809152" y="3698605"/>
            <a:ext cx="874415" cy="86076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24" tIns="42672" rIns="371879" bIns="42672" numCol="1" spcCol="1270" anchor="ctr" anchorCtr="0">
            <a:noAutofit/>
          </a:bodyPr>
          <a:lstStyle/>
          <a:p>
            <a:pPr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zh-CN" sz="3200">
              <a:solidFill>
                <a:schemeClr val="lt1"/>
              </a:solidFill>
            </a:endParaRPr>
          </a:p>
        </p:txBody>
      </p:sp>
      <p:sp>
        <p:nvSpPr>
          <p:cNvPr id="47" name="Oval 48">
            <a:extLst>
              <a:ext uri="{FF2B5EF4-FFF2-40B4-BE49-F238E27FC236}">
                <a16:creationId xmlns:a16="http://schemas.microsoft.com/office/drawing/2014/main" id="{E042FF0D-9BFE-9F36-628D-106BEF5862CC}"/>
              </a:ext>
            </a:extLst>
          </p:cNvPr>
          <p:cNvSpPr>
            <a:spLocks noChangeArrowheads="1"/>
          </p:cNvSpPr>
          <p:nvPr/>
        </p:nvSpPr>
        <p:spPr bwMode="gray">
          <a:xfrm>
            <a:off x="7317786" y="2509463"/>
            <a:ext cx="874415" cy="86076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24" tIns="42672" rIns="371879" bIns="42672" numCol="1" spcCol="1270" anchor="ctr" anchorCtr="0">
            <a:noAutofit/>
          </a:bodyPr>
          <a:lstStyle/>
          <a:p>
            <a:pPr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zh-CN" sz="3200">
              <a:solidFill>
                <a:schemeClr val="lt1"/>
              </a:solidFill>
            </a:endParaRPr>
          </a:p>
        </p:txBody>
      </p:sp>
      <p:sp>
        <p:nvSpPr>
          <p:cNvPr id="54" name="AutoShape 47">
            <a:extLst>
              <a:ext uri="{FF2B5EF4-FFF2-40B4-BE49-F238E27FC236}">
                <a16:creationId xmlns:a16="http://schemas.microsoft.com/office/drawing/2014/main" id="{9260E231-16F2-5C36-BEAC-5A4EFEC5460E}"/>
              </a:ext>
            </a:extLst>
          </p:cNvPr>
          <p:cNvSpPr>
            <a:spLocks noChangeArrowheads="1"/>
          </p:cNvSpPr>
          <p:nvPr/>
        </p:nvSpPr>
        <p:spPr bwMode="gray">
          <a:xfrm>
            <a:off x="3959961" y="1685027"/>
            <a:ext cx="1207308" cy="1022859"/>
          </a:xfrm>
          <a:custGeom>
            <a:avLst/>
            <a:gdLst>
              <a:gd name="G0" fmla="+- -1698628 0 0"/>
              <a:gd name="G1" fmla="+- -11512247 0 0"/>
              <a:gd name="G2" fmla="+- -1698628 0 -11512247"/>
              <a:gd name="G3" fmla="+- 10800 0 0"/>
              <a:gd name="G4" fmla="+- 0 0 -169862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130 0 0"/>
              <a:gd name="G9" fmla="+- 0 0 -11512247"/>
              <a:gd name="G10" fmla="+- 8130 0 2700"/>
              <a:gd name="G11" fmla="cos G10 -1698628"/>
              <a:gd name="G12" fmla="sin G10 -1698628"/>
              <a:gd name="G13" fmla="cos 13500 -1698628"/>
              <a:gd name="G14" fmla="sin 13500 -1698628"/>
              <a:gd name="G15" fmla="+- G11 10800 0"/>
              <a:gd name="G16" fmla="+- G12 10800 0"/>
              <a:gd name="G17" fmla="+- G13 10800 0"/>
              <a:gd name="G18" fmla="+- G14 10800 0"/>
              <a:gd name="G19" fmla="*/ 8130 1 2"/>
              <a:gd name="G20" fmla="+- G19 5400 0"/>
              <a:gd name="G21" fmla="cos G20 -1698628"/>
              <a:gd name="G22" fmla="sin G20 -1698628"/>
              <a:gd name="G23" fmla="+- G21 10800 0"/>
              <a:gd name="G24" fmla="+- G12 G23 G22"/>
              <a:gd name="G25" fmla="+- G22 G23 G11"/>
              <a:gd name="G26" fmla="cos 10800 -1698628"/>
              <a:gd name="G27" fmla="sin 10800 -1698628"/>
              <a:gd name="G28" fmla="cos 8130 -1698628"/>
              <a:gd name="G29" fmla="sin 8130 -169862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512247"/>
              <a:gd name="G36" fmla="sin G34 -11512247"/>
              <a:gd name="G37" fmla="+/ -11512247 -169862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130 G39"/>
              <a:gd name="G43" fmla="sin 813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8777 w 21600"/>
              <a:gd name="T5" fmla="*/ 190 h 21600"/>
              <a:gd name="T6" fmla="*/ 1362 w 21600"/>
              <a:gd name="T7" fmla="*/ 10084 h 21600"/>
              <a:gd name="T8" fmla="*/ 9277 w 21600"/>
              <a:gd name="T9" fmla="*/ 2813 h 21600"/>
              <a:gd name="T10" fmla="*/ 22942 w 21600"/>
              <a:gd name="T11" fmla="*/ 4899 h 21600"/>
              <a:gd name="T12" fmla="*/ 21076 w 21600"/>
              <a:gd name="T13" fmla="*/ 10291 h 21600"/>
              <a:gd name="T14" fmla="*/ 15683 w 21600"/>
              <a:gd name="T15" fmla="*/ 8426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112" y="7246"/>
                </a:moveTo>
                <a:cubicBezTo>
                  <a:pt x="16751" y="4446"/>
                  <a:pt x="13912" y="2670"/>
                  <a:pt x="10800" y="2670"/>
                </a:cubicBezTo>
                <a:cubicBezTo>
                  <a:pt x="6548" y="2669"/>
                  <a:pt x="3014" y="5945"/>
                  <a:pt x="2693" y="10185"/>
                </a:cubicBezTo>
                <a:lnTo>
                  <a:pt x="30" y="9983"/>
                </a:lnTo>
                <a:cubicBezTo>
                  <a:pt x="458" y="4351"/>
                  <a:pt x="5152" y="-1"/>
                  <a:pt x="10800" y="0"/>
                </a:cubicBezTo>
                <a:cubicBezTo>
                  <a:pt x="14934" y="0"/>
                  <a:pt x="18706" y="2360"/>
                  <a:pt x="20513" y="6079"/>
                </a:cubicBezTo>
                <a:lnTo>
                  <a:pt x="22942" y="4899"/>
                </a:lnTo>
                <a:lnTo>
                  <a:pt x="21076" y="10291"/>
                </a:lnTo>
                <a:lnTo>
                  <a:pt x="15683" y="8426"/>
                </a:lnTo>
                <a:lnTo>
                  <a:pt x="18112" y="7246"/>
                </a:lnTo>
                <a:close/>
              </a:path>
            </a:pathLst>
          </a:custGeom>
          <a:solidFill>
            <a:schemeClr val="bg1">
              <a:lumMod val="65000"/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55" name="Group 48">
            <a:extLst>
              <a:ext uri="{FF2B5EF4-FFF2-40B4-BE49-F238E27FC236}">
                <a16:creationId xmlns:a16="http://schemas.microsoft.com/office/drawing/2014/main" id="{2371642A-9188-2157-44D7-C208808FC8A5}"/>
              </a:ext>
            </a:extLst>
          </p:cNvPr>
          <p:cNvGrpSpPr>
            <a:grpSpLocks/>
          </p:cNvGrpSpPr>
          <p:nvPr/>
        </p:nvGrpSpPr>
        <p:grpSpPr bwMode="auto">
          <a:xfrm>
            <a:off x="4605536" y="2319549"/>
            <a:ext cx="1475598" cy="1235256"/>
            <a:chOff x="480" y="336"/>
            <a:chExt cx="1486" cy="884"/>
          </a:xfrm>
          <a:effectLst/>
        </p:grpSpPr>
        <p:sp>
          <p:nvSpPr>
            <p:cNvPr id="56" name="AutoShape 49">
              <a:extLst>
                <a:ext uri="{FF2B5EF4-FFF2-40B4-BE49-F238E27FC236}">
                  <a16:creationId xmlns:a16="http://schemas.microsoft.com/office/drawing/2014/main" id="{EFB37C4C-A3DA-A41E-9DF2-B0230D2CF88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80" y="336"/>
              <a:ext cx="1486" cy="884"/>
            </a:xfrm>
            <a:prstGeom prst="homePlate">
              <a:avLst>
                <a:gd name="adj" fmla="val 42025"/>
              </a:avLst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57224" tIns="42672" rIns="371879" bIns="42672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200">
                <a:solidFill>
                  <a:schemeClr val="lt1"/>
                </a:solidFill>
              </a:endParaRPr>
            </a:p>
          </p:txBody>
        </p:sp>
        <p:sp>
          <p:nvSpPr>
            <p:cNvPr id="57" name="AutoShape 50">
              <a:extLst>
                <a:ext uri="{FF2B5EF4-FFF2-40B4-BE49-F238E27FC236}">
                  <a16:creationId xmlns:a16="http://schemas.microsoft.com/office/drawing/2014/main" id="{9D7DA0E2-441A-3D1C-F809-95B4743EC42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29" y="371"/>
              <a:ext cx="1375" cy="811"/>
            </a:xfrm>
            <a:prstGeom prst="homePlate">
              <a:avLst>
                <a:gd name="adj" fmla="val 42386"/>
              </a:avLst>
            </a:pr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57224" tIns="42672" rIns="371879" bIns="42672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200">
                <a:solidFill>
                  <a:schemeClr val="lt1"/>
                </a:solidFill>
              </a:endParaRPr>
            </a:p>
          </p:txBody>
        </p:sp>
      </p:grpSp>
      <p:grpSp>
        <p:nvGrpSpPr>
          <p:cNvPr id="58" name="Group 51">
            <a:extLst>
              <a:ext uri="{FF2B5EF4-FFF2-40B4-BE49-F238E27FC236}">
                <a16:creationId xmlns:a16="http://schemas.microsoft.com/office/drawing/2014/main" id="{CAE75BEA-590B-564F-07EA-FE803B6D779B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3088017" y="2322218"/>
            <a:ext cx="1475598" cy="1235256"/>
            <a:chOff x="480" y="336"/>
            <a:chExt cx="1486" cy="884"/>
          </a:xfrm>
        </p:grpSpPr>
        <p:sp>
          <p:nvSpPr>
            <p:cNvPr id="59" name="AutoShape 52">
              <a:extLst>
                <a:ext uri="{FF2B5EF4-FFF2-40B4-BE49-F238E27FC236}">
                  <a16:creationId xmlns:a16="http://schemas.microsoft.com/office/drawing/2014/main" id="{E461559F-23C4-1CD4-FDDA-1D8387761CB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80" y="336"/>
              <a:ext cx="1486" cy="884"/>
            </a:xfrm>
            <a:prstGeom prst="homePlate">
              <a:avLst>
                <a:gd name="adj" fmla="val 42025"/>
              </a:avLst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57224" tIns="42672" rIns="371879" bIns="42672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200">
                <a:solidFill>
                  <a:schemeClr val="lt1"/>
                </a:solidFill>
              </a:endParaRPr>
            </a:p>
          </p:txBody>
        </p:sp>
        <p:sp>
          <p:nvSpPr>
            <p:cNvPr id="61" name="AutoShape 53">
              <a:extLst>
                <a:ext uri="{FF2B5EF4-FFF2-40B4-BE49-F238E27FC236}">
                  <a16:creationId xmlns:a16="http://schemas.microsoft.com/office/drawing/2014/main" id="{A590248F-3C4C-8388-7A11-EE312D3D921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29" y="371"/>
              <a:ext cx="1375" cy="811"/>
            </a:xfrm>
            <a:prstGeom prst="homePlate">
              <a:avLst>
                <a:gd name="adj" fmla="val 42386"/>
              </a:avLst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57224" tIns="42672" rIns="371879" bIns="42672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200">
                <a:solidFill>
                  <a:schemeClr val="lt1"/>
                </a:solidFill>
              </a:endParaRPr>
            </a:p>
          </p:txBody>
        </p:sp>
      </p:grpSp>
      <p:sp>
        <p:nvSpPr>
          <p:cNvPr id="136202" name="AutoShape 56">
            <a:extLst>
              <a:ext uri="{FF2B5EF4-FFF2-40B4-BE49-F238E27FC236}">
                <a16:creationId xmlns:a16="http://schemas.microsoft.com/office/drawing/2014/main" id="{EBB2846A-3F68-BE1F-A992-D3C8FC8DF327}"/>
              </a:ext>
            </a:extLst>
          </p:cNvPr>
          <p:cNvSpPr>
            <a:spLocks noChangeArrowheads="1"/>
          </p:cNvSpPr>
          <p:nvPr/>
        </p:nvSpPr>
        <p:spPr bwMode="gray">
          <a:xfrm flipH="1" flipV="1">
            <a:off x="3959961" y="3143858"/>
            <a:ext cx="1207308" cy="1022859"/>
          </a:xfrm>
          <a:custGeom>
            <a:avLst/>
            <a:gdLst>
              <a:gd name="G0" fmla="+- -1698628 0 0"/>
              <a:gd name="G1" fmla="+- -11236449 0 0"/>
              <a:gd name="G2" fmla="+- -1698628 0 -11236449"/>
              <a:gd name="G3" fmla="+- 10800 0 0"/>
              <a:gd name="G4" fmla="+- 0 0 -169862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130 0 0"/>
              <a:gd name="G9" fmla="+- 0 0 -11236449"/>
              <a:gd name="G10" fmla="+- 8130 0 2700"/>
              <a:gd name="G11" fmla="cos G10 -1698628"/>
              <a:gd name="G12" fmla="sin G10 -1698628"/>
              <a:gd name="G13" fmla="cos 13500 -1698628"/>
              <a:gd name="G14" fmla="sin 13500 -1698628"/>
              <a:gd name="G15" fmla="+- G11 10800 0"/>
              <a:gd name="G16" fmla="+- G12 10800 0"/>
              <a:gd name="G17" fmla="+- G13 10800 0"/>
              <a:gd name="G18" fmla="+- G14 10800 0"/>
              <a:gd name="G19" fmla="*/ 8130 1 2"/>
              <a:gd name="G20" fmla="+- G19 5400 0"/>
              <a:gd name="G21" fmla="cos G20 -1698628"/>
              <a:gd name="G22" fmla="sin G20 -1698628"/>
              <a:gd name="G23" fmla="+- G21 10800 0"/>
              <a:gd name="G24" fmla="+- G12 G23 G22"/>
              <a:gd name="G25" fmla="+- G22 G23 G11"/>
              <a:gd name="G26" fmla="cos 10800 -1698628"/>
              <a:gd name="G27" fmla="sin 10800 -1698628"/>
              <a:gd name="G28" fmla="cos 8130 -1698628"/>
              <a:gd name="G29" fmla="sin 8130 -169862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236449"/>
              <a:gd name="G36" fmla="sin G34 -11236449"/>
              <a:gd name="G37" fmla="+/ -11236449 -169862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130 G39"/>
              <a:gd name="G43" fmla="sin 813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9168 w 21600"/>
              <a:gd name="T5" fmla="*/ 123 h 21600"/>
              <a:gd name="T6" fmla="*/ 1440 w 21600"/>
              <a:gd name="T7" fmla="*/ 9393 h 21600"/>
              <a:gd name="T8" fmla="*/ 9572 w 21600"/>
              <a:gd name="T9" fmla="*/ 2763 h 21600"/>
              <a:gd name="T10" fmla="*/ 22942 w 21600"/>
              <a:gd name="T11" fmla="*/ 4899 h 21600"/>
              <a:gd name="T12" fmla="*/ 21076 w 21600"/>
              <a:gd name="T13" fmla="*/ 10291 h 21600"/>
              <a:gd name="T14" fmla="*/ 15683 w 21600"/>
              <a:gd name="T15" fmla="*/ 8426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112" y="7246"/>
                </a:moveTo>
                <a:cubicBezTo>
                  <a:pt x="16751" y="4446"/>
                  <a:pt x="13912" y="2670"/>
                  <a:pt x="10800" y="2670"/>
                </a:cubicBezTo>
                <a:cubicBezTo>
                  <a:pt x="6776" y="2669"/>
                  <a:pt x="3358" y="5613"/>
                  <a:pt x="2760" y="9591"/>
                </a:cubicBezTo>
                <a:lnTo>
                  <a:pt x="119" y="9195"/>
                </a:lnTo>
                <a:cubicBezTo>
                  <a:pt x="914" y="3909"/>
                  <a:pt x="5455" y="-1"/>
                  <a:pt x="10800" y="0"/>
                </a:cubicBezTo>
                <a:cubicBezTo>
                  <a:pt x="14934" y="0"/>
                  <a:pt x="18706" y="2360"/>
                  <a:pt x="20513" y="6079"/>
                </a:cubicBezTo>
                <a:lnTo>
                  <a:pt x="22942" y="4899"/>
                </a:lnTo>
                <a:lnTo>
                  <a:pt x="21076" y="10291"/>
                </a:lnTo>
                <a:lnTo>
                  <a:pt x="15683" y="8426"/>
                </a:lnTo>
                <a:lnTo>
                  <a:pt x="18112" y="7246"/>
                </a:lnTo>
                <a:close/>
              </a:path>
            </a:pathLst>
          </a:custGeom>
          <a:solidFill>
            <a:schemeClr val="accent6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22" name="Oval 18">
            <a:extLst>
              <a:ext uri="{FF2B5EF4-FFF2-40B4-BE49-F238E27FC236}">
                <a16:creationId xmlns:a16="http://schemas.microsoft.com/office/drawing/2014/main" id="{C84ECDB2-7698-D329-81E1-55250506B48A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23920" y="1275606"/>
            <a:ext cx="874415" cy="860766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24" tIns="42672" rIns="371879" bIns="42672" numCol="1" spcCol="1270" anchor="ctr" anchorCtr="0">
            <a:noAutofit/>
          </a:bodyPr>
          <a:lstStyle/>
          <a:p>
            <a:pPr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zh-CN" sz="3200">
              <a:solidFill>
                <a:schemeClr val="lt1"/>
              </a:solidFill>
            </a:endParaRPr>
          </a:p>
        </p:txBody>
      </p:sp>
      <p:sp>
        <p:nvSpPr>
          <p:cNvPr id="136232" name="Oval 18">
            <a:extLst>
              <a:ext uri="{FF2B5EF4-FFF2-40B4-BE49-F238E27FC236}">
                <a16:creationId xmlns:a16="http://schemas.microsoft.com/office/drawing/2014/main" id="{A659CDE1-CB6E-7C1C-AE4A-2EC7DAB3375F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23920" y="3799215"/>
            <a:ext cx="874415" cy="860766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24" tIns="42672" rIns="371879" bIns="42672" numCol="1" spcCol="1270" anchor="ctr" anchorCtr="0">
            <a:noAutofit/>
          </a:bodyPr>
          <a:lstStyle/>
          <a:p>
            <a:pPr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zh-CN" sz="3200">
              <a:solidFill>
                <a:schemeClr val="lt1"/>
              </a:solidFill>
            </a:endParaRPr>
          </a:p>
        </p:txBody>
      </p:sp>
      <p:sp>
        <p:nvSpPr>
          <p:cNvPr id="136239" name="Oval 48">
            <a:extLst>
              <a:ext uri="{FF2B5EF4-FFF2-40B4-BE49-F238E27FC236}">
                <a16:creationId xmlns:a16="http://schemas.microsoft.com/office/drawing/2014/main" id="{AF26C365-3C8C-F64A-0754-2787F6E0BA4D}"/>
              </a:ext>
            </a:extLst>
          </p:cNvPr>
          <p:cNvSpPr>
            <a:spLocks noChangeArrowheads="1"/>
          </p:cNvSpPr>
          <p:nvPr/>
        </p:nvSpPr>
        <p:spPr bwMode="gray">
          <a:xfrm>
            <a:off x="5548745" y="1275607"/>
            <a:ext cx="874414" cy="86076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24" tIns="42672" rIns="371879" bIns="42672" numCol="1" spcCol="1270" anchor="ctr" anchorCtr="0">
            <a:noAutofit/>
          </a:bodyPr>
          <a:lstStyle/>
          <a:p>
            <a:pPr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zh-CN" sz="3200">
              <a:solidFill>
                <a:schemeClr val="lt1"/>
              </a:solidFill>
            </a:endParaRPr>
          </a:p>
        </p:txBody>
      </p:sp>
      <p:sp>
        <p:nvSpPr>
          <p:cNvPr id="136246" name="Oval 48">
            <a:extLst>
              <a:ext uri="{FF2B5EF4-FFF2-40B4-BE49-F238E27FC236}">
                <a16:creationId xmlns:a16="http://schemas.microsoft.com/office/drawing/2014/main" id="{141A98A1-8525-E573-6A6F-526D85B73E6C}"/>
              </a:ext>
            </a:extLst>
          </p:cNvPr>
          <p:cNvSpPr>
            <a:spLocks noChangeArrowheads="1"/>
          </p:cNvSpPr>
          <p:nvPr/>
        </p:nvSpPr>
        <p:spPr bwMode="gray">
          <a:xfrm>
            <a:off x="5575294" y="3799216"/>
            <a:ext cx="874415" cy="86076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24" tIns="42672" rIns="371879" bIns="42672" numCol="1" spcCol="1270" anchor="ctr" anchorCtr="0">
            <a:noAutofit/>
          </a:bodyPr>
          <a:lstStyle/>
          <a:p>
            <a:pPr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zh-CN" sz="3200">
              <a:solidFill>
                <a:schemeClr val="lt1"/>
              </a:solidFill>
            </a:endParaRPr>
          </a:p>
        </p:txBody>
      </p:sp>
      <p:pic>
        <p:nvPicPr>
          <p:cNvPr id="136248" name="Graphic 136247" descr="Renewable Energy with solid fill">
            <a:extLst>
              <a:ext uri="{FF2B5EF4-FFF2-40B4-BE49-F238E27FC236}">
                <a16:creationId xmlns:a16="http://schemas.microsoft.com/office/drawing/2014/main" id="{CC2D1A37-7AD8-74DD-3E10-134C326ED1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43769" y="2542378"/>
            <a:ext cx="770658" cy="770658"/>
          </a:xfrm>
          <a:prstGeom prst="rect">
            <a:avLst/>
          </a:prstGeom>
        </p:spPr>
      </p:pic>
      <p:pic>
        <p:nvPicPr>
          <p:cNvPr id="136249" name="Graphic 136248" descr="Raw Materials with solid fill">
            <a:extLst>
              <a:ext uri="{FF2B5EF4-FFF2-40B4-BE49-F238E27FC236}">
                <a16:creationId xmlns:a16="http://schemas.microsoft.com/office/drawing/2014/main" id="{43D21513-E024-ECAC-1A96-3385F2060A1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596443" y="2542378"/>
            <a:ext cx="746208" cy="746208"/>
          </a:xfrm>
          <a:prstGeom prst="rect">
            <a:avLst/>
          </a:prstGeom>
        </p:spPr>
      </p:pic>
      <p:pic>
        <p:nvPicPr>
          <p:cNvPr id="3" name="Graphic 2" descr="Oil Barrel with solid fill">
            <a:extLst>
              <a:ext uri="{FF2B5EF4-FFF2-40B4-BE49-F238E27FC236}">
                <a16:creationId xmlns:a16="http://schemas.microsoft.com/office/drawing/2014/main" id="{10C670F7-9BBC-D6AE-0CDF-7556E76F684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654762" y="1560467"/>
            <a:ext cx="672841" cy="672841"/>
          </a:xfrm>
          <a:prstGeom prst="rect">
            <a:avLst/>
          </a:prstGeom>
        </p:spPr>
      </p:pic>
      <p:pic>
        <p:nvPicPr>
          <p:cNvPr id="136253" name="Graphic 136252" descr="Waterfall scene outline">
            <a:extLst>
              <a:ext uri="{FF2B5EF4-FFF2-40B4-BE49-F238E27FC236}">
                <a16:creationId xmlns:a16="http://schemas.microsoft.com/office/drawing/2014/main" id="{72E804CE-DB00-4653-1B12-745A67C20F1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466276" y="2626048"/>
            <a:ext cx="636350" cy="636350"/>
          </a:xfrm>
          <a:prstGeom prst="rect">
            <a:avLst/>
          </a:prstGeom>
        </p:spPr>
      </p:pic>
      <p:pic>
        <p:nvPicPr>
          <p:cNvPr id="136255" name="Graphic 136254" descr="Dim (Medium Sun) with solid fill">
            <a:extLst>
              <a:ext uri="{FF2B5EF4-FFF2-40B4-BE49-F238E27FC236}">
                <a16:creationId xmlns:a16="http://schemas.microsoft.com/office/drawing/2014/main" id="{5AB1E1A1-F320-DB0D-57B5-3BAF54882DF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40750" y="1349444"/>
            <a:ext cx="713089" cy="713089"/>
          </a:xfrm>
          <a:prstGeom prst="rect">
            <a:avLst/>
          </a:prstGeom>
        </p:spPr>
      </p:pic>
      <p:grpSp>
        <p:nvGrpSpPr>
          <p:cNvPr id="136256" name="Group 136255">
            <a:extLst>
              <a:ext uri="{FF2B5EF4-FFF2-40B4-BE49-F238E27FC236}">
                <a16:creationId xmlns:a16="http://schemas.microsoft.com/office/drawing/2014/main" id="{DD8EEBAF-BAC1-C766-50C8-A0DEE6EFE53E}"/>
              </a:ext>
            </a:extLst>
          </p:cNvPr>
          <p:cNvGrpSpPr/>
          <p:nvPr/>
        </p:nvGrpSpPr>
        <p:grpSpPr>
          <a:xfrm>
            <a:off x="6914807" y="3776691"/>
            <a:ext cx="704594" cy="704594"/>
            <a:chOff x="4716016" y="3147814"/>
            <a:chExt cx="1290038" cy="1290038"/>
          </a:xfrm>
        </p:grpSpPr>
        <p:pic>
          <p:nvPicPr>
            <p:cNvPr id="136257" name="Graphic 136256" descr="Fuel with solid fill">
              <a:extLst>
                <a:ext uri="{FF2B5EF4-FFF2-40B4-BE49-F238E27FC236}">
                  <a16:creationId xmlns:a16="http://schemas.microsoft.com/office/drawing/2014/main" id="{DB864FFB-3629-81A9-1813-47A6FCFA05B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4716016" y="3147814"/>
              <a:ext cx="1290038" cy="1290038"/>
            </a:xfrm>
            <a:prstGeom prst="rect">
              <a:avLst/>
            </a:prstGeom>
          </p:spPr>
        </p:pic>
        <p:pic>
          <p:nvPicPr>
            <p:cNvPr id="136258" name="Graphic 136257" descr="Leaf with solid fill">
              <a:extLst>
                <a:ext uri="{FF2B5EF4-FFF2-40B4-BE49-F238E27FC236}">
                  <a16:creationId xmlns:a16="http://schemas.microsoft.com/office/drawing/2014/main" id="{9FAC3449-2F30-EA12-A635-D9A7433C8121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5076056" y="3783127"/>
              <a:ext cx="338336" cy="338336"/>
            </a:xfrm>
            <a:prstGeom prst="rect">
              <a:avLst/>
            </a:prstGeom>
          </p:spPr>
        </p:pic>
      </p:grpSp>
      <p:sp>
        <p:nvSpPr>
          <p:cNvPr id="136261" name="Freeform 141">
            <a:extLst>
              <a:ext uri="{FF2B5EF4-FFF2-40B4-BE49-F238E27FC236}">
                <a16:creationId xmlns:a16="http://schemas.microsoft.com/office/drawing/2014/main" id="{111286C5-1FFA-F2C3-2296-D0E306B6E2B9}"/>
              </a:ext>
            </a:extLst>
          </p:cNvPr>
          <p:cNvSpPr>
            <a:spLocks noEditPoints="1"/>
          </p:cNvSpPr>
          <p:nvPr/>
        </p:nvSpPr>
        <p:spPr bwMode="auto">
          <a:xfrm>
            <a:off x="1658731" y="3973742"/>
            <a:ext cx="670528" cy="317536"/>
          </a:xfrm>
          <a:custGeom>
            <a:avLst/>
            <a:gdLst>
              <a:gd name="T0" fmla="*/ 2 w 214"/>
              <a:gd name="T1" fmla="*/ 79 h 101"/>
              <a:gd name="T2" fmla="*/ 7 w 214"/>
              <a:gd name="T3" fmla="*/ 82 h 101"/>
              <a:gd name="T4" fmla="*/ 12 w 214"/>
              <a:gd name="T5" fmla="*/ 82 h 101"/>
              <a:gd name="T6" fmla="*/ 34 w 214"/>
              <a:gd name="T7" fmla="*/ 101 h 101"/>
              <a:gd name="T8" fmla="*/ 57 w 214"/>
              <a:gd name="T9" fmla="*/ 82 h 101"/>
              <a:gd name="T10" fmla="*/ 150 w 214"/>
              <a:gd name="T11" fmla="*/ 82 h 101"/>
              <a:gd name="T12" fmla="*/ 173 w 214"/>
              <a:gd name="T13" fmla="*/ 101 h 101"/>
              <a:gd name="T14" fmla="*/ 195 w 214"/>
              <a:gd name="T15" fmla="*/ 82 h 101"/>
              <a:gd name="T16" fmla="*/ 206 w 214"/>
              <a:gd name="T17" fmla="*/ 82 h 101"/>
              <a:gd name="T18" fmla="*/ 214 w 214"/>
              <a:gd name="T19" fmla="*/ 75 h 101"/>
              <a:gd name="T20" fmla="*/ 157 w 214"/>
              <a:gd name="T21" fmla="*/ 27 h 101"/>
              <a:gd name="T22" fmla="*/ 92 w 214"/>
              <a:gd name="T23" fmla="*/ 1 h 101"/>
              <a:gd name="T24" fmla="*/ 89 w 214"/>
              <a:gd name="T25" fmla="*/ 1 h 101"/>
              <a:gd name="T26" fmla="*/ 24 w 214"/>
              <a:gd name="T27" fmla="*/ 29 h 101"/>
              <a:gd name="T28" fmla="*/ 0 w 214"/>
              <a:gd name="T29" fmla="*/ 73 h 101"/>
              <a:gd name="T30" fmla="*/ 2 w 214"/>
              <a:gd name="T31" fmla="*/ 79 h 101"/>
              <a:gd name="T32" fmla="*/ 164 w 214"/>
              <a:gd name="T33" fmla="*/ 78 h 101"/>
              <a:gd name="T34" fmla="*/ 173 w 214"/>
              <a:gd name="T35" fmla="*/ 70 h 101"/>
              <a:gd name="T36" fmla="*/ 181 w 214"/>
              <a:gd name="T37" fmla="*/ 78 h 101"/>
              <a:gd name="T38" fmla="*/ 173 w 214"/>
              <a:gd name="T39" fmla="*/ 87 h 101"/>
              <a:gd name="T40" fmla="*/ 164 w 214"/>
              <a:gd name="T41" fmla="*/ 78 h 101"/>
              <a:gd name="T42" fmla="*/ 99 w 214"/>
              <a:gd name="T43" fmla="*/ 15 h 101"/>
              <a:gd name="T44" fmla="*/ 132 w 214"/>
              <a:gd name="T45" fmla="*/ 26 h 101"/>
              <a:gd name="T46" fmla="*/ 99 w 214"/>
              <a:gd name="T47" fmla="*/ 26 h 101"/>
              <a:gd name="T48" fmla="*/ 99 w 214"/>
              <a:gd name="T49" fmla="*/ 15 h 101"/>
              <a:gd name="T50" fmla="*/ 85 w 214"/>
              <a:gd name="T51" fmla="*/ 26 h 101"/>
              <a:gd name="T52" fmla="*/ 51 w 214"/>
              <a:gd name="T53" fmla="*/ 26 h 101"/>
              <a:gd name="T54" fmla="*/ 85 w 214"/>
              <a:gd name="T55" fmla="*/ 15 h 101"/>
              <a:gd name="T56" fmla="*/ 85 w 214"/>
              <a:gd name="T57" fmla="*/ 26 h 101"/>
              <a:gd name="T58" fmla="*/ 26 w 214"/>
              <a:gd name="T59" fmla="*/ 78 h 101"/>
              <a:gd name="T60" fmla="*/ 34 w 214"/>
              <a:gd name="T61" fmla="*/ 70 h 101"/>
              <a:gd name="T62" fmla="*/ 43 w 214"/>
              <a:gd name="T63" fmla="*/ 78 h 101"/>
              <a:gd name="T64" fmla="*/ 34 w 214"/>
              <a:gd name="T65" fmla="*/ 87 h 101"/>
              <a:gd name="T66" fmla="*/ 26 w 214"/>
              <a:gd name="T67" fmla="*/ 78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14" h="101">
                <a:moveTo>
                  <a:pt x="2" y="79"/>
                </a:moveTo>
                <a:cubicBezTo>
                  <a:pt x="3" y="81"/>
                  <a:pt x="5" y="82"/>
                  <a:pt x="7" y="82"/>
                </a:cubicBezTo>
                <a:cubicBezTo>
                  <a:pt x="12" y="82"/>
                  <a:pt x="12" y="82"/>
                  <a:pt x="12" y="82"/>
                </a:cubicBezTo>
                <a:cubicBezTo>
                  <a:pt x="13" y="93"/>
                  <a:pt x="23" y="101"/>
                  <a:pt x="34" y="101"/>
                </a:cubicBezTo>
                <a:cubicBezTo>
                  <a:pt x="46" y="101"/>
                  <a:pt x="55" y="93"/>
                  <a:pt x="57" y="82"/>
                </a:cubicBezTo>
                <a:cubicBezTo>
                  <a:pt x="150" y="82"/>
                  <a:pt x="150" y="82"/>
                  <a:pt x="150" y="82"/>
                </a:cubicBezTo>
                <a:cubicBezTo>
                  <a:pt x="152" y="93"/>
                  <a:pt x="161" y="101"/>
                  <a:pt x="173" y="101"/>
                </a:cubicBezTo>
                <a:cubicBezTo>
                  <a:pt x="184" y="101"/>
                  <a:pt x="194" y="93"/>
                  <a:pt x="195" y="82"/>
                </a:cubicBezTo>
                <a:cubicBezTo>
                  <a:pt x="206" y="82"/>
                  <a:pt x="206" y="82"/>
                  <a:pt x="206" y="82"/>
                </a:cubicBezTo>
                <a:cubicBezTo>
                  <a:pt x="210" y="82"/>
                  <a:pt x="214" y="79"/>
                  <a:pt x="214" y="75"/>
                </a:cubicBezTo>
                <a:cubicBezTo>
                  <a:pt x="214" y="48"/>
                  <a:pt x="193" y="31"/>
                  <a:pt x="157" y="27"/>
                </a:cubicBezTo>
                <a:cubicBezTo>
                  <a:pt x="138" y="9"/>
                  <a:pt x="116" y="0"/>
                  <a:pt x="92" y="1"/>
                </a:cubicBezTo>
                <a:cubicBezTo>
                  <a:pt x="91" y="1"/>
                  <a:pt x="90" y="1"/>
                  <a:pt x="89" y="1"/>
                </a:cubicBezTo>
                <a:cubicBezTo>
                  <a:pt x="65" y="1"/>
                  <a:pt x="44" y="10"/>
                  <a:pt x="24" y="29"/>
                </a:cubicBezTo>
                <a:cubicBezTo>
                  <a:pt x="3" y="49"/>
                  <a:pt x="0" y="73"/>
                  <a:pt x="0" y="73"/>
                </a:cubicBezTo>
                <a:cubicBezTo>
                  <a:pt x="0" y="76"/>
                  <a:pt x="0" y="78"/>
                  <a:pt x="2" y="79"/>
                </a:cubicBezTo>
                <a:close/>
                <a:moveTo>
                  <a:pt x="164" y="78"/>
                </a:moveTo>
                <a:cubicBezTo>
                  <a:pt x="164" y="74"/>
                  <a:pt x="168" y="70"/>
                  <a:pt x="173" y="70"/>
                </a:cubicBezTo>
                <a:cubicBezTo>
                  <a:pt x="177" y="70"/>
                  <a:pt x="181" y="74"/>
                  <a:pt x="181" y="78"/>
                </a:cubicBezTo>
                <a:cubicBezTo>
                  <a:pt x="181" y="83"/>
                  <a:pt x="177" y="87"/>
                  <a:pt x="173" y="87"/>
                </a:cubicBezTo>
                <a:cubicBezTo>
                  <a:pt x="168" y="87"/>
                  <a:pt x="164" y="83"/>
                  <a:pt x="164" y="78"/>
                </a:cubicBezTo>
                <a:close/>
                <a:moveTo>
                  <a:pt x="99" y="15"/>
                </a:moveTo>
                <a:cubicBezTo>
                  <a:pt x="111" y="16"/>
                  <a:pt x="122" y="20"/>
                  <a:pt x="132" y="26"/>
                </a:cubicBezTo>
                <a:cubicBezTo>
                  <a:pt x="99" y="26"/>
                  <a:pt x="99" y="26"/>
                  <a:pt x="99" y="26"/>
                </a:cubicBezTo>
                <a:lnTo>
                  <a:pt x="99" y="15"/>
                </a:lnTo>
                <a:close/>
                <a:moveTo>
                  <a:pt x="85" y="26"/>
                </a:moveTo>
                <a:cubicBezTo>
                  <a:pt x="51" y="26"/>
                  <a:pt x="51" y="26"/>
                  <a:pt x="51" y="26"/>
                </a:cubicBezTo>
                <a:cubicBezTo>
                  <a:pt x="62" y="20"/>
                  <a:pt x="73" y="16"/>
                  <a:pt x="85" y="15"/>
                </a:cubicBezTo>
                <a:lnTo>
                  <a:pt x="85" y="26"/>
                </a:lnTo>
                <a:close/>
                <a:moveTo>
                  <a:pt x="26" y="78"/>
                </a:moveTo>
                <a:cubicBezTo>
                  <a:pt x="26" y="74"/>
                  <a:pt x="30" y="70"/>
                  <a:pt x="34" y="70"/>
                </a:cubicBezTo>
                <a:cubicBezTo>
                  <a:pt x="39" y="70"/>
                  <a:pt x="43" y="74"/>
                  <a:pt x="43" y="78"/>
                </a:cubicBezTo>
                <a:cubicBezTo>
                  <a:pt x="43" y="83"/>
                  <a:pt x="39" y="87"/>
                  <a:pt x="34" y="87"/>
                </a:cubicBezTo>
                <a:cubicBezTo>
                  <a:pt x="30" y="87"/>
                  <a:pt x="26" y="83"/>
                  <a:pt x="26" y="7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AU" sz="1300"/>
          </a:p>
        </p:txBody>
      </p:sp>
      <p:grpSp>
        <p:nvGrpSpPr>
          <p:cNvPr id="136262" name="Group 136261">
            <a:extLst>
              <a:ext uri="{FF2B5EF4-FFF2-40B4-BE49-F238E27FC236}">
                <a16:creationId xmlns:a16="http://schemas.microsoft.com/office/drawing/2014/main" id="{B179BC8E-2E37-7BD4-5513-FAC118FA1BA8}"/>
              </a:ext>
            </a:extLst>
          </p:cNvPr>
          <p:cNvGrpSpPr/>
          <p:nvPr/>
        </p:nvGrpSpPr>
        <p:grpSpPr>
          <a:xfrm>
            <a:off x="6943275" y="1597965"/>
            <a:ext cx="645596" cy="605497"/>
            <a:chOff x="5663804" y="3393282"/>
            <a:chExt cx="383381" cy="359569"/>
          </a:xfrm>
        </p:grpSpPr>
        <p:sp>
          <p:nvSpPr>
            <p:cNvPr id="136263" name="Freeform 68">
              <a:extLst>
                <a:ext uri="{FF2B5EF4-FFF2-40B4-BE49-F238E27FC236}">
                  <a16:creationId xmlns:a16="http://schemas.microsoft.com/office/drawing/2014/main" id="{497B0042-894B-949B-8C6B-EEE331FF21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5957" y="3643313"/>
              <a:ext cx="63103" cy="60722"/>
            </a:xfrm>
            <a:custGeom>
              <a:avLst/>
              <a:gdLst>
                <a:gd name="T0" fmla="*/ 39 w 42"/>
                <a:gd name="T1" fmla="*/ 3 h 41"/>
                <a:gd name="T2" fmla="*/ 27 w 42"/>
                <a:gd name="T3" fmla="*/ 3 h 41"/>
                <a:gd name="T4" fmla="*/ 3 w 42"/>
                <a:gd name="T5" fmla="*/ 27 h 41"/>
                <a:gd name="T6" fmla="*/ 3 w 42"/>
                <a:gd name="T7" fmla="*/ 39 h 41"/>
                <a:gd name="T8" fmla="*/ 9 w 42"/>
                <a:gd name="T9" fmla="*/ 41 h 41"/>
                <a:gd name="T10" fmla="*/ 15 w 42"/>
                <a:gd name="T11" fmla="*/ 39 h 41"/>
                <a:gd name="T12" fmla="*/ 39 w 42"/>
                <a:gd name="T13" fmla="*/ 15 h 41"/>
                <a:gd name="T14" fmla="*/ 39 w 42"/>
                <a:gd name="T15" fmla="*/ 3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41">
                  <a:moveTo>
                    <a:pt x="39" y="3"/>
                  </a:moveTo>
                  <a:cubicBezTo>
                    <a:pt x="36" y="0"/>
                    <a:pt x="30" y="0"/>
                    <a:pt x="27" y="3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0" y="30"/>
                    <a:pt x="0" y="36"/>
                    <a:pt x="3" y="39"/>
                  </a:cubicBezTo>
                  <a:cubicBezTo>
                    <a:pt x="5" y="40"/>
                    <a:pt x="7" y="41"/>
                    <a:pt x="9" y="41"/>
                  </a:cubicBezTo>
                  <a:cubicBezTo>
                    <a:pt x="11" y="41"/>
                    <a:pt x="13" y="40"/>
                    <a:pt x="15" y="39"/>
                  </a:cubicBezTo>
                  <a:cubicBezTo>
                    <a:pt x="39" y="15"/>
                    <a:pt x="39" y="15"/>
                    <a:pt x="39" y="15"/>
                  </a:cubicBezTo>
                  <a:cubicBezTo>
                    <a:pt x="42" y="12"/>
                    <a:pt x="42" y="6"/>
                    <a:pt x="39" y="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264" name="Freeform 69">
              <a:extLst>
                <a:ext uri="{FF2B5EF4-FFF2-40B4-BE49-F238E27FC236}">
                  <a16:creationId xmlns:a16="http://schemas.microsoft.com/office/drawing/2014/main" id="{FAB053AD-67EC-4408-C2B0-3B8BB148CB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0023" y="3643313"/>
              <a:ext cx="73819" cy="72628"/>
            </a:xfrm>
            <a:custGeom>
              <a:avLst/>
              <a:gdLst>
                <a:gd name="T0" fmla="*/ 35 w 50"/>
                <a:gd name="T1" fmla="*/ 3 h 49"/>
                <a:gd name="T2" fmla="*/ 3 w 50"/>
                <a:gd name="T3" fmla="*/ 35 h 49"/>
                <a:gd name="T4" fmla="*/ 3 w 50"/>
                <a:gd name="T5" fmla="*/ 47 h 49"/>
                <a:gd name="T6" fmla="*/ 9 w 50"/>
                <a:gd name="T7" fmla="*/ 49 h 49"/>
                <a:gd name="T8" fmla="*/ 15 w 50"/>
                <a:gd name="T9" fmla="*/ 47 h 49"/>
                <a:gd name="T10" fmla="*/ 47 w 50"/>
                <a:gd name="T11" fmla="*/ 15 h 49"/>
                <a:gd name="T12" fmla="*/ 47 w 50"/>
                <a:gd name="T13" fmla="*/ 3 h 49"/>
                <a:gd name="T14" fmla="*/ 35 w 50"/>
                <a:gd name="T15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49">
                  <a:moveTo>
                    <a:pt x="35" y="3"/>
                  </a:moveTo>
                  <a:cubicBezTo>
                    <a:pt x="3" y="35"/>
                    <a:pt x="3" y="35"/>
                    <a:pt x="3" y="35"/>
                  </a:cubicBezTo>
                  <a:cubicBezTo>
                    <a:pt x="0" y="38"/>
                    <a:pt x="0" y="44"/>
                    <a:pt x="3" y="47"/>
                  </a:cubicBezTo>
                  <a:cubicBezTo>
                    <a:pt x="5" y="48"/>
                    <a:pt x="7" y="49"/>
                    <a:pt x="9" y="49"/>
                  </a:cubicBezTo>
                  <a:cubicBezTo>
                    <a:pt x="11" y="49"/>
                    <a:pt x="13" y="48"/>
                    <a:pt x="15" y="47"/>
                  </a:cubicBezTo>
                  <a:cubicBezTo>
                    <a:pt x="47" y="15"/>
                    <a:pt x="47" y="15"/>
                    <a:pt x="47" y="15"/>
                  </a:cubicBezTo>
                  <a:cubicBezTo>
                    <a:pt x="50" y="12"/>
                    <a:pt x="50" y="6"/>
                    <a:pt x="47" y="3"/>
                  </a:cubicBezTo>
                  <a:cubicBezTo>
                    <a:pt x="44" y="0"/>
                    <a:pt x="38" y="0"/>
                    <a:pt x="35" y="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265" name="Freeform 70">
              <a:extLst>
                <a:ext uri="{FF2B5EF4-FFF2-40B4-BE49-F238E27FC236}">
                  <a16:creationId xmlns:a16="http://schemas.microsoft.com/office/drawing/2014/main" id="{B474F017-0E1D-1855-2B15-C9401ED9B2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5723" y="3643313"/>
              <a:ext cx="110728" cy="109538"/>
            </a:xfrm>
            <a:custGeom>
              <a:avLst/>
              <a:gdLst>
                <a:gd name="T0" fmla="*/ 59 w 74"/>
                <a:gd name="T1" fmla="*/ 3 h 73"/>
                <a:gd name="T2" fmla="*/ 3 w 74"/>
                <a:gd name="T3" fmla="*/ 59 h 73"/>
                <a:gd name="T4" fmla="*/ 3 w 74"/>
                <a:gd name="T5" fmla="*/ 71 h 73"/>
                <a:gd name="T6" fmla="*/ 9 w 74"/>
                <a:gd name="T7" fmla="*/ 73 h 73"/>
                <a:gd name="T8" fmla="*/ 15 w 74"/>
                <a:gd name="T9" fmla="*/ 71 h 73"/>
                <a:gd name="T10" fmla="*/ 71 w 74"/>
                <a:gd name="T11" fmla="*/ 15 h 73"/>
                <a:gd name="T12" fmla="*/ 71 w 74"/>
                <a:gd name="T13" fmla="*/ 3 h 73"/>
                <a:gd name="T14" fmla="*/ 59 w 74"/>
                <a:gd name="T15" fmla="*/ 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4" h="73">
                  <a:moveTo>
                    <a:pt x="59" y="3"/>
                  </a:moveTo>
                  <a:cubicBezTo>
                    <a:pt x="3" y="59"/>
                    <a:pt x="3" y="59"/>
                    <a:pt x="3" y="59"/>
                  </a:cubicBezTo>
                  <a:cubicBezTo>
                    <a:pt x="0" y="62"/>
                    <a:pt x="0" y="68"/>
                    <a:pt x="3" y="71"/>
                  </a:cubicBezTo>
                  <a:cubicBezTo>
                    <a:pt x="5" y="72"/>
                    <a:pt x="7" y="73"/>
                    <a:pt x="9" y="73"/>
                  </a:cubicBezTo>
                  <a:cubicBezTo>
                    <a:pt x="11" y="73"/>
                    <a:pt x="13" y="72"/>
                    <a:pt x="15" y="71"/>
                  </a:cubicBezTo>
                  <a:cubicBezTo>
                    <a:pt x="71" y="15"/>
                    <a:pt x="71" y="15"/>
                    <a:pt x="71" y="15"/>
                  </a:cubicBezTo>
                  <a:cubicBezTo>
                    <a:pt x="74" y="12"/>
                    <a:pt x="74" y="6"/>
                    <a:pt x="71" y="3"/>
                  </a:cubicBezTo>
                  <a:cubicBezTo>
                    <a:pt x="68" y="0"/>
                    <a:pt x="62" y="0"/>
                    <a:pt x="59" y="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266" name="Freeform 71">
              <a:extLst>
                <a:ext uri="{FF2B5EF4-FFF2-40B4-BE49-F238E27FC236}">
                  <a16:creationId xmlns:a16="http://schemas.microsoft.com/office/drawing/2014/main" id="{6A8AAED0-DAA4-D415-1951-AFC57FD271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63804" y="3393282"/>
              <a:ext cx="383381" cy="239316"/>
            </a:xfrm>
            <a:custGeom>
              <a:avLst/>
              <a:gdLst>
                <a:gd name="T0" fmla="*/ 224 w 256"/>
                <a:gd name="T1" fmla="*/ 81 h 160"/>
                <a:gd name="T2" fmla="*/ 136 w 256"/>
                <a:gd name="T3" fmla="*/ 0 h 160"/>
                <a:gd name="T4" fmla="*/ 50 w 256"/>
                <a:gd name="T5" fmla="*/ 64 h 160"/>
                <a:gd name="T6" fmla="*/ 48 w 256"/>
                <a:gd name="T7" fmla="*/ 64 h 160"/>
                <a:gd name="T8" fmla="*/ 0 w 256"/>
                <a:gd name="T9" fmla="*/ 112 h 160"/>
                <a:gd name="T10" fmla="*/ 48 w 256"/>
                <a:gd name="T11" fmla="*/ 160 h 160"/>
                <a:gd name="T12" fmla="*/ 216 w 256"/>
                <a:gd name="T13" fmla="*/ 160 h 160"/>
                <a:gd name="T14" fmla="*/ 256 w 256"/>
                <a:gd name="T15" fmla="*/ 120 h 160"/>
                <a:gd name="T16" fmla="*/ 224 w 256"/>
                <a:gd name="T17" fmla="*/ 81 h 160"/>
                <a:gd name="T18" fmla="*/ 216 w 256"/>
                <a:gd name="T19" fmla="*/ 144 h 160"/>
                <a:gd name="T20" fmla="*/ 48 w 256"/>
                <a:gd name="T21" fmla="*/ 144 h 160"/>
                <a:gd name="T22" fmla="*/ 16 w 256"/>
                <a:gd name="T23" fmla="*/ 112 h 160"/>
                <a:gd name="T24" fmla="*/ 48 w 256"/>
                <a:gd name="T25" fmla="*/ 80 h 160"/>
                <a:gd name="T26" fmla="*/ 56 w 256"/>
                <a:gd name="T27" fmla="*/ 80 h 160"/>
                <a:gd name="T28" fmla="*/ 64 w 256"/>
                <a:gd name="T29" fmla="*/ 73 h 160"/>
                <a:gd name="T30" fmla="*/ 136 w 256"/>
                <a:gd name="T31" fmla="*/ 16 h 160"/>
                <a:gd name="T32" fmla="*/ 208 w 256"/>
                <a:gd name="T33" fmla="*/ 88 h 160"/>
                <a:gd name="T34" fmla="*/ 216 w 256"/>
                <a:gd name="T35" fmla="*/ 96 h 160"/>
                <a:gd name="T36" fmla="*/ 240 w 256"/>
                <a:gd name="T37" fmla="*/ 120 h 160"/>
                <a:gd name="T38" fmla="*/ 216 w 256"/>
                <a:gd name="T39" fmla="*/ 144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6" h="160">
                  <a:moveTo>
                    <a:pt x="224" y="81"/>
                  </a:moveTo>
                  <a:cubicBezTo>
                    <a:pt x="220" y="36"/>
                    <a:pt x="182" y="0"/>
                    <a:pt x="136" y="0"/>
                  </a:cubicBezTo>
                  <a:cubicBezTo>
                    <a:pt x="95" y="0"/>
                    <a:pt x="60" y="27"/>
                    <a:pt x="50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22" y="64"/>
                    <a:pt x="0" y="86"/>
                    <a:pt x="0" y="112"/>
                  </a:cubicBezTo>
                  <a:cubicBezTo>
                    <a:pt x="0" y="138"/>
                    <a:pt x="22" y="160"/>
                    <a:pt x="48" y="160"/>
                  </a:cubicBezTo>
                  <a:cubicBezTo>
                    <a:pt x="216" y="160"/>
                    <a:pt x="216" y="160"/>
                    <a:pt x="216" y="160"/>
                  </a:cubicBezTo>
                  <a:cubicBezTo>
                    <a:pt x="238" y="160"/>
                    <a:pt x="256" y="142"/>
                    <a:pt x="256" y="120"/>
                  </a:cubicBezTo>
                  <a:cubicBezTo>
                    <a:pt x="256" y="101"/>
                    <a:pt x="242" y="84"/>
                    <a:pt x="224" y="81"/>
                  </a:cubicBezTo>
                  <a:close/>
                  <a:moveTo>
                    <a:pt x="216" y="144"/>
                  </a:moveTo>
                  <a:cubicBezTo>
                    <a:pt x="48" y="144"/>
                    <a:pt x="48" y="144"/>
                    <a:pt x="48" y="144"/>
                  </a:cubicBezTo>
                  <a:cubicBezTo>
                    <a:pt x="30" y="144"/>
                    <a:pt x="16" y="130"/>
                    <a:pt x="16" y="112"/>
                  </a:cubicBezTo>
                  <a:cubicBezTo>
                    <a:pt x="16" y="94"/>
                    <a:pt x="30" y="80"/>
                    <a:pt x="48" y="80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60" y="80"/>
                    <a:pt x="63" y="77"/>
                    <a:pt x="64" y="73"/>
                  </a:cubicBezTo>
                  <a:cubicBezTo>
                    <a:pt x="70" y="40"/>
                    <a:pt x="100" y="16"/>
                    <a:pt x="136" y="16"/>
                  </a:cubicBezTo>
                  <a:cubicBezTo>
                    <a:pt x="176" y="16"/>
                    <a:pt x="208" y="48"/>
                    <a:pt x="208" y="88"/>
                  </a:cubicBezTo>
                  <a:cubicBezTo>
                    <a:pt x="208" y="92"/>
                    <a:pt x="212" y="96"/>
                    <a:pt x="216" y="96"/>
                  </a:cubicBezTo>
                  <a:cubicBezTo>
                    <a:pt x="229" y="96"/>
                    <a:pt x="240" y="107"/>
                    <a:pt x="240" y="120"/>
                  </a:cubicBezTo>
                  <a:cubicBezTo>
                    <a:pt x="240" y="133"/>
                    <a:pt x="229" y="144"/>
                    <a:pt x="216" y="14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6268" name="Group 136267">
            <a:extLst>
              <a:ext uri="{FF2B5EF4-FFF2-40B4-BE49-F238E27FC236}">
                <a16:creationId xmlns:a16="http://schemas.microsoft.com/office/drawing/2014/main" id="{44EF4352-CA3E-6E06-EA0D-EE3A678BDB08}"/>
              </a:ext>
            </a:extLst>
          </p:cNvPr>
          <p:cNvGrpSpPr/>
          <p:nvPr/>
        </p:nvGrpSpPr>
        <p:grpSpPr>
          <a:xfrm>
            <a:off x="5609208" y="3826305"/>
            <a:ext cx="806586" cy="806586"/>
            <a:chOff x="5609208" y="3826305"/>
            <a:chExt cx="806586" cy="806586"/>
          </a:xfrm>
        </p:grpSpPr>
        <p:pic>
          <p:nvPicPr>
            <p:cNvPr id="136260" name="Graphic 136259" descr="Circular flowchart with solid fill">
              <a:extLst>
                <a:ext uri="{FF2B5EF4-FFF2-40B4-BE49-F238E27FC236}">
                  <a16:creationId xmlns:a16="http://schemas.microsoft.com/office/drawing/2014/main" id="{4557B851-F959-9C42-6B49-6FDCD00B201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5609208" y="3826305"/>
              <a:ext cx="806586" cy="806586"/>
            </a:xfrm>
            <a:prstGeom prst="rect">
              <a:avLst/>
            </a:prstGeom>
          </p:spPr>
        </p:pic>
        <p:sp>
          <p:nvSpPr>
            <p:cNvPr id="136267" name="Freeform 99">
              <a:extLst>
                <a:ext uri="{FF2B5EF4-FFF2-40B4-BE49-F238E27FC236}">
                  <a16:creationId xmlns:a16="http://schemas.microsoft.com/office/drawing/2014/main" id="{201AA8F7-CF9C-6342-45BB-A268E3AA2D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02887" y="4144242"/>
              <a:ext cx="233362" cy="219075"/>
            </a:xfrm>
            <a:custGeom>
              <a:avLst/>
              <a:gdLst>
                <a:gd name="T0" fmla="*/ 2147483646 w 68"/>
                <a:gd name="T1" fmla="*/ 2147483646 h 64"/>
                <a:gd name="T2" fmla="*/ 2147483646 w 68"/>
                <a:gd name="T3" fmla="*/ 2147483646 h 64"/>
                <a:gd name="T4" fmla="*/ 2147483646 w 68"/>
                <a:gd name="T5" fmla="*/ 2147483646 h 64"/>
                <a:gd name="T6" fmla="*/ 2147483646 w 68"/>
                <a:gd name="T7" fmla="*/ 2147483646 h 64"/>
                <a:gd name="T8" fmla="*/ 2147483646 w 68"/>
                <a:gd name="T9" fmla="*/ 2147483646 h 64"/>
                <a:gd name="T10" fmla="*/ 2147483646 w 68"/>
                <a:gd name="T11" fmla="*/ 2147483646 h 64"/>
                <a:gd name="T12" fmla="*/ 0 w 68"/>
                <a:gd name="T13" fmla="*/ 2147483646 h 64"/>
                <a:gd name="T14" fmla="*/ 2147483646 w 68"/>
                <a:gd name="T15" fmla="*/ 2147483646 h 64"/>
                <a:gd name="T16" fmla="*/ 2147483646 w 68"/>
                <a:gd name="T17" fmla="*/ 2147483646 h 64"/>
                <a:gd name="T18" fmla="*/ 2147483646 w 68"/>
                <a:gd name="T19" fmla="*/ 2147483646 h 64"/>
                <a:gd name="T20" fmla="*/ 2147483646 w 68"/>
                <a:gd name="T21" fmla="*/ 2147483646 h 64"/>
                <a:gd name="T22" fmla="*/ 2147483646 w 68"/>
                <a:gd name="T23" fmla="*/ 2147483646 h 64"/>
                <a:gd name="T24" fmla="*/ 2147483646 w 68"/>
                <a:gd name="T25" fmla="*/ 2147483646 h 64"/>
                <a:gd name="T26" fmla="*/ 2147483646 w 68"/>
                <a:gd name="T27" fmla="*/ 2147483646 h 64"/>
                <a:gd name="T28" fmla="*/ 2147483646 w 68"/>
                <a:gd name="T29" fmla="*/ 2147483646 h 64"/>
                <a:gd name="T30" fmla="*/ 2147483646 w 68"/>
                <a:gd name="T31" fmla="*/ 2147483646 h 64"/>
                <a:gd name="T32" fmla="*/ 2147483646 w 68"/>
                <a:gd name="T33" fmla="*/ 2147483646 h 64"/>
                <a:gd name="T34" fmla="*/ 2147483646 w 68"/>
                <a:gd name="T35" fmla="*/ 2147483646 h 64"/>
                <a:gd name="T36" fmla="*/ 2147483646 w 68"/>
                <a:gd name="T37" fmla="*/ 2147483646 h 64"/>
                <a:gd name="T38" fmla="*/ 2147483646 w 68"/>
                <a:gd name="T39" fmla="*/ 2147483646 h 64"/>
                <a:gd name="T40" fmla="*/ 2147483646 w 68"/>
                <a:gd name="T41" fmla="*/ 0 h 64"/>
                <a:gd name="T42" fmla="*/ 2147483646 w 68"/>
                <a:gd name="T43" fmla="*/ 2147483646 h 64"/>
                <a:gd name="T44" fmla="*/ 2147483646 w 68"/>
                <a:gd name="T45" fmla="*/ 2147483646 h 64"/>
                <a:gd name="T46" fmla="*/ 2147483646 w 68"/>
                <a:gd name="T47" fmla="*/ 2147483646 h 64"/>
                <a:gd name="T48" fmla="*/ 2147483646 w 68"/>
                <a:gd name="T49" fmla="*/ 2147483646 h 64"/>
                <a:gd name="T50" fmla="*/ 2147483646 w 68"/>
                <a:gd name="T51" fmla="*/ 2147483646 h 64"/>
                <a:gd name="T52" fmla="*/ 2147483646 w 68"/>
                <a:gd name="T53" fmla="*/ 2147483646 h 64"/>
                <a:gd name="T54" fmla="*/ 2147483646 w 68"/>
                <a:gd name="T55" fmla="*/ 0 h 64"/>
                <a:gd name="T56" fmla="*/ 2147483646 w 68"/>
                <a:gd name="T57" fmla="*/ 0 h 64"/>
                <a:gd name="T58" fmla="*/ 2147483646 w 68"/>
                <a:gd name="T59" fmla="*/ 2147483646 h 64"/>
                <a:gd name="T60" fmla="*/ 2147483646 w 68"/>
                <a:gd name="T61" fmla="*/ 2147483646 h 64"/>
                <a:gd name="T62" fmla="*/ 2147483646 w 68"/>
                <a:gd name="T63" fmla="*/ 2147483646 h 64"/>
                <a:gd name="T64" fmla="*/ 2147483646 w 68"/>
                <a:gd name="T65" fmla="*/ 2147483646 h 64"/>
                <a:gd name="T66" fmla="*/ 2147483646 w 68"/>
                <a:gd name="T67" fmla="*/ 2147483646 h 64"/>
                <a:gd name="T68" fmla="*/ 2147483646 w 68"/>
                <a:gd name="T69" fmla="*/ 2147483646 h 64"/>
                <a:gd name="T70" fmla="*/ 2147483646 w 68"/>
                <a:gd name="T71" fmla="*/ 2147483646 h 64"/>
                <a:gd name="T72" fmla="*/ 2147483646 w 68"/>
                <a:gd name="T73" fmla="*/ 2147483646 h 64"/>
                <a:gd name="T74" fmla="*/ 2147483646 w 68"/>
                <a:gd name="T75" fmla="*/ 2147483646 h 64"/>
                <a:gd name="T76" fmla="*/ 2147483646 w 68"/>
                <a:gd name="T77" fmla="*/ 2147483646 h 64"/>
                <a:gd name="T78" fmla="*/ 2147483646 w 68"/>
                <a:gd name="T79" fmla="*/ 2147483646 h 64"/>
                <a:gd name="T80" fmla="*/ 2147483646 w 68"/>
                <a:gd name="T81" fmla="*/ 2147483646 h 64"/>
                <a:gd name="T82" fmla="*/ 2147483646 w 68"/>
                <a:gd name="T83" fmla="*/ 2147483646 h 64"/>
                <a:gd name="T84" fmla="*/ 2147483646 w 68"/>
                <a:gd name="T85" fmla="*/ 2147483646 h 64"/>
                <a:gd name="T86" fmla="*/ 2147483646 w 68"/>
                <a:gd name="T87" fmla="*/ 2147483646 h 64"/>
                <a:gd name="T88" fmla="*/ 2147483646 w 68"/>
                <a:gd name="T89" fmla="*/ 2147483646 h 64"/>
                <a:gd name="T90" fmla="*/ 2147483646 w 68"/>
                <a:gd name="T91" fmla="*/ 2147483646 h 64"/>
                <a:gd name="T92" fmla="*/ 2147483646 w 68"/>
                <a:gd name="T93" fmla="*/ 2147483646 h 64"/>
                <a:gd name="T94" fmla="*/ 2147483646 w 68"/>
                <a:gd name="T95" fmla="*/ 2147483646 h 6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68" h="64">
                  <a:moveTo>
                    <a:pt x="24" y="36"/>
                  </a:moveTo>
                  <a:cubicBezTo>
                    <a:pt x="18" y="33"/>
                    <a:pt x="18" y="33"/>
                    <a:pt x="18" y="33"/>
                  </a:cubicBezTo>
                  <a:cubicBezTo>
                    <a:pt x="10" y="42"/>
                    <a:pt x="9" y="50"/>
                    <a:pt x="9" y="50"/>
                  </a:cubicBezTo>
                  <a:cubicBezTo>
                    <a:pt x="2" y="36"/>
                    <a:pt x="2" y="36"/>
                    <a:pt x="2" y="36"/>
                  </a:cubicBezTo>
                  <a:cubicBezTo>
                    <a:pt x="0" y="34"/>
                    <a:pt x="1" y="32"/>
                    <a:pt x="1" y="32"/>
                  </a:cubicBezTo>
                  <a:cubicBezTo>
                    <a:pt x="1" y="32"/>
                    <a:pt x="3" y="29"/>
                    <a:pt x="6" y="24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7" y="22"/>
                    <a:pt x="17" y="22"/>
                    <a:pt x="17" y="22"/>
                  </a:cubicBezTo>
                  <a:lnTo>
                    <a:pt x="24" y="36"/>
                  </a:lnTo>
                  <a:close/>
                  <a:moveTo>
                    <a:pt x="31" y="58"/>
                  </a:moveTo>
                  <a:cubicBezTo>
                    <a:pt x="31" y="59"/>
                    <a:pt x="31" y="59"/>
                    <a:pt x="31" y="59"/>
                  </a:cubicBezTo>
                  <a:cubicBezTo>
                    <a:pt x="15" y="58"/>
                    <a:pt x="15" y="58"/>
                    <a:pt x="15" y="58"/>
                  </a:cubicBezTo>
                  <a:cubicBezTo>
                    <a:pt x="13" y="58"/>
                    <a:pt x="11" y="56"/>
                    <a:pt x="11" y="54"/>
                  </a:cubicBezTo>
                  <a:cubicBezTo>
                    <a:pt x="9" y="51"/>
                    <a:pt x="11" y="46"/>
                    <a:pt x="12" y="43"/>
                  </a:cubicBezTo>
                  <a:cubicBezTo>
                    <a:pt x="12" y="43"/>
                    <a:pt x="15" y="43"/>
                    <a:pt x="31" y="44"/>
                  </a:cubicBezTo>
                  <a:lnTo>
                    <a:pt x="31" y="58"/>
                  </a:lnTo>
                  <a:close/>
                  <a:moveTo>
                    <a:pt x="24" y="23"/>
                  </a:moveTo>
                  <a:cubicBezTo>
                    <a:pt x="12" y="16"/>
                    <a:pt x="12" y="16"/>
                    <a:pt x="12" y="16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21" y="0"/>
                    <a:pt x="23" y="0"/>
                    <a:pt x="25" y="0"/>
                  </a:cubicBezTo>
                  <a:cubicBezTo>
                    <a:pt x="29" y="0"/>
                    <a:pt x="31" y="4"/>
                    <a:pt x="34" y="6"/>
                  </a:cubicBezTo>
                  <a:cubicBezTo>
                    <a:pt x="34" y="6"/>
                    <a:pt x="32" y="9"/>
                    <a:pt x="24" y="23"/>
                  </a:cubicBezTo>
                  <a:close/>
                  <a:moveTo>
                    <a:pt x="59" y="6"/>
                  </a:moveTo>
                  <a:cubicBezTo>
                    <a:pt x="50" y="20"/>
                    <a:pt x="50" y="20"/>
                    <a:pt x="50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35" y="4"/>
                    <a:pt x="29" y="0"/>
                    <a:pt x="29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7" y="0"/>
                    <a:pt x="49" y="2"/>
                    <a:pt x="49" y="2"/>
                  </a:cubicBezTo>
                  <a:cubicBezTo>
                    <a:pt x="49" y="2"/>
                    <a:pt x="50" y="5"/>
                    <a:pt x="53" y="9"/>
                  </a:cubicBezTo>
                  <a:lnTo>
                    <a:pt x="59" y="6"/>
                  </a:lnTo>
                  <a:close/>
                  <a:moveTo>
                    <a:pt x="56" y="55"/>
                  </a:moveTo>
                  <a:cubicBezTo>
                    <a:pt x="55" y="58"/>
                    <a:pt x="53" y="58"/>
                    <a:pt x="53" y="58"/>
                  </a:cubicBezTo>
                  <a:cubicBezTo>
                    <a:pt x="53" y="58"/>
                    <a:pt x="50" y="58"/>
                    <a:pt x="44" y="58"/>
                  </a:cubicBezTo>
                  <a:cubicBezTo>
                    <a:pt x="45" y="64"/>
                    <a:pt x="45" y="64"/>
                    <a:pt x="45" y="64"/>
                  </a:cubicBezTo>
                  <a:cubicBezTo>
                    <a:pt x="36" y="51"/>
                    <a:pt x="36" y="51"/>
                    <a:pt x="36" y="51"/>
                  </a:cubicBezTo>
                  <a:cubicBezTo>
                    <a:pt x="44" y="37"/>
                    <a:pt x="44" y="37"/>
                    <a:pt x="44" y="37"/>
                  </a:cubicBezTo>
                  <a:cubicBezTo>
                    <a:pt x="44" y="43"/>
                    <a:pt x="44" y="43"/>
                    <a:pt x="44" y="43"/>
                  </a:cubicBezTo>
                  <a:cubicBezTo>
                    <a:pt x="57" y="45"/>
                    <a:pt x="64" y="41"/>
                    <a:pt x="64" y="41"/>
                  </a:cubicBezTo>
                  <a:lnTo>
                    <a:pt x="56" y="55"/>
                  </a:lnTo>
                  <a:close/>
                  <a:moveTo>
                    <a:pt x="67" y="32"/>
                  </a:moveTo>
                  <a:cubicBezTo>
                    <a:pt x="68" y="34"/>
                    <a:pt x="67" y="36"/>
                    <a:pt x="66" y="38"/>
                  </a:cubicBezTo>
                  <a:cubicBezTo>
                    <a:pt x="64" y="41"/>
                    <a:pt x="59" y="41"/>
                    <a:pt x="56" y="42"/>
                  </a:cubicBezTo>
                  <a:cubicBezTo>
                    <a:pt x="56" y="42"/>
                    <a:pt x="55" y="40"/>
                    <a:pt x="46" y="26"/>
                  </a:cubicBezTo>
                  <a:cubicBezTo>
                    <a:pt x="58" y="18"/>
                    <a:pt x="58" y="18"/>
                    <a:pt x="58" y="18"/>
                  </a:cubicBezTo>
                  <a:cubicBezTo>
                    <a:pt x="59" y="18"/>
                    <a:pt x="59" y="18"/>
                    <a:pt x="59" y="18"/>
                  </a:cubicBezTo>
                  <a:lnTo>
                    <a:pt x="67" y="3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36269" name="Group 136268">
            <a:extLst>
              <a:ext uri="{FF2B5EF4-FFF2-40B4-BE49-F238E27FC236}">
                <a16:creationId xmlns:a16="http://schemas.microsoft.com/office/drawing/2014/main" id="{089A6ABF-E396-2591-DB79-A88B15C4A748}"/>
              </a:ext>
            </a:extLst>
          </p:cNvPr>
          <p:cNvGrpSpPr/>
          <p:nvPr/>
        </p:nvGrpSpPr>
        <p:grpSpPr>
          <a:xfrm>
            <a:off x="1177606" y="2752334"/>
            <a:ext cx="388047" cy="543746"/>
            <a:chOff x="1597025" y="1208088"/>
            <a:chExt cx="257175" cy="360363"/>
          </a:xfrm>
          <a:solidFill>
            <a:schemeClr val="tx1"/>
          </a:solidFill>
        </p:grpSpPr>
        <p:sp>
          <p:nvSpPr>
            <p:cNvPr id="136270" name="Freeform 12">
              <a:extLst>
                <a:ext uri="{FF2B5EF4-FFF2-40B4-BE49-F238E27FC236}">
                  <a16:creationId xmlns:a16="http://schemas.microsoft.com/office/drawing/2014/main" id="{EA5E5537-33F7-CF8F-BA65-344CF8E670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7025" y="1208088"/>
              <a:ext cx="257175" cy="360363"/>
            </a:xfrm>
            <a:custGeom>
              <a:avLst/>
              <a:gdLst/>
              <a:ahLst/>
              <a:cxnLst>
                <a:cxn ang="0">
                  <a:pos x="65" y="35"/>
                </a:cxn>
                <a:cxn ang="0">
                  <a:pos x="57" y="54"/>
                </a:cxn>
                <a:cxn ang="0">
                  <a:pos x="42" y="19"/>
                </a:cxn>
                <a:cxn ang="0">
                  <a:pos x="34" y="42"/>
                </a:cxn>
                <a:cxn ang="0">
                  <a:pos x="4" y="0"/>
                </a:cxn>
                <a:cxn ang="0">
                  <a:pos x="0" y="88"/>
                </a:cxn>
                <a:cxn ang="0">
                  <a:pos x="38" y="123"/>
                </a:cxn>
                <a:cxn ang="0">
                  <a:pos x="83" y="96"/>
                </a:cxn>
                <a:cxn ang="0">
                  <a:pos x="65" y="35"/>
                </a:cxn>
                <a:cxn ang="0">
                  <a:pos x="75" y="94"/>
                </a:cxn>
                <a:cxn ang="0">
                  <a:pos x="38" y="115"/>
                </a:cxn>
                <a:cxn ang="0">
                  <a:pos x="7" y="88"/>
                </a:cxn>
                <a:cxn ang="0">
                  <a:pos x="11" y="60"/>
                </a:cxn>
                <a:cxn ang="0">
                  <a:pos x="15" y="22"/>
                </a:cxn>
                <a:cxn ang="0">
                  <a:pos x="31" y="60"/>
                </a:cxn>
                <a:cxn ang="0">
                  <a:pos x="45" y="38"/>
                </a:cxn>
                <a:cxn ang="0">
                  <a:pos x="50" y="73"/>
                </a:cxn>
                <a:cxn ang="0">
                  <a:pos x="67" y="52"/>
                </a:cxn>
                <a:cxn ang="0">
                  <a:pos x="75" y="94"/>
                </a:cxn>
                <a:cxn ang="0">
                  <a:pos x="75" y="94"/>
                </a:cxn>
                <a:cxn ang="0">
                  <a:pos x="75" y="94"/>
                </a:cxn>
              </a:cxnLst>
              <a:rect l="0" t="0" r="r" b="b"/>
              <a:pathLst>
                <a:path w="88" h="123">
                  <a:moveTo>
                    <a:pt x="65" y="35"/>
                  </a:moveTo>
                  <a:cubicBezTo>
                    <a:pt x="65" y="45"/>
                    <a:pt x="57" y="54"/>
                    <a:pt x="57" y="54"/>
                  </a:cubicBezTo>
                  <a:cubicBezTo>
                    <a:pt x="57" y="35"/>
                    <a:pt x="42" y="19"/>
                    <a:pt x="42" y="19"/>
                  </a:cubicBezTo>
                  <a:cubicBezTo>
                    <a:pt x="42" y="19"/>
                    <a:pt x="42" y="31"/>
                    <a:pt x="34" y="42"/>
                  </a:cubicBezTo>
                  <a:cubicBezTo>
                    <a:pt x="27" y="15"/>
                    <a:pt x="4" y="0"/>
                    <a:pt x="4" y="0"/>
                  </a:cubicBezTo>
                  <a:cubicBezTo>
                    <a:pt x="15" y="42"/>
                    <a:pt x="0" y="57"/>
                    <a:pt x="0" y="88"/>
                  </a:cubicBezTo>
                  <a:cubicBezTo>
                    <a:pt x="0" y="106"/>
                    <a:pt x="15" y="123"/>
                    <a:pt x="38" y="123"/>
                  </a:cubicBezTo>
                  <a:cubicBezTo>
                    <a:pt x="73" y="123"/>
                    <a:pt x="79" y="110"/>
                    <a:pt x="83" y="96"/>
                  </a:cubicBezTo>
                  <a:cubicBezTo>
                    <a:pt x="88" y="77"/>
                    <a:pt x="80" y="54"/>
                    <a:pt x="65" y="35"/>
                  </a:cubicBezTo>
                  <a:close/>
                  <a:moveTo>
                    <a:pt x="75" y="94"/>
                  </a:moveTo>
                  <a:cubicBezTo>
                    <a:pt x="73" y="104"/>
                    <a:pt x="70" y="115"/>
                    <a:pt x="38" y="115"/>
                  </a:cubicBezTo>
                  <a:cubicBezTo>
                    <a:pt x="19" y="115"/>
                    <a:pt x="7" y="101"/>
                    <a:pt x="7" y="88"/>
                  </a:cubicBezTo>
                  <a:cubicBezTo>
                    <a:pt x="7" y="78"/>
                    <a:pt x="9" y="69"/>
                    <a:pt x="11" y="60"/>
                  </a:cubicBezTo>
                  <a:cubicBezTo>
                    <a:pt x="14" y="49"/>
                    <a:pt x="16" y="37"/>
                    <a:pt x="15" y="22"/>
                  </a:cubicBezTo>
                  <a:cubicBezTo>
                    <a:pt x="27" y="39"/>
                    <a:pt x="31" y="60"/>
                    <a:pt x="31" y="60"/>
                  </a:cubicBezTo>
                  <a:cubicBezTo>
                    <a:pt x="31" y="60"/>
                    <a:pt x="42" y="45"/>
                    <a:pt x="45" y="38"/>
                  </a:cubicBezTo>
                  <a:cubicBezTo>
                    <a:pt x="48" y="42"/>
                    <a:pt x="50" y="58"/>
                    <a:pt x="50" y="73"/>
                  </a:cubicBezTo>
                  <a:cubicBezTo>
                    <a:pt x="50" y="73"/>
                    <a:pt x="60" y="65"/>
                    <a:pt x="67" y="52"/>
                  </a:cubicBezTo>
                  <a:cubicBezTo>
                    <a:pt x="76" y="66"/>
                    <a:pt x="78" y="82"/>
                    <a:pt x="75" y="94"/>
                  </a:cubicBezTo>
                  <a:close/>
                  <a:moveTo>
                    <a:pt x="75" y="94"/>
                  </a:moveTo>
                  <a:cubicBezTo>
                    <a:pt x="75" y="94"/>
                    <a:pt x="75" y="94"/>
                    <a:pt x="75" y="9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36271" name="Freeform 13">
              <a:extLst>
                <a:ext uri="{FF2B5EF4-FFF2-40B4-BE49-F238E27FC236}">
                  <a16:creationId xmlns:a16="http://schemas.microsoft.com/office/drawing/2014/main" id="{C8E60694-B9E0-A03D-4B97-CCE7C5344F5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38300" y="1363663"/>
              <a:ext cx="160338" cy="128588"/>
            </a:xfrm>
            <a:custGeom>
              <a:avLst/>
              <a:gdLst/>
              <a:ahLst/>
              <a:cxnLst>
                <a:cxn ang="0">
                  <a:pos x="53" y="12"/>
                </a:cxn>
                <a:cxn ang="0">
                  <a:pos x="49" y="15"/>
                </a:cxn>
                <a:cxn ang="0">
                  <a:pos x="31" y="30"/>
                </a:cxn>
                <a:cxn ang="0">
                  <a:pos x="29" y="13"/>
                </a:cxn>
                <a:cxn ang="0">
                  <a:pos x="29" y="7"/>
                </a:cxn>
                <a:cxn ang="0">
                  <a:pos x="23" y="16"/>
                </a:cxn>
                <a:cxn ang="0">
                  <a:pos x="17" y="25"/>
                </a:cxn>
                <a:cxn ang="0">
                  <a:pos x="8" y="5"/>
                </a:cxn>
                <a:cxn ang="0">
                  <a:pos x="7" y="0"/>
                </a:cxn>
                <a:cxn ang="0">
                  <a:pos x="5" y="5"/>
                </a:cxn>
                <a:cxn ang="0">
                  <a:pos x="0" y="38"/>
                </a:cxn>
                <a:cxn ang="0">
                  <a:pos x="2" y="40"/>
                </a:cxn>
                <a:cxn ang="0">
                  <a:pos x="4" y="38"/>
                </a:cxn>
                <a:cxn ang="0">
                  <a:pos x="7" y="11"/>
                </a:cxn>
                <a:cxn ang="0">
                  <a:pos x="15" y="29"/>
                </a:cxn>
                <a:cxn ang="0">
                  <a:pos x="16" y="32"/>
                </a:cxn>
                <a:cxn ang="0">
                  <a:pos x="18" y="30"/>
                </a:cxn>
                <a:cxn ang="0">
                  <a:pos x="25" y="19"/>
                </a:cxn>
                <a:cxn ang="0">
                  <a:pos x="28" y="33"/>
                </a:cxn>
                <a:cxn ang="0">
                  <a:pos x="29" y="35"/>
                </a:cxn>
                <a:cxn ang="0">
                  <a:pos x="31" y="34"/>
                </a:cxn>
                <a:cxn ang="0">
                  <a:pos x="50" y="20"/>
                </a:cxn>
                <a:cxn ang="0">
                  <a:pos x="48" y="41"/>
                </a:cxn>
                <a:cxn ang="0">
                  <a:pos x="49" y="43"/>
                </a:cxn>
                <a:cxn ang="0">
                  <a:pos x="49" y="44"/>
                </a:cxn>
                <a:cxn ang="0">
                  <a:pos x="51" y="42"/>
                </a:cxn>
                <a:cxn ang="0">
                  <a:pos x="53" y="16"/>
                </a:cxn>
                <a:cxn ang="0">
                  <a:pos x="53" y="12"/>
                </a:cxn>
                <a:cxn ang="0">
                  <a:pos x="53" y="12"/>
                </a:cxn>
                <a:cxn ang="0">
                  <a:pos x="53" y="12"/>
                </a:cxn>
              </a:cxnLst>
              <a:rect l="0" t="0" r="r" b="b"/>
              <a:pathLst>
                <a:path w="55" h="44">
                  <a:moveTo>
                    <a:pt x="53" y="12"/>
                  </a:moveTo>
                  <a:cubicBezTo>
                    <a:pt x="49" y="15"/>
                    <a:pt x="49" y="15"/>
                    <a:pt x="49" y="15"/>
                  </a:cubicBezTo>
                  <a:cubicBezTo>
                    <a:pt x="45" y="20"/>
                    <a:pt x="42" y="25"/>
                    <a:pt x="31" y="30"/>
                  </a:cubicBezTo>
                  <a:cubicBezTo>
                    <a:pt x="30" y="25"/>
                    <a:pt x="29" y="20"/>
                    <a:pt x="29" y="13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1" y="19"/>
                    <a:pt x="19" y="21"/>
                    <a:pt x="17" y="25"/>
                  </a:cubicBezTo>
                  <a:cubicBezTo>
                    <a:pt x="13" y="16"/>
                    <a:pt x="10" y="10"/>
                    <a:pt x="8" y="5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2" y="13"/>
                    <a:pt x="0" y="20"/>
                    <a:pt x="0" y="38"/>
                  </a:cubicBezTo>
                  <a:cubicBezTo>
                    <a:pt x="0" y="39"/>
                    <a:pt x="1" y="40"/>
                    <a:pt x="2" y="40"/>
                  </a:cubicBezTo>
                  <a:cubicBezTo>
                    <a:pt x="3" y="40"/>
                    <a:pt x="4" y="39"/>
                    <a:pt x="4" y="38"/>
                  </a:cubicBezTo>
                  <a:cubicBezTo>
                    <a:pt x="4" y="24"/>
                    <a:pt x="5" y="17"/>
                    <a:pt x="7" y="11"/>
                  </a:cubicBezTo>
                  <a:cubicBezTo>
                    <a:pt x="9" y="16"/>
                    <a:pt x="11" y="22"/>
                    <a:pt x="15" y="29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21" y="25"/>
                    <a:pt x="23" y="22"/>
                    <a:pt x="25" y="19"/>
                  </a:cubicBezTo>
                  <a:cubicBezTo>
                    <a:pt x="26" y="25"/>
                    <a:pt x="27" y="29"/>
                    <a:pt x="28" y="33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41" y="29"/>
                    <a:pt x="46" y="25"/>
                    <a:pt x="50" y="20"/>
                  </a:cubicBezTo>
                  <a:cubicBezTo>
                    <a:pt x="51" y="28"/>
                    <a:pt x="50" y="35"/>
                    <a:pt x="48" y="41"/>
                  </a:cubicBezTo>
                  <a:cubicBezTo>
                    <a:pt x="47" y="42"/>
                    <a:pt x="48" y="43"/>
                    <a:pt x="49" y="43"/>
                  </a:cubicBezTo>
                  <a:cubicBezTo>
                    <a:pt x="49" y="43"/>
                    <a:pt x="49" y="44"/>
                    <a:pt x="49" y="44"/>
                  </a:cubicBezTo>
                  <a:cubicBezTo>
                    <a:pt x="50" y="44"/>
                    <a:pt x="51" y="43"/>
                    <a:pt x="51" y="42"/>
                  </a:cubicBezTo>
                  <a:cubicBezTo>
                    <a:pt x="54" y="35"/>
                    <a:pt x="55" y="24"/>
                    <a:pt x="53" y="16"/>
                  </a:cubicBezTo>
                  <a:lnTo>
                    <a:pt x="53" y="12"/>
                  </a:lnTo>
                  <a:close/>
                  <a:moveTo>
                    <a:pt x="53" y="12"/>
                  </a:moveTo>
                  <a:cubicBezTo>
                    <a:pt x="53" y="12"/>
                    <a:pt x="53" y="12"/>
                    <a:pt x="53" y="12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pic>
        <p:nvPicPr>
          <p:cNvPr id="136273" name="Graphic 136272" descr="Oil Rig with solid fill">
            <a:extLst>
              <a:ext uri="{FF2B5EF4-FFF2-40B4-BE49-F238E27FC236}">
                <a16:creationId xmlns:a16="http://schemas.microsoft.com/office/drawing/2014/main" id="{28B8FFE3-2E5E-5312-D401-48B9150BBF40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915761" y="1309144"/>
            <a:ext cx="706715" cy="706715"/>
          </a:xfrm>
          <a:prstGeom prst="rect">
            <a:avLst/>
          </a:prstGeom>
        </p:spPr>
      </p:pic>
      <p:pic>
        <p:nvPicPr>
          <p:cNvPr id="136275" name="Graphic 136274" descr="Fuel with solid fill">
            <a:extLst>
              <a:ext uri="{FF2B5EF4-FFF2-40B4-BE49-F238E27FC236}">
                <a16:creationId xmlns:a16="http://schemas.microsoft.com/office/drawing/2014/main" id="{16053C51-BC23-2988-5E43-ACA953663C1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2930770" y="3913381"/>
            <a:ext cx="696709" cy="696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294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Renewable Energy Sources</a:t>
            </a:r>
          </a:p>
        </p:txBody>
      </p:sp>
      <p:grpSp>
        <p:nvGrpSpPr>
          <p:cNvPr id="136203" name="Group 136202">
            <a:extLst>
              <a:ext uri="{FF2B5EF4-FFF2-40B4-BE49-F238E27FC236}">
                <a16:creationId xmlns:a16="http://schemas.microsoft.com/office/drawing/2014/main" id="{4D01FB13-DB84-D1C8-EBB5-64205407ECC2}"/>
              </a:ext>
            </a:extLst>
          </p:cNvPr>
          <p:cNvGrpSpPr/>
          <p:nvPr/>
        </p:nvGrpSpPr>
        <p:grpSpPr>
          <a:xfrm>
            <a:off x="3347864" y="1878968"/>
            <a:ext cx="2358054" cy="2177381"/>
            <a:chOff x="3347864" y="1878968"/>
            <a:chExt cx="2358054" cy="2177381"/>
          </a:xfrm>
        </p:grpSpPr>
        <p:sp>
          <p:nvSpPr>
            <p:cNvPr id="48" name="AutoShape 3">
              <a:extLst>
                <a:ext uri="{FF2B5EF4-FFF2-40B4-BE49-F238E27FC236}">
                  <a16:creationId xmlns:a16="http://schemas.microsoft.com/office/drawing/2014/main" id="{6029DB1D-9D4E-0E06-E13C-131127505953}"/>
                </a:ext>
              </a:extLst>
            </p:cNvPr>
            <p:cNvSpPr>
              <a:spLocks noChangeArrowheads="1"/>
            </p:cNvSpPr>
            <p:nvPr/>
          </p:nvSpPr>
          <p:spPr bwMode="invGray">
            <a:xfrm rot="17973186">
              <a:off x="4696938" y="2064291"/>
              <a:ext cx="583204" cy="212557"/>
            </a:xfrm>
            <a:prstGeom prst="rightArrow">
              <a:avLst>
                <a:gd name="adj1" fmla="val 35167"/>
                <a:gd name="adj2" fmla="val 111109"/>
              </a:avLst>
            </a:prstGeom>
            <a:solidFill>
              <a:srgbClr val="C00000">
                <a:alpha val="46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49" name="AutoShape 4">
              <a:extLst>
                <a:ext uri="{FF2B5EF4-FFF2-40B4-BE49-F238E27FC236}">
                  <a16:creationId xmlns:a16="http://schemas.microsoft.com/office/drawing/2014/main" id="{1D234B41-16AB-EE92-9880-9CD2CA34F6AE}"/>
                </a:ext>
              </a:extLst>
            </p:cNvPr>
            <p:cNvSpPr>
              <a:spLocks noChangeArrowheads="1"/>
            </p:cNvSpPr>
            <p:nvPr/>
          </p:nvSpPr>
          <p:spPr bwMode="invGray">
            <a:xfrm rot="3465783">
              <a:off x="4696938" y="3658468"/>
              <a:ext cx="583204" cy="212557"/>
            </a:xfrm>
            <a:prstGeom prst="rightArrow">
              <a:avLst>
                <a:gd name="adj1" fmla="val 35167"/>
                <a:gd name="adj2" fmla="val 111109"/>
              </a:avLst>
            </a:prstGeom>
            <a:solidFill>
              <a:srgbClr val="C00000">
                <a:alpha val="46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50" name="AutoShape 5">
              <a:extLst>
                <a:ext uri="{FF2B5EF4-FFF2-40B4-BE49-F238E27FC236}">
                  <a16:creationId xmlns:a16="http://schemas.microsoft.com/office/drawing/2014/main" id="{BEBDC2C4-3EF0-39F9-40C2-398EED486285}"/>
                </a:ext>
              </a:extLst>
            </p:cNvPr>
            <p:cNvSpPr>
              <a:spLocks noChangeArrowheads="1"/>
            </p:cNvSpPr>
            <p:nvPr/>
          </p:nvSpPr>
          <p:spPr bwMode="invGray">
            <a:xfrm rot="14369022">
              <a:off x="3798884" y="2120087"/>
              <a:ext cx="583204" cy="212557"/>
            </a:xfrm>
            <a:prstGeom prst="rightArrow">
              <a:avLst>
                <a:gd name="adj1" fmla="val 35167"/>
                <a:gd name="adj2" fmla="val 111109"/>
              </a:avLst>
            </a:prstGeom>
            <a:solidFill>
              <a:srgbClr val="C00000">
                <a:alpha val="46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51" name="AutoShape 6">
              <a:extLst>
                <a:ext uri="{FF2B5EF4-FFF2-40B4-BE49-F238E27FC236}">
                  <a16:creationId xmlns:a16="http://schemas.microsoft.com/office/drawing/2014/main" id="{48F63996-CB17-34D6-40EF-D7AEBE0CFADE}"/>
                </a:ext>
              </a:extLst>
            </p:cNvPr>
            <p:cNvSpPr>
              <a:spLocks noChangeArrowheads="1"/>
            </p:cNvSpPr>
            <p:nvPr/>
          </p:nvSpPr>
          <p:spPr bwMode="invGray">
            <a:xfrm rot="7535209">
              <a:off x="3769658" y="3633227"/>
              <a:ext cx="584532" cy="213886"/>
            </a:xfrm>
            <a:prstGeom prst="rightArrow">
              <a:avLst>
                <a:gd name="adj1" fmla="val 35167"/>
                <a:gd name="adj2" fmla="val 110670"/>
              </a:avLst>
            </a:prstGeom>
            <a:solidFill>
              <a:srgbClr val="C00000">
                <a:alpha val="46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52" name="AutoShape 7">
              <a:extLst>
                <a:ext uri="{FF2B5EF4-FFF2-40B4-BE49-F238E27FC236}">
                  <a16:creationId xmlns:a16="http://schemas.microsoft.com/office/drawing/2014/main" id="{F07D5C7B-B797-B369-5A55-56122D017F6B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5122715" y="2895256"/>
              <a:ext cx="583203" cy="212557"/>
            </a:xfrm>
            <a:prstGeom prst="rightArrow">
              <a:avLst>
                <a:gd name="adj1" fmla="val 35167"/>
                <a:gd name="adj2" fmla="val 111109"/>
              </a:avLst>
            </a:prstGeom>
            <a:solidFill>
              <a:srgbClr val="C00000">
                <a:alpha val="46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53" name="AutoShape 8">
              <a:extLst>
                <a:ext uri="{FF2B5EF4-FFF2-40B4-BE49-F238E27FC236}">
                  <a16:creationId xmlns:a16="http://schemas.microsoft.com/office/drawing/2014/main" id="{9551B1E1-D346-E6F3-DD5E-2CDFDFE4F1EA}"/>
                </a:ext>
              </a:extLst>
            </p:cNvPr>
            <p:cNvSpPr>
              <a:spLocks noChangeArrowheads="1"/>
            </p:cNvSpPr>
            <p:nvPr/>
          </p:nvSpPr>
          <p:spPr bwMode="invGray">
            <a:xfrm rot="10800000">
              <a:off x="3347864" y="2889942"/>
              <a:ext cx="636342" cy="213885"/>
            </a:xfrm>
            <a:prstGeom prst="rightArrow">
              <a:avLst>
                <a:gd name="adj1" fmla="val 35167"/>
                <a:gd name="adj2" fmla="val 120480"/>
              </a:avLst>
            </a:prstGeom>
            <a:solidFill>
              <a:srgbClr val="C00000">
                <a:alpha val="46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grpSp>
          <p:nvGrpSpPr>
            <p:cNvPr id="60" name="Group 15">
              <a:extLst>
                <a:ext uri="{FF2B5EF4-FFF2-40B4-BE49-F238E27FC236}">
                  <a16:creationId xmlns:a16="http://schemas.microsoft.com/office/drawing/2014/main" id="{56DEBF7A-5BA6-6CCC-9649-56A990FB16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15161" y="2253558"/>
              <a:ext cx="1409658" cy="1409657"/>
              <a:chOff x="4166" y="1706"/>
              <a:chExt cx="1252" cy="1252"/>
            </a:xfrm>
          </p:grpSpPr>
          <p:sp>
            <p:nvSpPr>
              <p:cNvPr id="62" name="Oval 16">
                <a:extLst>
                  <a:ext uri="{FF2B5EF4-FFF2-40B4-BE49-F238E27FC236}">
                    <a16:creationId xmlns:a16="http://schemas.microsoft.com/office/drawing/2014/main" id="{E696B6FB-609E-D108-0AB0-EF6B5EBFB07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solidFill>
                <a:schemeClr val="accent1"/>
              </a:solidFill>
              <a:ln w="28575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kern="0">
                  <a:solidFill>
                    <a:srgbClr val="FEFEFE"/>
                  </a:solidFill>
                  <a:latin typeface="Arial" charset="0"/>
                </a:endParaRPr>
              </a:p>
            </p:txBody>
          </p:sp>
          <p:sp>
            <p:nvSpPr>
              <p:cNvPr id="63" name="Oval 17">
                <a:extLst>
                  <a:ext uri="{FF2B5EF4-FFF2-40B4-BE49-F238E27FC236}">
                    <a16:creationId xmlns:a16="http://schemas.microsoft.com/office/drawing/2014/main" id="{75F5A9C5-BB08-3F3E-7A95-392C61F0E0B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kern="0">
                  <a:solidFill>
                    <a:srgbClr val="FEFEFE"/>
                  </a:solidFill>
                  <a:latin typeface="Arial" charset="0"/>
                </a:endParaRPr>
              </a:p>
            </p:txBody>
          </p:sp>
        </p:grpSp>
      </p:grpSp>
      <p:sp>
        <p:nvSpPr>
          <p:cNvPr id="136195" name="AutoShape 21">
            <a:extLst>
              <a:ext uri="{FF2B5EF4-FFF2-40B4-BE49-F238E27FC236}">
                <a16:creationId xmlns:a16="http://schemas.microsoft.com/office/drawing/2014/main" id="{82C748D3-C1DC-007F-52D4-E86578B15DAA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4246" y="2833514"/>
            <a:ext cx="2281237" cy="401639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kern="0" dirty="0">
                <a:solidFill>
                  <a:srgbClr val="FEFEFE"/>
                </a:solidFill>
                <a:latin typeface="Arial" charset="0"/>
              </a:rPr>
              <a:t>Geothermal Energy</a:t>
            </a:r>
          </a:p>
        </p:txBody>
      </p:sp>
      <p:sp>
        <p:nvSpPr>
          <p:cNvPr id="136196" name="AutoShape 22">
            <a:extLst>
              <a:ext uri="{FF2B5EF4-FFF2-40B4-BE49-F238E27FC236}">
                <a16:creationId xmlns:a16="http://schemas.microsoft.com/office/drawing/2014/main" id="{D7C28AD7-8935-128E-0AE7-1507F5472C30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4397" y="1356993"/>
            <a:ext cx="2281237" cy="403225"/>
          </a:xfrm>
          <a:prstGeom prst="roundRect">
            <a:avLst>
              <a:gd name="adj" fmla="val 16667"/>
            </a:avLst>
          </a:prstGeom>
          <a:solidFill>
            <a:srgbClr val="73BC44"/>
          </a:solidFill>
          <a:ln w="28575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kern="0" dirty="0">
                <a:solidFill>
                  <a:srgbClr val="FEFEFE"/>
                </a:solidFill>
                <a:latin typeface="Arial" charset="0"/>
              </a:rPr>
              <a:t>Biomass</a:t>
            </a:r>
          </a:p>
        </p:txBody>
      </p:sp>
      <p:sp>
        <p:nvSpPr>
          <p:cNvPr id="136197" name="AutoShape 23">
            <a:extLst>
              <a:ext uri="{FF2B5EF4-FFF2-40B4-BE49-F238E27FC236}">
                <a16:creationId xmlns:a16="http://schemas.microsoft.com/office/drawing/2014/main" id="{AD112201-9827-4C5A-6B4D-1BE5DCFB962B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4397" y="4220861"/>
            <a:ext cx="2281237" cy="401637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28575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kern="0" dirty="0">
                <a:solidFill>
                  <a:srgbClr val="FEFEFE"/>
                </a:solidFill>
                <a:latin typeface="Arial" charset="0"/>
              </a:rPr>
              <a:t>Tidal Energy</a:t>
            </a:r>
          </a:p>
        </p:txBody>
      </p:sp>
      <p:sp>
        <p:nvSpPr>
          <p:cNvPr id="136198" name="AutoShape 24">
            <a:extLst>
              <a:ext uri="{FF2B5EF4-FFF2-40B4-BE49-F238E27FC236}">
                <a16:creationId xmlns:a16="http://schemas.microsoft.com/office/drawing/2014/main" id="{E32F1453-83CE-006F-DDC4-C95C93071042}"/>
              </a:ext>
            </a:extLst>
          </p:cNvPr>
          <p:cNvSpPr>
            <a:spLocks noChangeArrowheads="1"/>
          </p:cNvSpPr>
          <p:nvPr/>
        </p:nvSpPr>
        <p:spPr bwMode="gray">
          <a:xfrm>
            <a:off x="6693201" y="2833514"/>
            <a:ext cx="2347912" cy="401639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28575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kern="0" dirty="0">
                <a:solidFill>
                  <a:srgbClr val="FEFEFE"/>
                </a:solidFill>
                <a:latin typeface="Arial" charset="0"/>
              </a:rPr>
              <a:t>Wind Power</a:t>
            </a:r>
          </a:p>
        </p:txBody>
      </p:sp>
      <p:sp>
        <p:nvSpPr>
          <p:cNvPr id="136199" name="AutoShape 25">
            <a:extLst>
              <a:ext uri="{FF2B5EF4-FFF2-40B4-BE49-F238E27FC236}">
                <a16:creationId xmlns:a16="http://schemas.microsoft.com/office/drawing/2014/main" id="{36174ED4-E0C4-BE36-01EC-C3FC58423ECF}"/>
              </a:ext>
            </a:extLst>
          </p:cNvPr>
          <p:cNvSpPr>
            <a:spLocks noChangeArrowheads="1"/>
          </p:cNvSpPr>
          <p:nvPr/>
        </p:nvSpPr>
        <p:spPr bwMode="gray">
          <a:xfrm>
            <a:off x="6021690" y="1356993"/>
            <a:ext cx="2347913" cy="40322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kern="0" dirty="0">
                <a:solidFill>
                  <a:srgbClr val="FEFEFE"/>
                </a:solidFill>
                <a:latin typeface="Arial" charset="0"/>
              </a:rPr>
              <a:t>Solar Energy</a:t>
            </a:r>
          </a:p>
        </p:txBody>
      </p:sp>
      <p:sp>
        <p:nvSpPr>
          <p:cNvPr id="136200" name="AutoShape 26">
            <a:extLst>
              <a:ext uri="{FF2B5EF4-FFF2-40B4-BE49-F238E27FC236}">
                <a16:creationId xmlns:a16="http://schemas.microsoft.com/office/drawing/2014/main" id="{085F93B6-DC7F-404B-5138-ACF50662426B}"/>
              </a:ext>
            </a:extLst>
          </p:cNvPr>
          <p:cNvSpPr>
            <a:spLocks noChangeArrowheads="1"/>
          </p:cNvSpPr>
          <p:nvPr/>
        </p:nvSpPr>
        <p:spPr bwMode="gray">
          <a:xfrm>
            <a:off x="6021690" y="4220861"/>
            <a:ext cx="2347913" cy="40163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28575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kern="0" dirty="0">
                <a:solidFill>
                  <a:srgbClr val="FEFEFE"/>
                </a:solidFill>
                <a:latin typeface="Arial" charset="0"/>
              </a:rPr>
              <a:t>Hydropower</a:t>
            </a:r>
          </a:p>
        </p:txBody>
      </p:sp>
      <p:sp>
        <p:nvSpPr>
          <p:cNvPr id="136201" name="Oval 136200">
            <a:extLst>
              <a:ext uri="{FF2B5EF4-FFF2-40B4-BE49-F238E27FC236}">
                <a16:creationId xmlns:a16="http://schemas.microsoft.com/office/drawing/2014/main" id="{DF8366E3-4C88-F24B-57E2-F195BBB63731}"/>
              </a:ext>
            </a:extLst>
          </p:cNvPr>
          <p:cNvSpPr/>
          <p:nvPr/>
        </p:nvSpPr>
        <p:spPr>
          <a:xfrm>
            <a:off x="3235270" y="1148909"/>
            <a:ext cx="877369" cy="877369"/>
          </a:xfrm>
          <a:prstGeom prst="ellipse">
            <a:avLst/>
          </a:prstGeom>
          <a:solidFill>
            <a:srgbClr val="73BC4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900" dirty="0"/>
          </a:p>
        </p:txBody>
      </p:sp>
      <p:sp>
        <p:nvSpPr>
          <p:cNvPr id="136204" name="Oval 136203">
            <a:extLst>
              <a:ext uri="{FF2B5EF4-FFF2-40B4-BE49-F238E27FC236}">
                <a16:creationId xmlns:a16="http://schemas.microsoft.com/office/drawing/2014/main" id="{89FBB954-1377-04BC-ED11-43014061614B}"/>
              </a:ext>
            </a:extLst>
          </p:cNvPr>
          <p:cNvSpPr/>
          <p:nvPr/>
        </p:nvSpPr>
        <p:spPr>
          <a:xfrm>
            <a:off x="4957390" y="1086828"/>
            <a:ext cx="877369" cy="877369"/>
          </a:xfrm>
          <a:prstGeom prst="ellipse">
            <a:avLst/>
          </a:prstGeom>
          <a:solidFill>
            <a:srgbClr val="FFC0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900" dirty="0"/>
          </a:p>
        </p:txBody>
      </p:sp>
      <p:sp>
        <p:nvSpPr>
          <p:cNvPr id="136205" name="Oval 136204">
            <a:extLst>
              <a:ext uri="{FF2B5EF4-FFF2-40B4-BE49-F238E27FC236}">
                <a16:creationId xmlns:a16="http://schemas.microsoft.com/office/drawing/2014/main" id="{85B8D474-4730-6D7E-37C8-BFC98680FC12}"/>
              </a:ext>
            </a:extLst>
          </p:cNvPr>
          <p:cNvSpPr/>
          <p:nvPr/>
        </p:nvSpPr>
        <p:spPr>
          <a:xfrm>
            <a:off x="5719390" y="2544153"/>
            <a:ext cx="877369" cy="877369"/>
          </a:xfrm>
          <a:prstGeom prst="ellipse">
            <a:avLst/>
          </a:prstGeom>
          <a:solidFill>
            <a:schemeClr val="accent5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900" dirty="0"/>
          </a:p>
        </p:txBody>
      </p:sp>
      <p:sp>
        <p:nvSpPr>
          <p:cNvPr id="136206" name="Oval 136205">
            <a:extLst>
              <a:ext uri="{FF2B5EF4-FFF2-40B4-BE49-F238E27FC236}">
                <a16:creationId xmlns:a16="http://schemas.microsoft.com/office/drawing/2014/main" id="{3C491913-F48F-6A17-CD71-F9CFF020E0A0}"/>
              </a:ext>
            </a:extLst>
          </p:cNvPr>
          <p:cNvSpPr/>
          <p:nvPr/>
        </p:nvSpPr>
        <p:spPr>
          <a:xfrm>
            <a:off x="4919290" y="3944328"/>
            <a:ext cx="877369" cy="877369"/>
          </a:xfrm>
          <a:prstGeom prst="ellipse">
            <a:avLst/>
          </a:prstGeom>
          <a:solidFill>
            <a:srgbClr val="00B0F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900" dirty="0"/>
          </a:p>
        </p:txBody>
      </p:sp>
      <p:sp>
        <p:nvSpPr>
          <p:cNvPr id="136207" name="Oval 136206">
            <a:extLst>
              <a:ext uri="{FF2B5EF4-FFF2-40B4-BE49-F238E27FC236}">
                <a16:creationId xmlns:a16="http://schemas.microsoft.com/office/drawing/2014/main" id="{B1E6204C-8C57-0030-1817-958819F6C10C}"/>
              </a:ext>
            </a:extLst>
          </p:cNvPr>
          <p:cNvSpPr/>
          <p:nvPr/>
        </p:nvSpPr>
        <p:spPr>
          <a:xfrm>
            <a:off x="3280990" y="3953853"/>
            <a:ext cx="877369" cy="877369"/>
          </a:xfrm>
          <a:prstGeom prst="ellipse">
            <a:avLst/>
          </a:prstGeom>
          <a:solidFill>
            <a:schemeClr val="accent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900" dirty="0"/>
          </a:p>
        </p:txBody>
      </p:sp>
      <p:sp>
        <p:nvSpPr>
          <p:cNvPr id="136208" name="Oval 136207">
            <a:extLst>
              <a:ext uri="{FF2B5EF4-FFF2-40B4-BE49-F238E27FC236}">
                <a16:creationId xmlns:a16="http://schemas.microsoft.com/office/drawing/2014/main" id="{BE70CE41-326E-E33A-FA3A-10403D812FAE}"/>
              </a:ext>
            </a:extLst>
          </p:cNvPr>
          <p:cNvSpPr/>
          <p:nvPr/>
        </p:nvSpPr>
        <p:spPr>
          <a:xfrm>
            <a:off x="2452315" y="2648928"/>
            <a:ext cx="877369" cy="87736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900" dirty="0"/>
          </a:p>
        </p:txBody>
      </p:sp>
      <p:pic>
        <p:nvPicPr>
          <p:cNvPr id="136209" name="Graphic 136208" descr="Solar Panels with solid fill">
            <a:extLst>
              <a:ext uri="{FF2B5EF4-FFF2-40B4-BE49-F238E27FC236}">
                <a16:creationId xmlns:a16="http://schemas.microsoft.com/office/drawing/2014/main" id="{72352F0C-E4C6-762B-D6DF-69C3A403B2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93749" y="1206906"/>
            <a:ext cx="612169" cy="612169"/>
          </a:xfrm>
          <a:prstGeom prst="rect">
            <a:avLst/>
          </a:prstGeom>
        </p:spPr>
      </p:pic>
      <p:pic>
        <p:nvPicPr>
          <p:cNvPr id="136210" name="Graphic 136209" descr="Wind Turbines with solid fill">
            <a:extLst>
              <a:ext uri="{FF2B5EF4-FFF2-40B4-BE49-F238E27FC236}">
                <a16:creationId xmlns:a16="http://schemas.microsoft.com/office/drawing/2014/main" id="{C6193F6F-711E-9B85-8BC2-1262C95DBF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82624" y="2709688"/>
            <a:ext cx="591667" cy="591667"/>
          </a:xfrm>
          <a:prstGeom prst="rect">
            <a:avLst/>
          </a:prstGeom>
        </p:spPr>
      </p:pic>
      <p:pic>
        <p:nvPicPr>
          <p:cNvPr id="136211" name="Graphic 136210" descr="Hydropower with solid fill">
            <a:extLst>
              <a:ext uri="{FF2B5EF4-FFF2-40B4-BE49-F238E27FC236}">
                <a16:creationId xmlns:a16="http://schemas.microsoft.com/office/drawing/2014/main" id="{0837F961-87D8-BC37-BA8A-8EE9C9C233B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067737" y="4119117"/>
            <a:ext cx="580473" cy="580473"/>
          </a:xfrm>
          <a:prstGeom prst="rect">
            <a:avLst/>
          </a:prstGeom>
        </p:spPr>
      </p:pic>
      <p:pic>
        <p:nvPicPr>
          <p:cNvPr id="136212" name="Graphic 136211" descr="Wave with solid fill">
            <a:extLst>
              <a:ext uri="{FF2B5EF4-FFF2-40B4-BE49-F238E27FC236}">
                <a16:creationId xmlns:a16="http://schemas.microsoft.com/office/drawing/2014/main" id="{CE0DE117-E34C-8C64-8A3D-3E413E107D7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395928" y="4052288"/>
            <a:ext cx="649662" cy="649662"/>
          </a:xfrm>
          <a:prstGeom prst="rect">
            <a:avLst/>
          </a:prstGeom>
        </p:spPr>
      </p:pic>
      <p:pic>
        <p:nvPicPr>
          <p:cNvPr id="136217" name="Graphic 136216" descr="Renewable Energy with solid fill">
            <a:extLst>
              <a:ext uri="{FF2B5EF4-FFF2-40B4-BE49-F238E27FC236}">
                <a16:creationId xmlns:a16="http://schemas.microsoft.com/office/drawing/2014/main" id="{283298A8-20A6-E79F-F329-04D9E233E2F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014479" y="2434456"/>
            <a:ext cx="1015106" cy="1015106"/>
          </a:xfrm>
          <a:prstGeom prst="rect">
            <a:avLst/>
          </a:prstGeom>
        </p:spPr>
      </p:pic>
      <p:grpSp>
        <p:nvGrpSpPr>
          <p:cNvPr id="136224" name="Group 136223">
            <a:extLst>
              <a:ext uri="{FF2B5EF4-FFF2-40B4-BE49-F238E27FC236}">
                <a16:creationId xmlns:a16="http://schemas.microsoft.com/office/drawing/2014/main" id="{8099E749-55CC-5120-B6A9-6F26F032AC37}"/>
              </a:ext>
            </a:extLst>
          </p:cNvPr>
          <p:cNvGrpSpPr/>
          <p:nvPr/>
        </p:nvGrpSpPr>
        <p:grpSpPr>
          <a:xfrm>
            <a:off x="2615190" y="2732021"/>
            <a:ext cx="529728" cy="708234"/>
            <a:chOff x="2615190" y="2732021"/>
            <a:chExt cx="529728" cy="708234"/>
          </a:xfrm>
        </p:grpSpPr>
        <p:pic>
          <p:nvPicPr>
            <p:cNvPr id="136218" name="Graphic 136217" descr="Power Plant with solid fill">
              <a:extLst>
                <a:ext uri="{FF2B5EF4-FFF2-40B4-BE49-F238E27FC236}">
                  <a16:creationId xmlns:a16="http://schemas.microsoft.com/office/drawing/2014/main" id="{C7B87D5A-9475-66D4-6834-92A0F8364A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2615190" y="2732021"/>
              <a:ext cx="529728" cy="529728"/>
            </a:xfrm>
            <a:prstGeom prst="rect">
              <a:avLst/>
            </a:prstGeom>
          </p:spPr>
        </p:pic>
        <p:cxnSp>
          <p:nvCxnSpPr>
            <p:cNvPr id="136220" name="Straight Arrow Connector 136219">
              <a:extLst>
                <a:ext uri="{FF2B5EF4-FFF2-40B4-BE49-F238E27FC236}">
                  <a16:creationId xmlns:a16="http://schemas.microsoft.com/office/drawing/2014/main" id="{FBACF8DE-A16D-985C-E024-6798C358CFB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71800" y="3242453"/>
              <a:ext cx="0" cy="197802"/>
            </a:xfrm>
            <a:prstGeom prst="straightConnector1">
              <a:avLst/>
            </a:prstGeom>
            <a:ln w="31750" cap="rnd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223" name="Straight Arrow Connector 136222">
              <a:extLst>
                <a:ext uri="{FF2B5EF4-FFF2-40B4-BE49-F238E27FC236}">
                  <a16:creationId xmlns:a16="http://schemas.microsoft.com/office/drawing/2014/main" id="{985BA72B-8587-56EE-2141-C4675B5A1A0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87824" y="3242453"/>
              <a:ext cx="0" cy="197802"/>
            </a:xfrm>
            <a:prstGeom prst="straightConnector1">
              <a:avLst/>
            </a:prstGeom>
            <a:ln w="31750" cap="rnd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6226" name="Graphic 136225" descr="Plant with solid fill">
            <a:extLst>
              <a:ext uri="{FF2B5EF4-FFF2-40B4-BE49-F238E27FC236}">
                <a16:creationId xmlns:a16="http://schemas.microsoft.com/office/drawing/2014/main" id="{C985B79C-0D4B-CE54-9B61-51874932A17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328603" y="1269697"/>
            <a:ext cx="665669" cy="66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12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Solar Power Industry Value Chain</a:t>
            </a:r>
          </a:p>
        </p:txBody>
      </p:sp>
      <p:sp>
        <p:nvSpPr>
          <p:cNvPr id="8" name="Arrow: Bent-Up 7">
            <a:extLst>
              <a:ext uri="{FF2B5EF4-FFF2-40B4-BE49-F238E27FC236}">
                <a16:creationId xmlns:a16="http://schemas.microsoft.com/office/drawing/2014/main" id="{8F852EA8-00F8-22F5-C174-BB80D7042E90}"/>
              </a:ext>
            </a:extLst>
          </p:cNvPr>
          <p:cNvSpPr/>
          <p:nvPr/>
        </p:nvSpPr>
        <p:spPr>
          <a:xfrm rot="5400000">
            <a:off x="1011675" y="2098857"/>
            <a:ext cx="937533" cy="1067348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5D571CC-AB0D-6D58-9E64-AB05D2159C64}"/>
              </a:ext>
            </a:extLst>
          </p:cNvPr>
          <p:cNvSpPr/>
          <p:nvPr/>
        </p:nvSpPr>
        <p:spPr>
          <a:xfrm>
            <a:off x="763286" y="1059582"/>
            <a:ext cx="1578253" cy="1104726"/>
          </a:xfrm>
          <a:custGeom>
            <a:avLst/>
            <a:gdLst>
              <a:gd name="connsiteX0" fmla="*/ 0 w 1767802"/>
              <a:gd name="connsiteY0" fmla="*/ 206275 h 1237404"/>
              <a:gd name="connsiteX1" fmla="*/ 206275 w 1767802"/>
              <a:gd name="connsiteY1" fmla="*/ 0 h 1237404"/>
              <a:gd name="connsiteX2" fmla="*/ 1561527 w 1767802"/>
              <a:gd name="connsiteY2" fmla="*/ 0 h 1237404"/>
              <a:gd name="connsiteX3" fmla="*/ 1767802 w 1767802"/>
              <a:gd name="connsiteY3" fmla="*/ 206275 h 1237404"/>
              <a:gd name="connsiteX4" fmla="*/ 1767802 w 1767802"/>
              <a:gd name="connsiteY4" fmla="*/ 1031129 h 1237404"/>
              <a:gd name="connsiteX5" fmla="*/ 1561527 w 1767802"/>
              <a:gd name="connsiteY5" fmla="*/ 1237404 h 1237404"/>
              <a:gd name="connsiteX6" fmla="*/ 206275 w 1767802"/>
              <a:gd name="connsiteY6" fmla="*/ 1237404 h 1237404"/>
              <a:gd name="connsiteX7" fmla="*/ 0 w 1767802"/>
              <a:gd name="connsiteY7" fmla="*/ 1031129 h 1237404"/>
              <a:gd name="connsiteX8" fmla="*/ 0 w 1767802"/>
              <a:gd name="connsiteY8" fmla="*/ 206275 h 1237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7802" h="1237404">
                <a:moveTo>
                  <a:pt x="0" y="206275"/>
                </a:moveTo>
                <a:cubicBezTo>
                  <a:pt x="0" y="92352"/>
                  <a:pt x="92352" y="0"/>
                  <a:pt x="206275" y="0"/>
                </a:cubicBezTo>
                <a:lnTo>
                  <a:pt x="1561527" y="0"/>
                </a:lnTo>
                <a:cubicBezTo>
                  <a:pt x="1675450" y="0"/>
                  <a:pt x="1767802" y="92352"/>
                  <a:pt x="1767802" y="206275"/>
                </a:cubicBezTo>
                <a:lnTo>
                  <a:pt x="1767802" y="1031129"/>
                </a:lnTo>
                <a:cubicBezTo>
                  <a:pt x="1767802" y="1145052"/>
                  <a:pt x="1675450" y="1237404"/>
                  <a:pt x="1561527" y="1237404"/>
                </a:cubicBezTo>
                <a:lnTo>
                  <a:pt x="206275" y="1237404"/>
                </a:lnTo>
                <a:cubicBezTo>
                  <a:pt x="92352" y="1237404"/>
                  <a:pt x="0" y="1145052"/>
                  <a:pt x="0" y="1031129"/>
                </a:cubicBezTo>
                <a:lnTo>
                  <a:pt x="0" y="206275"/>
                </a:lnTo>
                <a:close/>
              </a:path>
            </a:pathLst>
          </a:cu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24" tIns="42672" rIns="371879" bIns="42672" numCol="1" spcCol="1270" anchor="ctr" anchorCtr="0">
            <a:noAutofit/>
          </a:bodyPr>
          <a:lstStyle/>
          <a:p>
            <a:pPr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200"/>
          </a:p>
        </p:txBody>
      </p:sp>
      <p:sp>
        <p:nvSpPr>
          <p:cNvPr id="11" name="Arrow: Bent-Up 10">
            <a:extLst>
              <a:ext uri="{FF2B5EF4-FFF2-40B4-BE49-F238E27FC236}">
                <a16:creationId xmlns:a16="http://schemas.microsoft.com/office/drawing/2014/main" id="{7DFDDC03-18EA-8530-E5ED-C974EB53B4F6}"/>
              </a:ext>
            </a:extLst>
          </p:cNvPr>
          <p:cNvSpPr/>
          <p:nvPr/>
        </p:nvSpPr>
        <p:spPr>
          <a:xfrm rot="5400000">
            <a:off x="2320215" y="3339829"/>
            <a:ext cx="937533" cy="1067348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3E63EC0-3233-503C-99FB-6AD99CC03E53}"/>
              </a:ext>
            </a:extLst>
          </p:cNvPr>
          <p:cNvSpPr/>
          <p:nvPr/>
        </p:nvSpPr>
        <p:spPr>
          <a:xfrm>
            <a:off x="2071826" y="2300555"/>
            <a:ext cx="1578253" cy="1104726"/>
          </a:xfrm>
          <a:custGeom>
            <a:avLst/>
            <a:gdLst>
              <a:gd name="connsiteX0" fmla="*/ 0 w 1767802"/>
              <a:gd name="connsiteY0" fmla="*/ 206275 h 1237404"/>
              <a:gd name="connsiteX1" fmla="*/ 206275 w 1767802"/>
              <a:gd name="connsiteY1" fmla="*/ 0 h 1237404"/>
              <a:gd name="connsiteX2" fmla="*/ 1561527 w 1767802"/>
              <a:gd name="connsiteY2" fmla="*/ 0 h 1237404"/>
              <a:gd name="connsiteX3" fmla="*/ 1767802 w 1767802"/>
              <a:gd name="connsiteY3" fmla="*/ 206275 h 1237404"/>
              <a:gd name="connsiteX4" fmla="*/ 1767802 w 1767802"/>
              <a:gd name="connsiteY4" fmla="*/ 1031129 h 1237404"/>
              <a:gd name="connsiteX5" fmla="*/ 1561527 w 1767802"/>
              <a:gd name="connsiteY5" fmla="*/ 1237404 h 1237404"/>
              <a:gd name="connsiteX6" fmla="*/ 206275 w 1767802"/>
              <a:gd name="connsiteY6" fmla="*/ 1237404 h 1237404"/>
              <a:gd name="connsiteX7" fmla="*/ 0 w 1767802"/>
              <a:gd name="connsiteY7" fmla="*/ 1031129 h 1237404"/>
              <a:gd name="connsiteX8" fmla="*/ 0 w 1767802"/>
              <a:gd name="connsiteY8" fmla="*/ 206275 h 1237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7802" h="1237404">
                <a:moveTo>
                  <a:pt x="0" y="206275"/>
                </a:moveTo>
                <a:cubicBezTo>
                  <a:pt x="0" y="92352"/>
                  <a:pt x="92352" y="0"/>
                  <a:pt x="206275" y="0"/>
                </a:cubicBezTo>
                <a:lnTo>
                  <a:pt x="1561527" y="0"/>
                </a:lnTo>
                <a:cubicBezTo>
                  <a:pt x="1675450" y="0"/>
                  <a:pt x="1767802" y="92352"/>
                  <a:pt x="1767802" y="206275"/>
                </a:cubicBezTo>
                <a:lnTo>
                  <a:pt x="1767802" y="1031129"/>
                </a:lnTo>
                <a:cubicBezTo>
                  <a:pt x="1767802" y="1145052"/>
                  <a:pt x="1675450" y="1237404"/>
                  <a:pt x="1561527" y="1237404"/>
                </a:cubicBezTo>
                <a:lnTo>
                  <a:pt x="206275" y="1237404"/>
                </a:lnTo>
                <a:cubicBezTo>
                  <a:pt x="92352" y="1237404"/>
                  <a:pt x="0" y="1145052"/>
                  <a:pt x="0" y="1031129"/>
                </a:cubicBezTo>
                <a:lnTo>
                  <a:pt x="0" y="206275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24" tIns="42672" rIns="371879" bIns="42672" numCol="1" spcCol="1270" anchor="ctr" anchorCtr="0">
            <a:noAutofit/>
          </a:bodyPr>
          <a:lstStyle/>
          <a:p>
            <a:pPr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20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1AF6B3F-A4CE-FE3B-882D-72D91D395865}"/>
              </a:ext>
            </a:extLst>
          </p:cNvPr>
          <p:cNvSpPr/>
          <p:nvPr/>
        </p:nvSpPr>
        <p:spPr>
          <a:xfrm>
            <a:off x="3380366" y="3541527"/>
            <a:ext cx="1578253" cy="1104726"/>
          </a:xfrm>
          <a:custGeom>
            <a:avLst/>
            <a:gdLst>
              <a:gd name="connsiteX0" fmla="*/ 0 w 1767802"/>
              <a:gd name="connsiteY0" fmla="*/ 206275 h 1237404"/>
              <a:gd name="connsiteX1" fmla="*/ 206275 w 1767802"/>
              <a:gd name="connsiteY1" fmla="*/ 0 h 1237404"/>
              <a:gd name="connsiteX2" fmla="*/ 1561527 w 1767802"/>
              <a:gd name="connsiteY2" fmla="*/ 0 h 1237404"/>
              <a:gd name="connsiteX3" fmla="*/ 1767802 w 1767802"/>
              <a:gd name="connsiteY3" fmla="*/ 206275 h 1237404"/>
              <a:gd name="connsiteX4" fmla="*/ 1767802 w 1767802"/>
              <a:gd name="connsiteY4" fmla="*/ 1031129 h 1237404"/>
              <a:gd name="connsiteX5" fmla="*/ 1561527 w 1767802"/>
              <a:gd name="connsiteY5" fmla="*/ 1237404 h 1237404"/>
              <a:gd name="connsiteX6" fmla="*/ 206275 w 1767802"/>
              <a:gd name="connsiteY6" fmla="*/ 1237404 h 1237404"/>
              <a:gd name="connsiteX7" fmla="*/ 0 w 1767802"/>
              <a:gd name="connsiteY7" fmla="*/ 1031129 h 1237404"/>
              <a:gd name="connsiteX8" fmla="*/ 0 w 1767802"/>
              <a:gd name="connsiteY8" fmla="*/ 206275 h 1237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7802" h="1237404">
                <a:moveTo>
                  <a:pt x="0" y="206275"/>
                </a:moveTo>
                <a:cubicBezTo>
                  <a:pt x="0" y="92352"/>
                  <a:pt x="92352" y="0"/>
                  <a:pt x="206275" y="0"/>
                </a:cubicBezTo>
                <a:lnTo>
                  <a:pt x="1561527" y="0"/>
                </a:lnTo>
                <a:cubicBezTo>
                  <a:pt x="1675450" y="0"/>
                  <a:pt x="1767802" y="92352"/>
                  <a:pt x="1767802" y="206275"/>
                </a:cubicBezTo>
                <a:lnTo>
                  <a:pt x="1767802" y="1031129"/>
                </a:lnTo>
                <a:cubicBezTo>
                  <a:pt x="1767802" y="1145052"/>
                  <a:pt x="1675450" y="1237404"/>
                  <a:pt x="1561527" y="1237404"/>
                </a:cubicBezTo>
                <a:lnTo>
                  <a:pt x="206275" y="1237404"/>
                </a:lnTo>
                <a:cubicBezTo>
                  <a:pt x="92352" y="1237404"/>
                  <a:pt x="0" y="1145052"/>
                  <a:pt x="0" y="1031129"/>
                </a:cubicBezTo>
                <a:lnTo>
                  <a:pt x="0" y="206275"/>
                </a:lnTo>
                <a:close/>
              </a:path>
            </a:pathLst>
          </a:cu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24" tIns="42672" rIns="371879" bIns="42672" numCol="1" spcCol="1270" anchor="ctr" anchorCtr="0">
            <a:noAutofit/>
          </a:bodyPr>
          <a:lstStyle/>
          <a:p>
            <a:pPr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200"/>
          </a:p>
        </p:txBody>
      </p:sp>
      <p:sp>
        <p:nvSpPr>
          <p:cNvPr id="17" name="Rectangle 57">
            <a:extLst>
              <a:ext uri="{FF2B5EF4-FFF2-40B4-BE49-F238E27FC236}">
                <a16:creationId xmlns:a16="http://schemas.microsoft.com/office/drawing/2014/main" id="{4F124970-2340-CC48-A593-C9659F1FB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286" y="1427007"/>
            <a:ext cx="15509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ea typeface="宋体" charset="-122"/>
              </a:rPr>
              <a:t>Upstream</a:t>
            </a:r>
          </a:p>
        </p:txBody>
      </p:sp>
      <p:sp>
        <p:nvSpPr>
          <p:cNvPr id="18" name="Rectangle 57">
            <a:extLst>
              <a:ext uri="{FF2B5EF4-FFF2-40B4-BE49-F238E27FC236}">
                <a16:creationId xmlns:a16="http://schemas.microsoft.com/office/drawing/2014/main" id="{E355F7C2-A22A-8217-E8DA-7EFC42F77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1420" y="2653246"/>
            <a:ext cx="15411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ea typeface="宋体" charset="-122"/>
              </a:rPr>
              <a:t>Midstream</a:t>
            </a:r>
          </a:p>
        </p:txBody>
      </p:sp>
      <p:sp>
        <p:nvSpPr>
          <p:cNvPr id="19" name="Rectangle 57">
            <a:extLst>
              <a:ext uri="{FF2B5EF4-FFF2-40B4-BE49-F238E27FC236}">
                <a16:creationId xmlns:a16="http://schemas.microsoft.com/office/drawing/2014/main" id="{0D8BFC0F-A9C4-C7A1-7D4D-60A47279B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1688" y="3903510"/>
            <a:ext cx="15356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ea typeface="宋体" charset="-122"/>
              </a:rPr>
              <a:t>Downstream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59AE166-788F-3297-E220-6B6279020D93}"/>
              </a:ext>
            </a:extLst>
          </p:cNvPr>
          <p:cNvGrpSpPr/>
          <p:nvPr/>
        </p:nvGrpSpPr>
        <p:grpSpPr>
          <a:xfrm>
            <a:off x="2399948" y="1234489"/>
            <a:ext cx="1788931" cy="754367"/>
            <a:chOff x="2483768" y="1234489"/>
            <a:chExt cx="1788931" cy="754367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6212B44-71E3-105C-BC4C-0FC82DED149F}"/>
                </a:ext>
              </a:extLst>
            </p:cNvPr>
            <p:cNvSpPr/>
            <p:nvPr/>
          </p:nvSpPr>
          <p:spPr>
            <a:xfrm>
              <a:off x="2483768" y="1234489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pic>
          <p:nvPicPr>
            <p:cNvPr id="24" name="Graphic 23" descr="Raw Materials with solid fill">
              <a:extLst>
                <a:ext uri="{FF2B5EF4-FFF2-40B4-BE49-F238E27FC236}">
                  <a16:creationId xmlns:a16="http://schemas.microsoft.com/office/drawing/2014/main" id="{C8BC4B77-9114-AFEB-27AD-37C773B067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569491" y="1320212"/>
              <a:ext cx="582921" cy="582921"/>
            </a:xfrm>
            <a:prstGeom prst="rect">
              <a:avLst/>
            </a:prstGeom>
          </p:spPr>
        </p:pic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9B596A25-D61B-870D-7E19-544D1559B962}"/>
                </a:ext>
              </a:extLst>
            </p:cNvPr>
            <p:cNvSpPr/>
            <p:nvPr/>
          </p:nvSpPr>
          <p:spPr>
            <a:xfrm>
              <a:off x="3518332" y="1234489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C2E0031-9496-7802-B565-DD5EEDA6B3EB}"/>
              </a:ext>
            </a:extLst>
          </p:cNvPr>
          <p:cNvGrpSpPr/>
          <p:nvPr/>
        </p:nvGrpSpPr>
        <p:grpSpPr>
          <a:xfrm>
            <a:off x="5016329" y="3710992"/>
            <a:ext cx="754367" cy="754367"/>
            <a:chOff x="5592393" y="3710992"/>
            <a:chExt cx="754367" cy="754367"/>
          </a:xfrm>
        </p:grpSpPr>
        <p:pic>
          <p:nvPicPr>
            <p:cNvPr id="26" name="Graphic 25" descr="Solar Panels with solid fill">
              <a:extLst>
                <a:ext uri="{FF2B5EF4-FFF2-40B4-BE49-F238E27FC236}">
                  <a16:creationId xmlns:a16="http://schemas.microsoft.com/office/drawing/2014/main" id="{CE0A04AB-1555-761A-8295-33A05C65A14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681544" y="3800143"/>
              <a:ext cx="576064" cy="576064"/>
            </a:xfrm>
            <a:prstGeom prst="rect">
              <a:avLst/>
            </a:prstGeom>
          </p:spPr>
        </p:pic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340D29D-4E2F-7EC2-2565-0AA15CB405EA}"/>
                </a:ext>
              </a:extLst>
            </p:cNvPr>
            <p:cNvSpPr/>
            <p:nvPr/>
          </p:nvSpPr>
          <p:spPr>
            <a:xfrm>
              <a:off x="5592393" y="3710992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5800370-0863-A3E0-F7EC-994446E1CD55}"/>
              </a:ext>
            </a:extLst>
          </p:cNvPr>
          <p:cNvGrpSpPr/>
          <p:nvPr/>
        </p:nvGrpSpPr>
        <p:grpSpPr>
          <a:xfrm>
            <a:off x="6084168" y="3710992"/>
            <a:ext cx="754367" cy="754367"/>
            <a:chOff x="6660232" y="3710992"/>
            <a:chExt cx="754367" cy="754367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C4ABD349-1FFB-CC8E-E333-64537B15603B}"/>
                </a:ext>
              </a:extLst>
            </p:cNvPr>
            <p:cNvSpPr/>
            <p:nvPr/>
          </p:nvSpPr>
          <p:spPr>
            <a:xfrm>
              <a:off x="6660232" y="3710992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pic>
          <p:nvPicPr>
            <p:cNvPr id="35" name="Graphic 34" descr="Electric Tower with solid fill">
              <a:extLst>
                <a:ext uri="{FF2B5EF4-FFF2-40B4-BE49-F238E27FC236}">
                  <a16:creationId xmlns:a16="http://schemas.microsoft.com/office/drawing/2014/main" id="{67E2D2FC-778A-3A0C-96F9-618D3440E82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739797" y="3792586"/>
              <a:ext cx="591868" cy="591868"/>
            </a:xfrm>
            <a:prstGeom prst="rect">
              <a:avLst/>
            </a:prstGeom>
          </p:spPr>
        </p:pic>
      </p:grp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5C1B112-2315-BDED-657C-13E2B8301AA8}"/>
              </a:ext>
            </a:extLst>
          </p:cNvPr>
          <p:cNvCxnSpPr>
            <a:cxnSpLocks/>
          </p:cNvCxnSpPr>
          <p:nvPr/>
        </p:nvCxnSpPr>
        <p:spPr>
          <a:xfrm>
            <a:off x="5770696" y="4083918"/>
            <a:ext cx="25860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62F25C7-D217-5FA0-0D30-FDFC586EDD6A}"/>
              </a:ext>
            </a:extLst>
          </p:cNvPr>
          <p:cNvGrpSpPr/>
          <p:nvPr/>
        </p:nvGrpSpPr>
        <p:grpSpPr>
          <a:xfrm>
            <a:off x="3701697" y="2471640"/>
            <a:ext cx="1802174" cy="754367"/>
            <a:chOff x="4239686" y="2471640"/>
            <a:chExt cx="1802174" cy="754367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50B527B-2A6D-ECA9-0C12-E117AD281C34}"/>
                </a:ext>
              </a:extLst>
            </p:cNvPr>
            <p:cNvSpPr/>
            <p:nvPr/>
          </p:nvSpPr>
          <p:spPr>
            <a:xfrm>
              <a:off x="4239686" y="2471640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pic>
          <p:nvPicPr>
            <p:cNvPr id="41" name="Graphic 40" descr="Robot Hand with solid fill">
              <a:extLst>
                <a:ext uri="{FF2B5EF4-FFF2-40B4-BE49-F238E27FC236}">
                  <a16:creationId xmlns:a16="http://schemas.microsoft.com/office/drawing/2014/main" id="{A4B6FB6D-982E-7C0F-D63C-E38C03654A0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301252" y="2533206"/>
              <a:ext cx="631235" cy="631235"/>
            </a:xfrm>
            <a:prstGeom prst="rect">
              <a:avLst/>
            </a:prstGeom>
          </p:spPr>
        </p:pic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7D2DDBDE-EA54-4FCA-D473-82A12F8D086B}"/>
                </a:ext>
              </a:extLst>
            </p:cNvPr>
            <p:cNvSpPr/>
            <p:nvPr/>
          </p:nvSpPr>
          <p:spPr>
            <a:xfrm>
              <a:off x="5287493" y="2471640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77733C0-0906-F83C-9E61-1DADDCF1874C}"/>
              </a:ext>
            </a:extLst>
          </p:cNvPr>
          <p:cNvGrpSpPr/>
          <p:nvPr/>
        </p:nvGrpSpPr>
        <p:grpSpPr>
          <a:xfrm>
            <a:off x="7452320" y="2471640"/>
            <a:ext cx="754367" cy="2529821"/>
            <a:chOff x="7769629" y="2321104"/>
            <a:chExt cx="754367" cy="2529821"/>
          </a:xfrm>
        </p:grpSpPr>
        <p:pic>
          <p:nvPicPr>
            <p:cNvPr id="44" name="Graphic 43" descr="House with solid fill">
              <a:extLst>
                <a:ext uri="{FF2B5EF4-FFF2-40B4-BE49-F238E27FC236}">
                  <a16:creationId xmlns:a16="http://schemas.microsoft.com/office/drawing/2014/main" id="{D530FBFC-8345-2B29-C6CE-D06D05675D3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7827683" y="2346504"/>
              <a:ext cx="640527" cy="640527"/>
            </a:xfrm>
            <a:prstGeom prst="rect">
              <a:avLst/>
            </a:prstGeom>
          </p:spPr>
        </p:pic>
        <p:pic>
          <p:nvPicPr>
            <p:cNvPr id="45" name="Graphic 44" descr="Production with solid fill">
              <a:extLst>
                <a:ext uri="{FF2B5EF4-FFF2-40B4-BE49-F238E27FC236}">
                  <a16:creationId xmlns:a16="http://schemas.microsoft.com/office/drawing/2014/main" id="{CC484BF0-CF21-F6E3-6AFE-E57ABFBC34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7827683" y="3240421"/>
              <a:ext cx="640527" cy="640527"/>
            </a:xfrm>
            <a:prstGeom prst="rect">
              <a:avLst/>
            </a:prstGeom>
          </p:spPr>
        </p:pic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23A2DD77-7635-A27E-6573-EDF86C4D9BB8}"/>
                </a:ext>
              </a:extLst>
            </p:cNvPr>
            <p:cNvSpPr/>
            <p:nvPr/>
          </p:nvSpPr>
          <p:spPr>
            <a:xfrm>
              <a:off x="7769629" y="2321104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17A3337B-701D-CA27-367C-A3BC523DA8E1}"/>
                </a:ext>
              </a:extLst>
            </p:cNvPr>
            <p:cNvSpPr/>
            <p:nvPr/>
          </p:nvSpPr>
          <p:spPr>
            <a:xfrm>
              <a:off x="7769629" y="3208831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0C2029E6-AE5D-2E75-5595-E67A7A5EAB07}"/>
                </a:ext>
              </a:extLst>
            </p:cNvPr>
            <p:cNvSpPr/>
            <p:nvPr/>
          </p:nvSpPr>
          <p:spPr>
            <a:xfrm>
              <a:off x="7769629" y="4096558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pic>
          <p:nvPicPr>
            <p:cNvPr id="49" name="Graphic 48" descr="Electric car with solid fill">
              <a:extLst>
                <a:ext uri="{FF2B5EF4-FFF2-40B4-BE49-F238E27FC236}">
                  <a16:creationId xmlns:a16="http://schemas.microsoft.com/office/drawing/2014/main" id="{1CBC8BCF-EA41-A77E-BC8F-8670E30AE403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7854656" y="4183736"/>
              <a:ext cx="591319" cy="591319"/>
            </a:xfrm>
            <a:prstGeom prst="rect">
              <a:avLst/>
            </a:prstGeom>
          </p:spPr>
        </p:pic>
      </p:grp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884DF2E-6407-99AD-BD81-3730B1DD323C}"/>
              </a:ext>
            </a:extLst>
          </p:cNvPr>
          <p:cNvCxnSpPr>
            <a:cxnSpLocks/>
          </p:cNvCxnSpPr>
          <p:nvPr/>
        </p:nvCxnSpPr>
        <p:spPr>
          <a:xfrm>
            <a:off x="7128179" y="2859782"/>
            <a:ext cx="324141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BAAE1BD-E524-0556-7CA0-0A69AC379EBA}"/>
              </a:ext>
            </a:extLst>
          </p:cNvPr>
          <p:cNvCxnSpPr>
            <a:cxnSpLocks/>
          </p:cNvCxnSpPr>
          <p:nvPr/>
        </p:nvCxnSpPr>
        <p:spPr>
          <a:xfrm>
            <a:off x="7128179" y="3772008"/>
            <a:ext cx="324141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85BC361A-612B-62B4-22BD-850E97CBF959}"/>
              </a:ext>
            </a:extLst>
          </p:cNvPr>
          <p:cNvCxnSpPr>
            <a:cxnSpLocks/>
          </p:cNvCxnSpPr>
          <p:nvPr/>
        </p:nvCxnSpPr>
        <p:spPr>
          <a:xfrm>
            <a:off x="7128179" y="4646253"/>
            <a:ext cx="324141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8761ACF-8CA1-20ED-7306-5D6240AB213A}"/>
              </a:ext>
            </a:extLst>
          </p:cNvPr>
          <p:cNvCxnSpPr>
            <a:cxnSpLocks/>
          </p:cNvCxnSpPr>
          <p:nvPr/>
        </p:nvCxnSpPr>
        <p:spPr>
          <a:xfrm>
            <a:off x="7122354" y="2859782"/>
            <a:ext cx="0" cy="1786471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E248E165-BF71-FEF6-484E-95B49028FF50}"/>
              </a:ext>
            </a:extLst>
          </p:cNvPr>
          <p:cNvCxnSpPr>
            <a:cxnSpLocks/>
          </p:cNvCxnSpPr>
          <p:nvPr/>
        </p:nvCxnSpPr>
        <p:spPr>
          <a:xfrm>
            <a:off x="6863746" y="4083918"/>
            <a:ext cx="25860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Graphic 58" descr="Inventory with solid fill">
            <a:extLst>
              <a:ext uri="{FF2B5EF4-FFF2-40B4-BE49-F238E27FC236}">
                <a16:creationId xmlns:a16="http://schemas.microsoft.com/office/drawing/2014/main" id="{F59D43E4-A1A6-D26E-B999-62AB62B4377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794819" y="2497040"/>
            <a:ext cx="663735" cy="663735"/>
          </a:xfrm>
          <a:prstGeom prst="rect">
            <a:avLst/>
          </a:prstGeom>
        </p:spPr>
      </p:pic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72C99B7-A5D9-F8A4-A070-72D1F626FAD0}"/>
              </a:ext>
            </a:extLst>
          </p:cNvPr>
          <p:cNvCxnSpPr>
            <a:cxnSpLocks/>
          </p:cNvCxnSpPr>
          <p:nvPr/>
        </p:nvCxnSpPr>
        <p:spPr>
          <a:xfrm>
            <a:off x="4456064" y="2843950"/>
            <a:ext cx="25860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FC9F228-C523-11A5-F9D0-B9988A88B02E}"/>
              </a:ext>
            </a:extLst>
          </p:cNvPr>
          <p:cNvCxnSpPr>
            <a:cxnSpLocks/>
          </p:cNvCxnSpPr>
          <p:nvPr/>
        </p:nvCxnSpPr>
        <p:spPr>
          <a:xfrm>
            <a:off x="3175904" y="1609510"/>
            <a:ext cx="25860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6193" name="Graphic 136192" descr="Lightbulb and gear with solid fill">
            <a:extLst>
              <a:ext uri="{FF2B5EF4-FFF2-40B4-BE49-F238E27FC236}">
                <a16:creationId xmlns:a16="http://schemas.microsoft.com/office/drawing/2014/main" id="{32237E8A-710F-B946-59FF-F255CB39A66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3479119" y="1297567"/>
            <a:ext cx="665152" cy="665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568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Wind Power Industry Value Chain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FC5337E1-AB80-526D-9CB5-14D6B094BB52}"/>
              </a:ext>
            </a:extLst>
          </p:cNvPr>
          <p:cNvSpPr/>
          <p:nvPr/>
        </p:nvSpPr>
        <p:spPr>
          <a:xfrm>
            <a:off x="389302" y="1351037"/>
            <a:ext cx="2685918" cy="857250"/>
          </a:xfrm>
          <a:custGeom>
            <a:avLst/>
            <a:gdLst>
              <a:gd name="connsiteX0" fmla="*/ 0 w 1646039"/>
              <a:gd name="connsiteY0" fmla="*/ 0 h 658415"/>
              <a:gd name="connsiteX1" fmla="*/ 1316832 w 1646039"/>
              <a:gd name="connsiteY1" fmla="*/ 0 h 658415"/>
              <a:gd name="connsiteX2" fmla="*/ 1646039 w 1646039"/>
              <a:gd name="connsiteY2" fmla="*/ 329208 h 658415"/>
              <a:gd name="connsiteX3" fmla="*/ 1316832 w 1646039"/>
              <a:gd name="connsiteY3" fmla="*/ 658415 h 658415"/>
              <a:gd name="connsiteX4" fmla="*/ 0 w 1646039"/>
              <a:gd name="connsiteY4" fmla="*/ 658415 h 658415"/>
              <a:gd name="connsiteX5" fmla="*/ 329208 w 1646039"/>
              <a:gd name="connsiteY5" fmla="*/ 329208 h 658415"/>
              <a:gd name="connsiteX6" fmla="*/ 0 w 1646039"/>
              <a:gd name="connsiteY6" fmla="*/ 0 h 6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46039" h="658415">
                <a:moveTo>
                  <a:pt x="0" y="0"/>
                </a:moveTo>
                <a:lnTo>
                  <a:pt x="1316832" y="0"/>
                </a:lnTo>
                <a:lnTo>
                  <a:pt x="1646039" y="329208"/>
                </a:lnTo>
                <a:lnTo>
                  <a:pt x="1316832" y="658415"/>
                </a:lnTo>
                <a:lnTo>
                  <a:pt x="0" y="658415"/>
                </a:lnTo>
                <a:lnTo>
                  <a:pt x="329208" y="329208"/>
                </a:lnTo>
                <a:lnTo>
                  <a:pt x="0" y="0"/>
                </a:lnTo>
                <a:close/>
              </a:path>
            </a:pathLst>
          </a:cu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24" tIns="42672" rIns="371879" bIns="42672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200" kern="120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44AFB65-B5DD-7215-03DB-3A89A2E3C8BD}"/>
              </a:ext>
            </a:extLst>
          </p:cNvPr>
          <p:cNvSpPr/>
          <p:nvPr/>
        </p:nvSpPr>
        <p:spPr>
          <a:xfrm>
            <a:off x="2806627" y="1351037"/>
            <a:ext cx="2685918" cy="857250"/>
          </a:xfrm>
          <a:custGeom>
            <a:avLst/>
            <a:gdLst>
              <a:gd name="connsiteX0" fmla="*/ 0 w 1646039"/>
              <a:gd name="connsiteY0" fmla="*/ 0 h 658415"/>
              <a:gd name="connsiteX1" fmla="*/ 1316832 w 1646039"/>
              <a:gd name="connsiteY1" fmla="*/ 0 h 658415"/>
              <a:gd name="connsiteX2" fmla="*/ 1646039 w 1646039"/>
              <a:gd name="connsiteY2" fmla="*/ 329208 h 658415"/>
              <a:gd name="connsiteX3" fmla="*/ 1316832 w 1646039"/>
              <a:gd name="connsiteY3" fmla="*/ 658415 h 658415"/>
              <a:gd name="connsiteX4" fmla="*/ 0 w 1646039"/>
              <a:gd name="connsiteY4" fmla="*/ 658415 h 658415"/>
              <a:gd name="connsiteX5" fmla="*/ 329208 w 1646039"/>
              <a:gd name="connsiteY5" fmla="*/ 329208 h 658415"/>
              <a:gd name="connsiteX6" fmla="*/ 0 w 1646039"/>
              <a:gd name="connsiteY6" fmla="*/ 0 h 6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46039" h="658415">
                <a:moveTo>
                  <a:pt x="0" y="0"/>
                </a:moveTo>
                <a:lnTo>
                  <a:pt x="1316832" y="0"/>
                </a:lnTo>
                <a:lnTo>
                  <a:pt x="1646039" y="329208"/>
                </a:lnTo>
                <a:lnTo>
                  <a:pt x="1316832" y="658415"/>
                </a:lnTo>
                <a:lnTo>
                  <a:pt x="0" y="658415"/>
                </a:lnTo>
                <a:lnTo>
                  <a:pt x="329208" y="329208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24" tIns="42672" rIns="371879" bIns="42672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200" kern="120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46FEF3D-5C2D-B0A3-5153-87131F2270D9}"/>
              </a:ext>
            </a:extLst>
          </p:cNvPr>
          <p:cNvSpPr/>
          <p:nvPr/>
        </p:nvSpPr>
        <p:spPr>
          <a:xfrm>
            <a:off x="5223954" y="1351037"/>
            <a:ext cx="2685918" cy="857250"/>
          </a:xfrm>
          <a:custGeom>
            <a:avLst/>
            <a:gdLst>
              <a:gd name="connsiteX0" fmla="*/ 0 w 1646039"/>
              <a:gd name="connsiteY0" fmla="*/ 0 h 658415"/>
              <a:gd name="connsiteX1" fmla="*/ 1316832 w 1646039"/>
              <a:gd name="connsiteY1" fmla="*/ 0 h 658415"/>
              <a:gd name="connsiteX2" fmla="*/ 1646039 w 1646039"/>
              <a:gd name="connsiteY2" fmla="*/ 329208 h 658415"/>
              <a:gd name="connsiteX3" fmla="*/ 1316832 w 1646039"/>
              <a:gd name="connsiteY3" fmla="*/ 658415 h 658415"/>
              <a:gd name="connsiteX4" fmla="*/ 0 w 1646039"/>
              <a:gd name="connsiteY4" fmla="*/ 658415 h 658415"/>
              <a:gd name="connsiteX5" fmla="*/ 329208 w 1646039"/>
              <a:gd name="connsiteY5" fmla="*/ 329208 h 658415"/>
              <a:gd name="connsiteX6" fmla="*/ 0 w 1646039"/>
              <a:gd name="connsiteY6" fmla="*/ 0 h 6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46039" h="658415">
                <a:moveTo>
                  <a:pt x="0" y="0"/>
                </a:moveTo>
                <a:lnTo>
                  <a:pt x="1316832" y="0"/>
                </a:lnTo>
                <a:lnTo>
                  <a:pt x="1646039" y="329208"/>
                </a:lnTo>
                <a:lnTo>
                  <a:pt x="1316832" y="658415"/>
                </a:lnTo>
                <a:lnTo>
                  <a:pt x="0" y="658415"/>
                </a:lnTo>
                <a:lnTo>
                  <a:pt x="329208" y="329208"/>
                </a:lnTo>
                <a:lnTo>
                  <a:pt x="0" y="0"/>
                </a:lnTo>
                <a:close/>
              </a:path>
            </a:pathLst>
          </a:cu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24" tIns="42672" rIns="371879" bIns="42672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200" kern="1200" dirty="0"/>
          </a:p>
        </p:txBody>
      </p:sp>
      <p:sp>
        <p:nvSpPr>
          <p:cNvPr id="10" name="Rectangle 57">
            <a:extLst>
              <a:ext uri="{FF2B5EF4-FFF2-40B4-BE49-F238E27FC236}">
                <a16:creationId xmlns:a16="http://schemas.microsoft.com/office/drawing/2014/main" id="{5BE23CAB-DC98-BEAE-1A76-412158FD9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898" y="1579299"/>
            <a:ext cx="16667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ea typeface="宋体" charset="-122"/>
              </a:rPr>
              <a:t>Upstream</a:t>
            </a:r>
          </a:p>
        </p:txBody>
      </p:sp>
      <p:sp>
        <p:nvSpPr>
          <p:cNvPr id="11" name="Rectangle 57">
            <a:extLst>
              <a:ext uri="{FF2B5EF4-FFF2-40B4-BE49-F238E27FC236}">
                <a16:creationId xmlns:a16="http://schemas.microsoft.com/office/drawing/2014/main" id="{51AB9761-E7F2-9026-9D98-872DFFF4C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0520" y="1579299"/>
            <a:ext cx="16667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ea typeface="宋体" charset="-122"/>
              </a:rPr>
              <a:t>Midstream</a:t>
            </a:r>
          </a:p>
        </p:txBody>
      </p:sp>
      <p:sp>
        <p:nvSpPr>
          <p:cNvPr id="13" name="Rectangle 57">
            <a:extLst>
              <a:ext uri="{FF2B5EF4-FFF2-40B4-BE49-F238E27FC236}">
                <a16:creationId xmlns:a16="http://schemas.microsoft.com/office/drawing/2014/main" id="{A28754E3-F309-EBB9-C820-9B7343E0B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4010" y="1579299"/>
            <a:ext cx="16667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ea typeface="宋体" charset="-122"/>
              </a:rPr>
              <a:t>Downstream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FEAA8662-76AC-DEE2-F01C-408AEB380F5D}"/>
              </a:ext>
            </a:extLst>
          </p:cNvPr>
          <p:cNvSpPr/>
          <p:nvPr/>
        </p:nvSpPr>
        <p:spPr>
          <a:xfrm>
            <a:off x="749342" y="2363920"/>
            <a:ext cx="1656184" cy="504056"/>
          </a:xfrm>
          <a:prstGeom prst="roundRect">
            <a:avLst>
              <a:gd name="adj" fmla="val 50000"/>
            </a:avLst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Raw Material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9B5066A8-CE85-E668-56E7-BB5AC4FCFF70}"/>
              </a:ext>
            </a:extLst>
          </p:cNvPr>
          <p:cNvSpPr/>
          <p:nvPr/>
        </p:nvSpPr>
        <p:spPr>
          <a:xfrm>
            <a:off x="749342" y="3147814"/>
            <a:ext cx="1656184" cy="504056"/>
          </a:xfrm>
          <a:prstGeom prst="roundRect">
            <a:avLst>
              <a:gd name="adj" fmla="val 50000"/>
            </a:avLst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Components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0210EDB-CDD4-01FD-089D-2AAE599687EB}"/>
              </a:ext>
            </a:extLst>
          </p:cNvPr>
          <p:cNvSpPr/>
          <p:nvPr/>
        </p:nvSpPr>
        <p:spPr>
          <a:xfrm>
            <a:off x="749342" y="3931708"/>
            <a:ext cx="1656184" cy="504056"/>
          </a:xfrm>
          <a:prstGeom prst="roundRect">
            <a:avLst>
              <a:gd name="adj" fmla="val 50000"/>
            </a:avLst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Wind Turbine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DFAED6C7-2E53-B004-2542-C0F24BFB2233}"/>
              </a:ext>
            </a:extLst>
          </p:cNvPr>
          <p:cNvSpPr/>
          <p:nvPr/>
        </p:nvSpPr>
        <p:spPr>
          <a:xfrm>
            <a:off x="3197614" y="2363920"/>
            <a:ext cx="1656184" cy="504056"/>
          </a:xfrm>
          <a:prstGeom prst="roundRect">
            <a:avLst>
              <a:gd name="adj" fmla="val 50000"/>
            </a:avLst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Wind Farm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E500037E-8EF7-E144-4E05-D0103293AF02}"/>
              </a:ext>
            </a:extLst>
          </p:cNvPr>
          <p:cNvSpPr/>
          <p:nvPr/>
        </p:nvSpPr>
        <p:spPr>
          <a:xfrm>
            <a:off x="3197614" y="3147814"/>
            <a:ext cx="1656184" cy="504056"/>
          </a:xfrm>
          <a:prstGeom prst="roundRect">
            <a:avLst>
              <a:gd name="adj" fmla="val 50000"/>
            </a:avLst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Grid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F8B6C5F8-054E-7AE7-4171-2331ACB96F7E}"/>
              </a:ext>
            </a:extLst>
          </p:cNvPr>
          <p:cNvSpPr/>
          <p:nvPr/>
        </p:nvSpPr>
        <p:spPr>
          <a:xfrm flipV="1">
            <a:off x="1365324" y="2951601"/>
            <a:ext cx="360040" cy="144016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BC59B9A2-5FC7-90E9-BB6D-1DF515C9E181}"/>
              </a:ext>
            </a:extLst>
          </p:cNvPr>
          <p:cNvSpPr/>
          <p:nvPr/>
        </p:nvSpPr>
        <p:spPr>
          <a:xfrm flipV="1">
            <a:off x="1365324" y="3719781"/>
            <a:ext cx="360040" cy="144016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2CEFB336-B91B-3A48-9E84-034644CE37D1}"/>
              </a:ext>
            </a:extLst>
          </p:cNvPr>
          <p:cNvSpPr/>
          <p:nvPr/>
        </p:nvSpPr>
        <p:spPr>
          <a:xfrm flipV="1">
            <a:off x="3813596" y="2951601"/>
            <a:ext cx="360040" cy="144016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F2792C68-FAC3-6C0A-B14B-CB887DEBF929}"/>
              </a:ext>
            </a:extLst>
          </p:cNvPr>
          <p:cNvSpPr/>
          <p:nvPr/>
        </p:nvSpPr>
        <p:spPr>
          <a:xfrm>
            <a:off x="5637502" y="2363920"/>
            <a:ext cx="1656184" cy="504056"/>
          </a:xfrm>
          <a:prstGeom prst="roundRect">
            <a:avLst>
              <a:gd name="adj" fmla="val 50000"/>
            </a:avLst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End Users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2BB1F2D2-5889-6550-EAF9-1BD1BED38F76}"/>
              </a:ext>
            </a:extLst>
          </p:cNvPr>
          <p:cNvCxnSpPr>
            <a:cxnSpLocks/>
            <a:stCxn id="23" idx="3"/>
            <a:endCxn id="25" idx="1"/>
          </p:cNvCxnSpPr>
          <p:nvPr/>
        </p:nvCxnSpPr>
        <p:spPr>
          <a:xfrm flipV="1">
            <a:off x="2405526" y="2615948"/>
            <a:ext cx="792088" cy="1567788"/>
          </a:xfrm>
          <a:prstGeom prst="bentConnector3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153C8770-3D8F-0410-51FA-7D001E67A0F2}"/>
              </a:ext>
            </a:extLst>
          </p:cNvPr>
          <p:cNvCxnSpPr>
            <a:cxnSpLocks/>
            <a:stCxn id="26" idx="3"/>
            <a:endCxn id="33" idx="1"/>
          </p:cNvCxnSpPr>
          <p:nvPr/>
        </p:nvCxnSpPr>
        <p:spPr>
          <a:xfrm flipV="1">
            <a:off x="4853798" y="2615948"/>
            <a:ext cx="783704" cy="783894"/>
          </a:xfrm>
          <a:prstGeom prst="bentConnector3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 62">
            <a:extLst>
              <a:ext uri="{FF2B5EF4-FFF2-40B4-BE49-F238E27FC236}">
                <a16:creationId xmlns:a16="http://schemas.microsoft.com/office/drawing/2014/main" id="{F2185595-10DB-08E6-0F3E-FDC587201CDB}"/>
              </a:ext>
            </a:extLst>
          </p:cNvPr>
          <p:cNvGrpSpPr/>
          <p:nvPr/>
        </p:nvGrpSpPr>
        <p:grpSpPr>
          <a:xfrm>
            <a:off x="7769629" y="2321104"/>
            <a:ext cx="754367" cy="2529821"/>
            <a:chOff x="7769629" y="2321104"/>
            <a:chExt cx="754367" cy="2529821"/>
          </a:xfrm>
        </p:grpSpPr>
        <p:pic>
          <p:nvPicPr>
            <p:cNvPr id="41" name="Graphic 40" descr="House with solid fill">
              <a:extLst>
                <a:ext uri="{FF2B5EF4-FFF2-40B4-BE49-F238E27FC236}">
                  <a16:creationId xmlns:a16="http://schemas.microsoft.com/office/drawing/2014/main" id="{FC1706CF-16B0-06E1-3A32-5C079143F6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827683" y="2346504"/>
              <a:ext cx="640527" cy="640527"/>
            </a:xfrm>
            <a:prstGeom prst="rect">
              <a:avLst/>
            </a:prstGeom>
          </p:spPr>
        </p:pic>
        <p:pic>
          <p:nvPicPr>
            <p:cNvPr id="43" name="Graphic 42" descr="Production with solid fill">
              <a:extLst>
                <a:ext uri="{FF2B5EF4-FFF2-40B4-BE49-F238E27FC236}">
                  <a16:creationId xmlns:a16="http://schemas.microsoft.com/office/drawing/2014/main" id="{63A6030D-CB3B-C4B5-C216-BA744316840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827683" y="3240421"/>
              <a:ext cx="640527" cy="640527"/>
            </a:xfrm>
            <a:prstGeom prst="rect">
              <a:avLst/>
            </a:prstGeom>
          </p:spPr>
        </p:pic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55C53A17-9F71-2856-2FA2-CA0544C7E441}"/>
                </a:ext>
              </a:extLst>
            </p:cNvPr>
            <p:cNvSpPr/>
            <p:nvPr/>
          </p:nvSpPr>
          <p:spPr>
            <a:xfrm>
              <a:off x="7769629" y="2321104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FD66035-6499-E63A-5BE4-B0AC49206E95}"/>
                </a:ext>
              </a:extLst>
            </p:cNvPr>
            <p:cNvSpPr/>
            <p:nvPr/>
          </p:nvSpPr>
          <p:spPr>
            <a:xfrm>
              <a:off x="7769629" y="3208831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36AF0CDE-2BA8-0FD8-F1F8-A84F779F897E}"/>
                </a:ext>
              </a:extLst>
            </p:cNvPr>
            <p:cNvSpPr/>
            <p:nvPr/>
          </p:nvSpPr>
          <p:spPr>
            <a:xfrm>
              <a:off x="7769629" y="4096558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pic>
          <p:nvPicPr>
            <p:cNvPr id="51" name="Graphic 50" descr="Electric car with solid fill">
              <a:extLst>
                <a:ext uri="{FF2B5EF4-FFF2-40B4-BE49-F238E27FC236}">
                  <a16:creationId xmlns:a16="http://schemas.microsoft.com/office/drawing/2014/main" id="{424E71B1-D1DE-7855-6571-4E319916229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854656" y="4183736"/>
              <a:ext cx="591319" cy="591319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3E07B8F-2E34-7608-2B43-C3CB5E374BB0}"/>
              </a:ext>
            </a:extLst>
          </p:cNvPr>
          <p:cNvGrpSpPr/>
          <p:nvPr/>
        </p:nvGrpSpPr>
        <p:grpSpPr>
          <a:xfrm>
            <a:off x="4852555" y="4096557"/>
            <a:ext cx="754367" cy="754367"/>
            <a:chOff x="3589704" y="4096558"/>
            <a:chExt cx="754367" cy="754367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467312EC-E08C-8230-2ADD-2AF3457EE949}"/>
                </a:ext>
              </a:extLst>
            </p:cNvPr>
            <p:cNvSpPr/>
            <p:nvPr/>
          </p:nvSpPr>
          <p:spPr>
            <a:xfrm>
              <a:off x="3589704" y="4096558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pic>
          <p:nvPicPr>
            <p:cNvPr id="54" name="Graphic 53" descr="Battery with solid fill">
              <a:extLst>
                <a:ext uri="{FF2B5EF4-FFF2-40B4-BE49-F238E27FC236}">
                  <a16:creationId xmlns:a16="http://schemas.microsoft.com/office/drawing/2014/main" id="{3853F53F-7EE3-0422-DF40-68400F087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3706897" y="4221124"/>
              <a:ext cx="530634" cy="530634"/>
            </a:xfrm>
            <a:prstGeom prst="rect">
              <a:avLst/>
            </a:prstGeom>
          </p:spPr>
        </p:pic>
      </p:grp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222E3B10-ED03-6F33-B78F-88303D582A28}"/>
              </a:ext>
            </a:extLst>
          </p:cNvPr>
          <p:cNvCxnSpPr>
            <a:cxnSpLocks/>
            <a:stCxn id="26" idx="2"/>
            <a:endCxn id="52" idx="2"/>
          </p:cNvCxnSpPr>
          <p:nvPr/>
        </p:nvCxnSpPr>
        <p:spPr>
          <a:xfrm rot="16200000" flipH="1">
            <a:off x="4028195" y="3649380"/>
            <a:ext cx="821871" cy="826849"/>
          </a:xfrm>
          <a:prstGeom prst="bentConnector2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193" name="Straight Arrow Connector 136192">
            <a:extLst>
              <a:ext uri="{FF2B5EF4-FFF2-40B4-BE49-F238E27FC236}">
                <a16:creationId xmlns:a16="http://schemas.microsoft.com/office/drawing/2014/main" id="{556F4894-12F3-A967-275B-43B69EE811D9}"/>
              </a:ext>
            </a:extLst>
          </p:cNvPr>
          <p:cNvCxnSpPr>
            <a:cxnSpLocks/>
          </p:cNvCxnSpPr>
          <p:nvPr/>
        </p:nvCxnSpPr>
        <p:spPr>
          <a:xfrm>
            <a:off x="7267185" y="2615948"/>
            <a:ext cx="502444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196" name="Straight Arrow Connector 136195">
            <a:extLst>
              <a:ext uri="{FF2B5EF4-FFF2-40B4-BE49-F238E27FC236}">
                <a16:creationId xmlns:a16="http://schemas.microsoft.com/office/drawing/2014/main" id="{80230000-3426-161B-851B-DFD9DFB53D91}"/>
              </a:ext>
            </a:extLst>
          </p:cNvPr>
          <p:cNvCxnSpPr>
            <a:cxnSpLocks/>
          </p:cNvCxnSpPr>
          <p:nvPr/>
        </p:nvCxnSpPr>
        <p:spPr>
          <a:xfrm>
            <a:off x="7492255" y="3586014"/>
            <a:ext cx="277374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197" name="Straight Arrow Connector 136196">
            <a:extLst>
              <a:ext uri="{FF2B5EF4-FFF2-40B4-BE49-F238E27FC236}">
                <a16:creationId xmlns:a16="http://schemas.microsoft.com/office/drawing/2014/main" id="{707548CC-60DA-EF62-7E15-B11B85A25C93}"/>
              </a:ext>
            </a:extLst>
          </p:cNvPr>
          <p:cNvCxnSpPr>
            <a:cxnSpLocks/>
          </p:cNvCxnSpPr>
          <p:nvPr/>
        </p:nvCxnSpPr>
        <p:spPr>
          <a:xfrm>
            <a:off x="7492255" y="4473741"/>
            <a:ext cx="277374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199" name="Straight Connector 136198">
            <a:extLst>
              <a:ext uri="{FF2B5EF4-FFF2-40B4-BE49-F238E27FC236}">
                <a16:creationId xmlns:a16="http://schemas.microsoft.com/office/drawing/2014/main" id="{B5A5CDEE-0CDD-CDEC-8D8C-216E5B0D5782}"/>
              </a:ext>
            </a:extLst>
          </p:cNvPr>
          <p:cNvCxnSpPr>
            <a:cxnSpLocks/>
          </p:cNvCxnSpPr>
          <p:nvPr/>
        </p:nvCxnSpPr>
        <p:spPr>
          <a:xfrm>
            <a:off x="7492255" y="2615948"/>
            <a:ext cx="0" cy="1870492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203" name="Connector: Elbow 136202">
            <a:extLst>
              <a:ext uri="{FF2B5EF4-FFF2-40B4-BE49-F238E27FC236}">
                <a16:creationId xmlns:a16="http://schemas.microsoft.com/office/drawing/2014/main" id="{735D21D0-B1CC-5A3A-D90E-E171DB52680E}"/>
              </a:ext>
            </a:extLst>
          </p:cNvPr>
          <p:cNvCxnSpPr>
            <a:cxnSpLocks/>
            <a:stCxn id="52" idx="6"/>
            <a:endCxn id="33" idx="2"/>
          </p:cNvCxnSpPr>
          <p:nvPr/>
        </p:nvCxnSpPr>
        <p:spPr>
          <a:xfrm flipV="1">
            <a:off x="5606922" y="2867976"/>
            <a:ext cx="858672" cy="1605765"/>
          </a:xfrm>
          <a:prstGeom prst="bentConnector2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531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466743" y="1867078"/>
            <a:ext cx="8077182" cy="2861677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/>
            <a:endParaRPr lang="zh-CN" altLang="en-US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593648" y="1009954"/>
            <a:ext cx="7969326" cy="830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600" dirty="0"/>
              <a:t>Creative Commons’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6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600" dirty="0"/>
              <a:t>And every template you download from </a:t>
            </a:r>
            <a:r>
              <a:rPr lang="en-US" altLang="zh-CN" sz="16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600" dirty="0"/>
              <a:t> is the intellectual property of and is owned by us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069464" y="2105732"/>
            <a:ext cx="7030928" cy="1151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400" dirty="0"/>
              <a:t>make any necessary modification(s) to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400" dirty="0"/>
              <a:t>to fit your purposes, personally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400" dirty="0">
                <a:cs typeface="Arial" panose="020B0604020202020204" pitchFamily="34" charset="0"/>
              </a:rPr>
              <a:t>links from our website </a:t>
            </a:r>
            <a:r>
              <a:rPr lang="en-US" altLang="zh-CN" sz="1400" dirty="0"/>
              <a:t>with your friends through Facebook, Twitter and </a:t>
            </a:r>
            <a:r>
              <a:rPr lang="en-US" altLang="zh-CN" sz="1400" dirty="0" err="1"/>
              <a:t>Pinterest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882393" y="1867078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>
              <a:defRPr/>
            </a:pPr>
            <a:r>
              <a:rPr lang="en-US" altLang="zh-CN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882393" y="3201547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/>
            <a:r>
              <a:rPr lang="en-US" altLang="zh-CN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069464" y="3440200"/>
            <a:ext cx="7030928" cy="10746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400" dirty="0">
                <a:cs typeface="Arial" panose="020B0604020202020204" pitchFamily="34" charset="0"/>
              </a:rPr>
              <a:t>content share ones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400" dirty="0" err="1">
                <a:cs typeface="Arial" panose="020B0604020202020204" pitchFamily="34" charset="0"/>
              </a:rPr>
              <a:t>Slideshare</a:t>
            </a:r>
            <a:r>
              <a:rPr lang="en-GB" altLang="en-US" sz="1400" dirty="0">
                <a:cs typeface="Arial" panose="020B0604020202020204" pitchFamily="34" charset="0"/>
              </a:rPr>
              <a:t> , </a:t>
            </a:r>
            <a:r>
              <a:rPr lang="en-GB" altLang="en-US" sz="1400" dirty="0" err="1">
                <a:cs typeface="Arial" panose="020B0604020202020204" pitchFamily="34" charset="0"/>
              </a:rPr>
              <a:t>Scribd</a:t>
            </a:r>
            <a:r>
              <a:rPr lang="en-GB" altLang="en-US" sz="1400" dirty="0">
                <a:cs typeface="Arial" panose="020B0604020202020204" pitchFamily="34" charset="0"/>
              </a:rPr>
              <a:t>, YouTube, LinkedIn, and Google+ etc.</a:t>
            </a:r>
          </a:p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4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4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69469" y="4472809"/>
            <a:ext cx="5778555" cy="302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1200" b="1" dirty="0">
                <a:hlinkClick r:id="rId4"/>
              </a:rPr>
              <a:t>http://yourfreetemplates.com/terms-of-use/</a:t>
            </a: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66748" y="987576"/>
            <a:ext cx="8077181" cy="788975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>
              <a:defRPr/>
            </a:pPr>
            <a:endParaRPr lang="en-US" altLang="zh-CN" sz="16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4307</TotalTime>
  <Words>230</Words>
  <Application>Microsoft Office PowerPoint</Application>
  <PresentationFormat>On-screen Show (16:9)</PresentationFormat>
  <Paragraphs>41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宋体</vt:lpstr>
      <vt:lpstr>Arial</vt:lpstr>
      <vt:lpstr>Calibri</vt:lpstr>
      <vt:lpstr>Wingdings</vt:lpstr>
      <vt:lpstr>Office 主题​​</vt:lpstr>
      <vt:lpstr>Electricity Industry Value Chain</vt:lpstr>
      <vt:lpstr>Renewable Energy vs Fossil Fuels</vt:lpstr>
      <vt:lpstr>Renewable Energy Sources</vt:lpstr>
      <vt:lpstr>Solar Power Industry Value Chain</vt:lpstr>
      <vt:lpstr>Wind Power Industry Value Chain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133</cp:revision>
  <dcterms:created xsi:type="dcterms:W3CDTF">2016-05-15T02:42:52Z</dcterms:created>
  <dcterms:modified xsi:type="dcterms:W3CDTF">2024-10-05T12:12:49Z</dcterms:modified>
</cp:coreProperties>
</file>