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791" r:id="rId2"/>
    <p:sldId id="792" r:id="rId3"/>
    <p:sldId id="793" r:id="rId4"/>
    <p:sldId id="794" r:id="rId5"/>
    <p:sldId id="277" r:id="rId6"/>
  </p:sldIdLst>
  <p:sldSz cx="6858000" cy="5143500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00B0F0"/>
    <a:srgbClr val="C3B996"/>
    <a:srgbClr val="A5A5A5"/>
    <a:srgbClr val="E18787"/>
    <a:srgbClr val="FFC000"/>
    <a:srgbClr val="7F7F7F"/>
    <a:srgbClr val="F79646"/>
    <a:srgbClr val="4BAFC8"/>
    <a:srgbClr val="F5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2418" y="120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2024/10/29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88698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938942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999351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037179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86126"/>
            <a:ext cx="61722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024844" y="4899195"/>
            <a:ext cx="3024336" cy="2077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ctr"/>
            <a:r>
              <a:rPr lang="en-US" altLang="zh-CN" sz="900" dirty="0">
                <a:hlinkClick r:id="rId6"/>
              </a:rPr>
              <a:t>http://yourfreetemplates.com</a:t>
            </a:r>
            <a:endParaRPr lang="zh-CN" altLang="en-US" sz="9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6858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0" y="4872425"/>
            <a:ext cx="462581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685716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44" indent="-257144" algn="l" defTabSz="6857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4" indent="-214286" algn="l" defTabSz="6857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2" indent="-171429" algn="l" defTabSz="68571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1" indent="-171429" algn="l" defTabSz="68571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8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6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92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6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4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1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7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5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63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Value Chain Analysis: Step-by-Step Guide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E8F4088-3AF6-B4DE-0DCF-7309BF6DE288}"/>
              </a:ext>
            </a:extLst>
          </p:cNvPr>
          <p:cNvGrpSpPr/>
          <p:nvPr/>
        </p:nvGrpSpPr>
        <p:grpSpPr>
          <a:xfrm>
            <a:off x="1160748" y="1815666"/>
            <a:ext cx="4482498" cy="1925948"/>
            <a:chOff x="1907704" y="1203598"/>
            <a:chExt cx="5208240" cy="2567930"/>
          </a:xfrm>
        </p:grpSpPr>
        <p:sp>
          <p:nvSpPr>
            <p:cNvPr id="4" name="Rectangle: Diagonal Corners Snipped 3">
              <a:extLst>
                <a:ext uri="{FF2B5EF4-FFF2-40B4-BE49-F238E27FC236}">
                  <a16:creationId xmlns:a16="http://schemas.microsoft.com/office/drawing/2014/main" id="{D8651CA2-1137-8630-2D72-2DC4247E4D68}"/>
                </a:ext>
              </a:extLst>
            </p:cNvPr>
            <p:cNvSpPr/>
            <p:nvPr/>
          </p:nvSpPr>
          <p:spPr>
            <a:xfrm>
              <a:off x="1907704" y="1493640"/>
              <a:ext cx="5208240" cy="495193"/>
            </a:xfrm>
            <a:prstGeom prst="snip2Diag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35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6077B55-921A-B638-4C90-98163F17533B}"/>
                </a:ext>
              </a:extLst>
            </p:cNvPr>
            <p:cNvSpPr/>
            <p:nvPr/>
          </p:nvSpPr>
          <p:spPr>
            <a:xfrm>
              <a:off x="2168116" y="1203598"/>
              <a:ext cx="4696829" cy="580083"/>
            </a:xfrm>
            <a:custGeom>
              <a:avLst/>
              <a:gdLst>
                <a:gd name="connsiteX0" fmla="*/ 0 w 4267200"/>
                <a:gd name="connsiteY0" fmla="*/ 113162 h 678960"/>
                <a:gd name="connsiteX1" fmla="*/ 113162 w 4267200"/>
                <a:gd name="connsiteY1" fmla="*/ 0 h 678960"/>
                <a:gd name="connsiteX2" fmla="*/ 4154038 w 4267200"/>
                <a:gd name="connsiteY2" fmla="*/ 0 h 678960"/>
                <a:gd name="connsiteX3" fmla="*/ 4267200 w 4267200"/>
                <a:gd name="connsiteY3" fmla="*/ 113162 h 678960"/>
                <a:gd name="connsiteX4" fmla="*/ 4267200 w 4267200"/>
                <a:gd name="connsiteY4" fmla="*/ 565798 h 678960"/>
                <a:gd name="connsiteX5" fmla="*/ 4154038 w 4267200"/>
                <a:gd name="connsiteY5" fmla="*/ 678960 h 678960"/>
                <a:gd name="connsiteX6" fmla="*/ 113162 w 4267200"/>
                <a:gd name="connsiteY6" fmla="*/ 678960 h 678960"/>
                <a:gd name="connsiteX7" fmla="*/ 0 w 4267200"/>
                <a:gd name="connsiteY7" fmla="*/ 565798 h 678960"/>
                <a:gd name="connsiteX8" fmla="*/ 0 w 4267200"/>
                <a:gd name="connsiteY8" fmla="*/ 113162 h 67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678960">
                  <a:moveTo>
                    <a:pt x="0" y="113162"/>
                  </a:moveTo>
                  <a:cubicBezTo>
                    <a:pt x="0" y="50664"/>
                    <a:pt x="50664" y="0"/>
                    <a:pt x="113162" y="0"/>
                  </a:cubicBezTo>
                  <a:lnTo>
                    <a:pt x="4154038" y="0"/>
                  </a:lnTo>
                  <a:cubicBezTo>
                    <a:pt x="4216536" y="0"/>
                    <a:pt x="4267200" y="50664"/>
                    <a:pt x="4267200" y="113162"/>
                  </a:cubicBezTo>
                  <a:lnTo>
                    <a:pt x="4267200" y="565798"/>
                  </a:lnTo>
                  <a:cubicBezTo>
                    <a:pt x="4267200" y="628296"/>
                    <a:pt x="4216536" y="678960"/>
                    <a:pt x="4154038" y="678960"/>
                  </a:cubicBezTo>
                  <a:lnTo>
                    <a:pt x="113162" y="678960"/>
                  </a:lnTo>
                  <a:cubicBezTo>
                    <a:pt x="50664" y="678960"/>
                    <a:pt x="0" y="628296"/>
                    <a:pt x="0" y="565798"/>
                  </a:cubicBezTo>
                  <a:lnTo>
                    <a:pt x="0" y="113162"/>
                  </a:lnTo>
                  <a:close/>
                </a:path>
              </a:pathLst>
            </a:custGeom>
            <a:solidFill>
              <a:srgbClr val="C3B996"/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" name="Rectangle: Diagonal Corners Snipped 5">
              <a:extLst>
                <a:ext uri="{FF2B5EF4-FFF2-40B4-BE49-F238E27FC236}">
                  <a16:creationId xmlns:a16="http://schemas.microsoft.com/office/drawing/2014/main" id="{093A544B-471C-3B0C-B0DB-02B7EF9EB6AE}"/>
                </a:ext>
              </a:extLst>
            </p:cNvPr>
            <p:cNvSpPr/>
            <p:nvPr/>
          </p:nvSpPr>
          <p:spPr>
            <a:xfrm>
              <a:off x="1907704" y="2384988"/>
              <a:ext cx="5208240" cy="495193"/>
            </a:xfrm>
            <a:prstGeom prst="snip2Diag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35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AE847E8-4929-04C0-CA44-CC2A499ED3CE}"/>
                </a:ext>
              </a:extLst>
            </p:cNvPr>
            <p:cNvSpPr/>
            <p:nvPr/>
          </p:nvSpPr>
          <p:spPr>
            <a:xfrm>
              <a:off x="2168116" y="2094945"/>
              <a:ext cx="4696829" cy="580083"/>
            </a:xfrm>
            <a:custGeom>
              <a:avLst/>
              <a:gdLst>
                <a:gd name="connsiteX0" fmla="*/ 0 w 4267200"/>
                <a:gd name="connsiteY0" fmla="*/ 113162 h 678960"/>
                <a:gd name="connsiteX1" fmla="*/ 113162 w 4267200"/>
                <a:gd name="connsiteY1" fmla="*/ 0 h 678960"/>
                <a:gd name="connsiteX2" fmla="*/ 4154038 w 4267200"/>
                <a:gd name="connsiteY2" fmla="*/ 0 h 678960"/>
                <a:gd name="connsiteX3" fmla="*/ 4267200 w 4267200"/>
                <a:gd name="connsiteY3" fmla="*/ 113162 h 678960"/>
                <a:gd name="connsiteX4" fmla="*/ 4267200 w 4267200"/>
                <a:gd name="connsiteY4" fmla="*/ 565798 h 678960"/>
                <a:gd name="connsiteX5" fmla="*/ 4154038 w 4267200"/>
                <a:gd name="connsiteY5" fmla="*/ 678960 h 678960"/>
                <a:gd name="connsiteX6" fmla="*/ 113162 w 4267200"/>
                <a:gd name="connsiteY6" fmla="*/ 678960 h 678960"/>
                <a:gd name="connsiteX7" fmla="*/ 0 w 4267200"/>
                <a:gd name="connsiteY7" fmla="*/ 565798 h 678960"/>
                <a:gd name="connsiteX8" fmla="*/ 0 w 4267200"/>
                <a:gd name="connsiteY8" fmla="*/ 113162 h 67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678960">
                  <a:moveTo>
                    <a:pt x="0" y="113162"/>
                  </a:moveTo>
                  <a:cubicBezTo>
                    <a:pt x="0" y="50664"/>
                    <a:pt x="50664" y="0"/>
                    <a:pt x="113162" y="0"/>
                  </a:cubicBezTo>
                  <a:lnTo>
                    <a:pt x="4154038" y="0"/>
                  </a:lnTo>
                  <a:cubicBezTo>
                    <a:pt x="4216536" y="0"/>
                    <a:pt x="4267200" y="50664"/>
                    <a:pt x="4267200" y="113162"/>
                  </a:cubicBezTo>
                  <a:lnTo>
                    <a:pt x="4267200" y="565798"/>
                  </a:lnTo>
                  <a:cubicBezTo>
                    <a:pt x="4267200" y="628296"/>
                    <a:pt x="4216536" y="678960"/>
                    <a:pt x="4154038" y="678960"/>
                  </a:cubicBezTo>
                  <a:lnTo>
                    <a:pt x="113162" y="678960"/>
                  </a:lnTo>
                  <a:cubicBezTo>
                    <a:pt x="50664" y="678960"/>
                    <a:pt x="0" y="628296"/>
                    <a:pt x="0" y="565798"/>
                  </a:cubicBezTo>
                  <a:lnTo>
                    <a:pt x="0" y="113162"/>
                  </a:lnTo>
                  <a:close/>
                </a:path>
              </a:pathLst>
            </a:custGeom>
            <a:solidFill>
              <a:srgbClr val="73BC44"/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Rectangle: Diagonal Corners Snipped 7">
              <a:extLst>
                <a:ext uri="{FF2B5EF4-FFF2-40B4-BE49-F238E27FC236}">
                  <a16:creationId xmlns:a16="http://schemas.microsoft.com/office/drawing/2014/main" id="{B841BEC7-9C67-0C79-8E36-D2644196CD66}"/>
                </a:ext>
              </a:extLst>
            </p:cNvPr>
            <p:cNvSpPr/>
            <p:nvPr/>
          </p:nvSpPr>
          <p:spPr>
            <a:xfrm>
              <a:off x="1907704" y="3276335"/>
              <a:ext cx="5208240" cy="495193"/>
            </a:xfrm>
            <a:prstGeom prst="snip2Diag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926F6FE-9981-94F2-FC61-7EC0CAEAEE42}"/>
                </a:ext>
              </a:extLst>
            </p:cNvPr>
            <p:cNvSpPr/>
            <p:nvPr/>
          </p:nvSpPr>
          <p:spPr>
            <a:xfrm>
              <a:off x="2168116" y="2986293"/>
              <a:ext cx="4696829" cy="580083"/>
            </a:xfrm>
            <a:custGeom>
              <a:avLst/>
              <a:gdLst>
                <a:gd name="connsiteX0" fmla="*/ 0 w 4267200"/>
                <a:gd name="connsiteY0" fmla="*/ 113162 h 678960"/>
                <a:gd name="connsiteX1" fmla="*/ 113162 w 4267200"/>
                <a:gd name="connsiteY1" fmla="*/ 0 h 678960"/>
                <a:gd name="connsiteX2" fmla="*/ 4154038 w 4267200"/>
                <a:gd name="connsiteY2" fmla="*/ 0 h 678960"/>
                <a:gd name="connsiteX3" fmla="*/ 4267200 w 4267200"/>
                <a:gd name="connsiteY3" fmla="*/ 113162 h 678960"/>
                <a:gd name="connsiteX4" fmla="*/ 4267200 w 4267200"/>
                <a:gd name="connsiteY4" fmla="*/ 565798 h 678960"/>
                <a:gd name="connsiteX5" fmla="*/ 4154038 w 4267200"/>
                <a:gd name="connsiteY5" fmla="*/ 678960 h 678960"/>
                <a:gd name="connsiteX6" fmla="*/ 113162 w 4267200"/>
                <a:gd name="connsiteY6" fmla="*/ 678960 h 678960"/>
                <a:gd name="connsiteX7" fmla="*/ 0 w 4267200"/>
                <a:gd name="connsiteY7" fmla="*/ 565798 h 678960"/>
                <a:gd name="connsiteX8" fmla="*/ 0 w 4267200"/>
                <a:gd name="connsiteY8" fmla="*/ 113162 h 67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678960">
                  <a:moveTo>
                    <a:pt x="0" y="113162"/>
                  </a:moveTo>
                  <a:cubicBezTo>
                    <a:pt x="0" y="50664"/>
                    <a:pt x="50664" y="0"/>
                    <a:pt x="113162" y="0"/>
                  </a:cubicBezTo>
                  <a:lnTo>
                    <a:pt x="4154038" y="0"/>
                  </a:lnTo>
                  <a:cubicBezTo>
                    <a:pt x="4216536" y="0"/>
                    <a:pt x="4267200" y="50664"/>
                    <a:pt x="4267200" y="113162"/>
                  </a:cubicBezTo>
                  <a:lnTo>
                    <a:pt x="4267200" y="565798"/>
                  </a:lnTo>
                  <a:cubicBezTo>
                    <a:pt x="4267200" y="628296"/>
                    <a:pt x="4216536" y="678960"/>
                    <a:pt x="4154038" y="678960"/>
                  </a:cubicBezTo>
                  <a:lnTo>
                    <a:pt x="113162" y="678960"/>
                  </a:lnTo>
                  <a:cubicBezTo>
                    <a:pt x="50664" y="678960"/>
                    <a:pt x="0" y="628296"/>
                    <a:pt x="0" y="565798"/>
                  </a:cubicBezTo>
                  <a:lnTo>
                    <a:pt x="0" y="113162"/>
                  </a:lnTo>
                  <a:close/>
                </a:path>
              </a:pathLst>
            </a:custGeom>
            <a:solidFill>
              <a:srgbClr val="FFC000"/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FF85F48-58D6-86F1-998F-8A62DED236C1}"/>
                </a:ext>
              </a:extLst>
            </p:cNvPr>
            <p:cNvSpPr txBox="1"/>
            <p:nvPr/>
          </p:nvSpPr>
          <p:spPr>
            <a:xfrm>
              <a:off x="2284111" y="1362802"/>
              <a:ext cx="4580834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1350" b="1" dirty="0">
                  <a:solidFill>
                    <a:srgbClr val="3D3929"/>
                  </a:solidFill>
                  <a:latin typeface="Inter"/>
                </a:rPr>
                <a:t>The Strategic Importance of Value Chain Analysis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DC26E80-ED90-F8AD-4756-A87C01284647}"/>
                </a:ext>
              </a:extLst>
            </p:cNvPr>
            <p:cNvSpPr txBox="1"/>
            <p:nvPr/>
          </p:nvSpPr>
          <p:spPr>
            <a:xfrm>
              <a:off x="2284111" y="2220682"/>
              <a:ext cx="4580834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1350" b="1" dirty="0">
                  <a:solidFill>
                    <a:srgbClr val="3D3929"/>
                  </a:solidFill>
                  <a:latin typeface="Inter"/>
                </a:rPr>
                <a:t>Breaking Down the Value Chain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45B776D-72D5-6D15-2E9A-7498DB34DBFB}"/>
                </a:ext>
              </a:extLst>
            </p:cNvPr>
            <p:cNvSpPr txBox="1"/>
            <p:nvPr/>
          </p:nvSpPr>
          <p:spPr>
            <a:xfrm>
              <a:off x="2284111" y="3105634"/>
              <a:ext cx="4580834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1350" b="1" dirty="0">
                  <a:solidFill>
                    <a:srgbClr val="3D3929"/>
                  </a:solidFill>
                  <a:latin typeface="Inter"/>
                </a:rPr>
                <a:t>Leveraging Value Chain Analysis for Business Growth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A5F90B-675F-87EC-D30B-A64DEE60CB89}"/>
              </a:ext>
            </a:extLst>
          </p:cNvPr>
          <p:cNvGrpSpPr/>
          <p:nvPr/>
        </p:nvGrpSpPr>
        <p:grpSpPr>
          <a:xfrm>
            <a:off x="609724" y="2535955"/>
            <a:ext cx="605030" cy="599315"/>
            <a:chOff x="973235" y="2365844"/>
            <a:chExt cx="806707" cy="799087"/>
          </a:xfrm>
        </p:grpSpPr>
        <p:sp>
          <p:nvSpPr>
            <p:cNvPr id="21" name="Oval 11">
              <a:extLst>
                <a:ext uri="{FF2B5EF4-FFF2-40B4-BE49-F238E27FC236}">
                  <a16:creationId xmlns:a16="http://schemas.microsoft.com/office/drawing/2014/main" id="{0A6B0107-07FF-8592-15A1-EBEFCA5D5F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73235" y="2365844"/>
              <a:ext cx="806707" cy="79908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pic>
          <p:nvPicPr>
            <p:cNvPr id="19" name="Graphic 18" descr="Cut with solid fill">
              <a:extLst>
                <a:ext uri="{FF2B5EF4-FFF2-40B4-BE49-F238E27FC236}">
                  <a16:creationId xmlns:a16="http://schemas.microsoft.com/office/drawing/2014/main" id="{DAC7E7FC-3B5F-D9B8-93CE-08BDE71156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11854" y="2500653"/>
              <a:ext cx="529469" cy="529469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FDE6C6A-4106-454A-2E77-F5333B4A8F5C}"/>
              </a:ext>
            </a:extLst>
          </p:cNvPr>
          <p:cNvGrpSpPr/>
          <p:nvPr/>
        </p:nvGrpSpPr>
        <p:grpSpPr>
          <a:xfrm>
            <a:off x="609724" y="1815667"/>
            <a:ext cx="605030" cy="599315"/>
            <a:chOff x="812965" y="1563638"/>
            <a:chExt cx="806707" cy="799087"/>
          </a:xfrm>
        </p:grpSpPr>
        <p:sp>
          <p:nvSpPr>
            <p:cNvPr id="26" name="Oval 11">
              <a:extLst>
                <a:ext uri="{FF2B5EF4-FFF2-40B4-BE49-F238E27FC236}">
                  <a16:creationId xmlns:a16="http://schemas.microsoft.com/office/drawing/2014/main" id="{8452064F-8A5A-5783-86E4-A91440CB02A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2965" y="1563638"/>
              <a:ext cx="806707" cy="79908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pic>
          <p:nvPicPr>
            <p:cNvPr id="32" name="Graphic 31" descr="Priorities with solid fill">
              <a:extLst>
                <a:ext uri="{FF2B5EF4-FFF2-40B4-BE49-F238E27FC236}">
                  <a16:creationId xmlns:a16="http://schemas.microsoft.com/office/drawing/2014/main" id="{E50CEEEC-5A30-0758-24AC-C3429458734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18645" y="1701960"/>
              <a:ext cx="580083" cy="580083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77A4B57-FD36-190B-BFD5-B702F9FDB5D0}"/>
              </a:ext>
            </a:extLst>
          </p:cNvPr>
          <p:cNvGrpSpPr/>
          <p:nvPr/>
        </p:nvGrpSpPr>
        <p:grpSpPr>
          <a:xfrm>
            <a:off x="609724" y="3256243"/>
            <a:ext cx="605030" cy="599315"/>
            <a:chOff x="812965" y="3484406"/>
            <a:chExt cx="806707" cy="799087"/>
          </a:xfrm>
        </p:grpSpPr>
        <p:sp>
          <p:nvSpPr>
            <p:cNvPr id="29" name="Oval 11">
              <a:extLst>
                <a:ext uri="{FF2B5EF4-FFF2-40B4-BE49-F238E27FC236}">
                  <a16:creationId xmlns:a16="http://schemas.microsoft.com/office/drawing/2014/main" id="{76800D74-282A-ACC4-6B08-6D75C00B7E8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2965" y="3484406"/>
              <a:ext cx="806707" cy="79908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pic>
          <p:nvPicPr>
            <p:cNvPr id="33" name="Graphic 32" descr="Seesaw with solid fill">
              <a:extLst>
                <a:ext uri="{FF2B5EF4-FFF2-40B4-BE49-F238E27FC236}">
                  <a16:creationId xmlns:a16="http://schemas.microsoft.com/office/drawing/2014/main" id="{2F0EBA4A-8C3B-2594-2F94-AA2D194F9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935046" y="3633346"/>
              <a:ext cx="586140" cy="5861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19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The Strategic Importance of Value Chain Analysis</a:t>
            </a:r>
          </a:p>
        </p:txBody>
      </p:sp>
      <p:sp>
        <p:nvSpPr>
          <p:cNvPr id="3" name="Freeform 15">
            <a:extLst>
              <a:ext uri="{FF2B5EF4-FFF2-40B4-BE49-F238E27FC236}">
                <a16:creationId xmlns:a16="http://schemas.microsoft.com/office/drawing/2014/main" id="{93E8A74C-C678-EB72-7080-2C647DF36285}"/>
              </a:ext>
            </a:extLst>
          </p:cNvPr>
          <p:cNvSpPr>
            <a:spLocks/>
          </p:cNvSpPr>
          <p:nvPr/>
        </p:nvSpPr>
        <p:spPr bwMode="auto">
          <a:xfrm>
            <a:off x="3063037" y="2652847"/>
            <a:ext cx="725807" cy="629252"/>
          </a:xfrm>
          <a:custGeom>
            <a:avLst/>
            <a:gdLst>
              <a:gd name="T0" fmla="*/ 649626 w 5220"/>
              <a:gd name="T1" fmla="*/ 0 h 4524"/>
              <a:gd name="T2" fmla="*/ 1167883 w 5220"/>
              <a:gd name="T3" fmla="*/ 0 h 4524"/>
              <a:gd name="T4" fmla="*/ 1795156 w 5220"/>
              <a:gd name="T5" fmla="*/ 1137276 h 4524"/>
              <a:gd name="T6" fmla="*/ 1553051 w 5220"/>
              <a:gd name="T7" fmla="*/ 1555802 h 4524"/>
              <a:gd name="T8" fmla="*/ 261020 w 5220"/>
              <a:gd name="T9" fmla="*/ 1555802 h 4524"/>
              <a:gd name="T10" fmla="*/ 0 w 5220"/>
              <a:gd name="T11" fmla="*/ 1122488 h 4524"/>
              <a:gd name="T12" fmla="*/ 649626 w 5220"/>
              <a:gd name="T13" fmla="*/ 0 h 45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20" h="4524">
                <a:moveTo>
                  <a:pt x="1889" y="0"/>
                </a:moveTo>
                <a:lnTo>
                  <a:pt x="3396" y="0"/>
                </a:lnTo>
                <a:lnTo>
                  <a:pt x="5220" y="3307"/>
                </a:lnTo>
                <a:lnTo>
                  <a:pt x="4516" y="4524"/>
                </a:lnTo>
                <a:lnTo>
                  <a:pt x="759" y="4524"/>
                </a:lnTo>
                <a:lnTo>
                  <a:pt x="0" y="3264"/>
                </a:lnTo>
                <a:lnTo>
                  <a:pt x="188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4" name="Freeform 16">
            <a:extLst>
              <a:ext uri="{FF2B5EF4-FFF2-40B4-BE49-F238E27FC236}">
                <a16:creationId xmlns:a16="http://schemas.microsoft.com/office/drawing/2014/main" id="{C599EBF0-D31F-862F-C30B-95A2DF0C3A42}"/>
              </a:ext>
            </a:extLst>
          </p:cNvPr>
          <p:cNvSpPr>
            <a:spLocks/>
          </p:cNvSpPr>
          <p:nvPr/>
        </p:nvSpPr>
        <p:spPr bwMode="auto">
          <a:xfrm>
            <a:off x="3427332" y="2564941"/>
            <a:ext cx="1166854" cy="1429309"/>
          </a:xfrm>
          <a:custGeom>
            <a:avLst/>
            <a:gdLst>
              <a:gd name="T0" fmla="*/ 977707 w 8392"/>
              <a:gd name="T1" fmla="*/ 5847 h 10274"/>
              <a:gd name="T2" fmla="*/ 809884 w 8392"/>
              <a:gd name="T3" fmla="*/ 27517 h 10274"/>
              <a:gd name="T4" fmla="*/ 647563 w 8392"/>
              <a:gd name="T5" fmla="*/ 64666 h 10274"/>
              <a:gd name="T6" fmla="*/ 491089 w 8392"/>
              <a:gd name="T7" fmla="*/ 115917 h 10274"/>
              <a:gd name="T8" fmla="*/ 341148 w 8392"/>
              <a:gd name="T9" fmla="*/ 181614 h 10274"/>
              <a:gd name="T10" fmla="*/ 901361 w 8392"/>
              <a:gd name="T11" fmla="*/ 1351101 h 10274"/>
              <a:gd name="T12" fmla="*/ 977363 w 8392"/>
              <a:gd name="T13" fmla="*/ 1318768 h 10274"/>
              <a:gd name="T14" fmla="*/ 1069184 w 8392"/>
              <a:gd name="T15" fmla="*/ 1299162 h 10274"/>
              <a:gd name="T16" fmla="*/ 1167195 w 8392"/>
              <a:gd name="T17" fmla="*/ 1298818 h 10274"/>
              <a:gd name="T18" fmla="*/ 1250075 w 8392"/>
              <a:gd name="T19" fmla="*/ 1314296 h 10274"/>
              <a:gd name="T20" fmla="*/ 1320919 w 8392"/>
              <a:gd name="T21" fmla="*/ 1341126 h 10274"/>
              <a:gd name="T22" fmla="*/ 1379038 w 8392"/>
              <a:gd name="T23" fmla="*/ 1373803 h 10274"/>
              <a:gd name="T24" fmla="*/ 1443003 w 8392"/>
              <a:gd name="T25" fmla="*/ 1424366 h 10274"/>
              <a:gd name="T26" fmla="*/ 1502154 w 8392"/>
              <a:gd name="T27" fmla="*/ 1491783 h 10274"/>
              <a:gd name="T28" fmla="*/ 1535856 w 8392"/>
              <a:gd name="T29" fmla="*/ 1545786 h 10274"/>
              <a:gd name="T30" fmla="*/ 1565087 w 8392"/>
              <a:gd name="T31" fmla="*/ 1612515 h 10274"/>
              <a:gd name="T32" fmla="*/ 1584690 w 8392"/>
              <a:gd name="T33" fmla="*/ 1691628 h 10274"/>
              <a:gd name="T34" fmla="*/ 1590536 w 8392"/>
              <a:gd name="T35" fmla="*/ 1782435 h 10274"/>
              <a:gd name="T36" fmla="*/ 1579875 w 8392"/>
              <a:gd name="T37" fmla="*/ 1869459 h 10274"/>
              <a:gd name="T38" fmla="*/ 1556490 w 8392"/>
              <a:gd name="T39" fmla="*/ 1944443 h 10274"/>
              <a:gd name="T40" fmla="*/ 1525195 w 8392"/>
              <a:gd name="T41" fmla="*/ 2006701 h 10274"/>
              <a:gd name="T42" fmla="*/ 1484959 w 8392"/>
              <a:gd name="T43" fmla="*/ 2063800 h 10274"/>
              <a:gd name="T44" fmla="*/ 1417898 w 8392"/>
              <a:gd name="T45" fmla="*/ 2130873 h 10274"/>
              <a:gd name="T46" fmla="*/ 1361155 w 8392"/>
              <a:gd name="T47" fmla="*/ 2170773 h 10274"/>
              <a:gd name="T48" fmla="*/ 1298909 w 8392"/>
              <a:gd name="T49" fmla="*/ 2201730 h 10274"/>
              <a:gd name="T50" fmla="*/ 1223939 w 8392"/>
              <a:gd name="T51" fmla="*/ 2225120 h 10274"/>
              <a:gd name="T52" fmla="*/ 1136932 w 8392"/>
              <a:gd name="T53" fmla="*/ 2236471 h 10274"/>
              <a:gd name="T54" fmla="*/ 1046143 w 8392"/>
              <a:gd name="T55" fmla="*/ 2230623 h 10274"/>
              <a:gd name="T56" fmla="*/ 967390 w 8392"/>
              <a:gd name="T57" fmla="*/ 2211017 h 10274"/>
              <a:gd name="T58" fmla="*/ 900673 w 8392"/>
              <a:gd name="T59" fmla="*/ 2181780 h 10274"/>
              <a:gd name="T60" fmla="*/ 846681 w 8392"/>
              <a:gd name="T61" fmla="*/ 2147728 h 10274"/>
              <a:gd name="T62" fmla="*/ 779277 w 8392"/>
              <a:gd name="T63" fmla="*/ 2088565 h 10274"/>
              <a:gd name="T64" fmla="*/ 729411 w 8392"/>
              <a:gd name="T65" fmla="*/ 2025619 h 10274"/>
              <a:gd name="T66" fmla="*/ 696741 w 8392"/>
              <a:gd name="T67" fmla="*/ 1968521 h 10274"/>
              <a:gd name="T68" fmla="*/ 670260 w 8392"/>
              <a:gd name="T69" fmla="*/ 1899040 h 10274"/>
              <a:gd name="T70" fmla="*/ 654441 w 8392"/>
              <a:gd name="T71" fmla="*/ 1817176 h 10274"/>
              <a:gd name="T72" fmla="*/ 650658 w 8392"/>
              <a:gd name="T73" fmla="*/ 1824055 h 10274"/>
              <a:gd name="T74" fmla="*/ 614893 w 8392"/>
              <a:gd name="T75" fmla="*/ 2121930 h 10274"/>
              <a:gd name="T76" fmla="*/ 530981 w 8392"/>
              <a:gd name="T77" fmla="*/ 2402951 h 10274"/>
              <a:gd name="T78" fmla="*/ 404426 w 8392"/>
              <a:gd name="T79" fmla="*/ 2663333 h 10274"/>
              <a:gd name="T80" fmla="*/ 237979 w 8392"/>
              <a:gd name="T81" fmla="*/ 2897919 h 10274"/>
              <a:gd name="T82" fmla="*/ 36797 w 8392"/>
              <a:gd name="T83" fmla="*/ 3101891 h 10274"/>
              <a:gd name="T84" fmla="*/ 148909 w 8392"/>
              <a:gd name="T85" fmla="*/ 3242573 h 10274"/>
              <a:gd name="T86" fmla="*/ 342868 w 8392"/>
              <a:gd name="T87" fmla="*/ 3353674 h 10274"/>
              <a:gd name="T88" fmla="*/ 550927 w 8392"/>
              <a:gd name="T89" fmla="*/ 3440010 h 10274"/>
              <a:gd name="T90" fmla="*/ 771367 w 8392"/>
              <a:gd name="T91" fmla="*/ 3499172 h 10274"/>
              <a:gd name="T92" fmla="*/ 1002468 w 8392"/>
              <a:gd name="T93" fmla="*/ 3529785 h 10274"/>
              <a:gd name="T94" fmla="*/ 1390042 w 8392"/>
              <a:gd name="T95" fmla="*/ 3513619 h 10274"/>
              <a:gd name="T96" fmla="*/ 1886290 w 8392"/>
              <a:gd name="T97" fmla="*/ 3359866 h 10274"/>
              <a:gd name="T98" fmla="*/ 2307911 w 8392"/>
              <a:gd name="T99" fmla="*/ 3074718 h 10274"/>
              <a:gd name="T100" fmla="*/ 2630489 w 8392"/>
              <a:gd name="T101" fmla="*/ 2683284 h 10274"/>
              <a:gd name="T102" fmla="*/ 2830638 w 8392"/>
              <a:gd name="T103" fmla="*/ 2208266 h 10274"/>
              <a:gd name="T104" fmla="*/ 2883943 w 8392"/>
              <a:gd name="T105" fmla="*/ 1676149 h 10274"/>
              <a:gd name="T106" fmla="*/ 2779053 w 8392"/>
              <a:gd name="T107" fmla="*/ 1159511 h 10274"/>
              <a:gd name="T108" fmla="*/ 2535572 w 8392"/>
              <a:gd name="T109" fmla="*/ 709947 h 10274"/>
              <a:gd name="T110" fmla="*/ 2177229 w 8392"/>
              <a:gd name="T111" fmla="*/ 351190 h 10274"/>
              <a:gd name="T112" fmla="*/ 1728096 w 8392"/>
              <a:gd name="T113" fmla="*/ 107318 h 10274"/>
              <a:gd name="T114" fmla="*/ 1211902 w 8392"/>
              <a:gd name="T115" fmla="*/ 2408 h 1027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8392" h="10274">
                <a:moveTo>
                  <a:pt x="3260" y="0"/>
                </a:moveTo>
                <a:lnTo>
                  <a:pt x="3176" y="1"/>
                </a:lnTo>
                <a:lnTo>
                  <a:pt x="3093" y="3"/>
                </a:lnTo>
                <a:lnTo>
                  <a:pt x="3009" y="6"/>
                </a:lnTo>
                <a:lnTo>
                  <a:pt x="2926" y="10"/>
                </a:lnTo>
                <a:lnTo>
                  <a:pt x="2843" y="17"/>
                </a:lnTo>
                <a:lnTo>
                  <a:pt x="2762" y="24"/>
                </a:lnTo>
                <a:lnTo>
                  <a:pt x="2679" y="32"/>
                </a:lnTo>
                <a:lnTo>
                  <a:pt x="2597" y="43"/>
                </a:lnTo>
                <a:lnTo>
                  <a:pt x="2517" y="53"/>
                </a:lnTo>
                <a:lnTo>
                  <a:pt x="2436" y="66"/>
                </a:lnTo>
                <a:lnTo>
                  <a:pt x="2355" y="80"/>
                </a:lnTo>
                <a:lnTo>
                  <a:pt x="2276" y="94"/>
                </a:lnTo>
                <a:lnTo>
                  <a:pt x="2196" y="111"/>
                </a:lnTo>
                <a:lnTo>
                  <a:pt x="2117" y="128"/>
                </a:lnTo>
                <a:lnTo>
                  <a:pt x="2039" y="147"/>
                </a:lnTo>
                <a:lnTo>
                  <a:pt x="1960" y="167"/>
                </a:lnTo>
                <a:lnTo>
                  <a:pt x="1883" y="188"/>
                </a:lnTo>
                <a:lnTo>
                  <a:pt x="1805" y="210"/>
                </a:lnTo>
                <a:lnTo>
                  <a:pt x="1729" y="233"/>
                </a:lnTo>
                <a:lnTo>
                  <a:pt x="1653" y="258"/>
                </a:lnTo>
                <a:lnTo>
                  <a:pt x="1577" y="283"/>
                </a:lnTo>
                <a:lnTo>
                  <a:pt x="1503" y="309"/>
                </a:lnTo>
                <a:lnTo>
                  <a:pt x="1428" y="337"/>
                </a:lnTo>
                <a:lnTo>
                  <a:pt x="1354" y="367"/>
                </a:lnTo>
                <a:lnTo>
                  <a:pt x="1281" y="396"/>
                </a:lnTo>
                <a:lnTo>
                  <a:pt x="1207" y="428"/>
                </a:lnTo>
                <a:lnTo>
                  <a:pt x="1135" y="460"/>
                </a:lnTo>
                <a:lnTo>
                  <a:pt x="1064" y="494"/>
                </a:lnTo>
                <a:lnTo>
                  <a:pt x="992" y="528"/>
                </a:lnTo>
                <a:lnTo>
                  <a:pt x="922" y="563"/>
                </a:lnTo>
                <a:lnTo>
                  <a:pt x="852" y="600"/>
                </a:lnTo>
                <a:lnTo>
                  <a:pt x="783" y="637"/>
                </a:lnTo>
                <a:lnTo>
                  <a:pt x="2599" y="3928"/>
                </a:lnTo>
                <a:lnTo>
                  <a:pt x="2589" y="3946"/>
                </a:lnTo>
                <a:lnTo>
                  <a:pt x="2621" y="3928"/>
                </a:lnTo>
                <a:lnTo>
                  <a:pt x="2655" y="3911"/>
                </a:lnTo>
                <a:lnTo>
                  <a:pt x="2689" y="3894"/>
                </a:lnTo>
                <a:lnTo>
                  <a:pt x="2726" y="3878"/>
                </a:lnTo>
                <a:lnTo>
                  <a:pt x="2764" y="3862"/>
                </a:lnTo>
                <a:lnTo>
                  <a:pt x="2803" y="3847"/>
                </a:lnTo>
                <a:lnTo>
                  <a:pt x="2842" y="3834"/>
                </a:lnTo>
                <a:lnTo>
                  <a:pt x="2884" y="3821"/>
                </a:lnTo>
                <a:lnTo>
                  <a:pt x="2926" y="3810"/>
                </a:lnTo>
                <a:lnTo>
                  <a:pt x="2970" y="3800"/>
                </a:lnTo>
                <a:lnTo>
                  <a:pt x="3015" y="3791"/>
                </a:lnTo>
                <a:lnTo>
                  <a:pt x="3062" y="3783"/>
                </a:lnTo>
                <a:lnTo>
                  <a:pt x="3109" y="3777"/>
                </a:lnTo>
                <a:lnTo>
                  <a:pt x="3159" y="3773"/>
                </a:lnTo>
                <a:lnTo>
                  <a:pt x="3209" y="3771"/>
                </a:lnTo>
                <a:lnTo>
                  <a:pt x="3260" y="3770"/>
                </a:lnTo>
                <a:lnTo>
                  <a:pt x="3306" y="3770"/>
                </a:lnTo>
                <a:lnTo>
                  <a:pt x="3350" y="3772"/>
                </a:lnTo>
                <a:lnTo>
                  <a:pt x="3394" y="3776"/>
                </a:lnTo>
                <a:lnTo>
                  <a:pt x="3437" y="3780"/>
                </a:lnTo>
                <a:lnTo>
                  <a:pt x="3479" y="3787"/>
                </a:lnTo>
                <a:lnTo>
                  <a:pt x="3519" y="3794"/>
                </a:lnTo>
                <a:lnTo>
                  <a:pt x="3559" y="3802"/>
                </a:lnTo>
                <a:lnTo>
                  <a:pt x="3598" y="3811"/>
                </a:lnTo>
                <a:lnTo>
                  <a:pt x="3635" y="3821"/>
                </a:lnTo>
                <a:lnTo>
                  <a:pt x="3672" y="3833"/>
                </a:lnTo>
                <a:lnTo>
                  <a:pt x="3708" y="3844"/>
                </a:lnTo>
                <a:lnTo>
                  <a:pt x="3743" y="3857"/>
                </a:lnTo>
                <a:lnTo>
                  <a:pt x="3777" y="3871"/>
                </a:lnTo>
                <a:lnTo>
                  <a:pt x="3809" y="3884"/>
                </a:lnTo>
                <a:lnTo>
                  <a:pt x="3841" y="3899"/>
                </a:lnTo>
                <a:lnTo>
                  <a:pt x="3872" y="3913"/>
                </a:lnTo>
                <a:lnTo>
                  <a:pt x="3901" y="3929"/>
                </a:lnTo>
                <a:lnTo>
                  <a:pt x="3930" y="3945"/>
                </a:lnTo>
                <a:lnTo>
                  <a:pt x="3958" y="3961"/>
                </a:lnTo>
                <a:lnTo>
                  <a:pt x="3984" y="3977"/>
                </a:lnTo>
                <a:lnTo>
                  <a:pt x="4010" y="3994"/>
                </a:lnTo>
                <a:lnTo>
                  <a:pt x="4034" y="4011"/>
                </a:lnTo>
                <a:lnTo>
                  <a:pt x="4058" y="4028"/>
                </a:lnTo>
                <a:lnTo>
                  <a:pt x="4082" y="4045"/>
                </a:lnTo>
                <a:lnTo>
                  <a:pt x="4123" y="4077"/>
                </a:lnTo>
                <a:lnTo>
                  <a:pt x="4161" y="4110"/>
                </a:lnTo>
                <a:lnTo>
                  <a:pt x="4196" y="4141"/>
                </a:lnTo>
                <a:lnTo>
                  <a:pt x="4226" y="4169"/>
                </a:lnTo>
                <a:lnTo>
                  <a:pt x="4255" y="4200"/>
                </a:lnTo>
                <a:lnTo>
                  <a:pt x="4286" y="4234"/>
                </a:lnTo>
                <a:lnTo>
                  <a:pt x="4318" y="4272"/>
                </a:lnTo>
                <a:lnTo>
                  <a:pt x="4352" y="4314"/>
                </a:lnTo>
                <a:lnTo>
                  <a:pt x="4368" y="4337"/>
                </a:lnTo>
                <a:lnTo>
                  <a:pt x="4384" y="4361"/>
                </a:lnTo>
                <a:lnTo>
                  <a:pt x="4401" y="4385"/>
                </a:lnTo>
                <a:lnTo>
                  <a:pt x="4418" y="4411"/>
                </a:lnTo>
                <a:lnTo>
                  <a:pt x="4435" y="4438"/>
                </a:lnTo>
                <a:lnTo>
                  <a:pt x="4450" y="4466"/>
                </a:lnTo>
                <a:lnTo>
                  <a:pt x="4466" y="4494"/>
                </a:lnTo>
                <a:lnTo>
                  <a:pt x="4482" y="4525"/>
                </a:lnTo>
                <a:lnTo>
                  <a:pt x="4496" y="4555"/>
                </a:lnTo>
                <a:lnTo>
                  <a:pt x="4511" y="4587"/>
                </a:lnTo>
                <a:lnTo>
                  <a:pt x="4526" y="4619"/>
                </a:lnTo>
                <a:lnTo>
                  <a:pt x="4538" y="4654"/>
                </a:lnTo>
                <a:lnTo>
                  <a:pt x="4551" y="4688"/>
                </a:lnTo>
                <a:lnTo>
                  <a:pt x="4563" y="4724"/>
                </a:lnTo>
                <a:lnTo>
                  <a:pt x="4574" y="4761"/>
                </a:lnTo>
                <a:lnTo>
                  <a:pt x="4584" y="4798"/>
                </a:lnTo>
                <a:lnTo>
                  <a:pt x="4594" y="4837"/>
                </a:lnTo>
                <a:lnTo>
                  <a:pt x="4601" y="4877"/>
                </a:lnTo>
                <a:lnTo>
                  <a:pt x="4608" y="4918"/>
                </a:lnTo>
                <a:lnTo>
                  <a:pt x="4615" y="4959"/>
                </a:lnTo>
                <a:lnTo>
                  <a:pt x="4619" y="5002"/>
                </a:lnTo>
                <a:lnTo>
                  <a:pt x="4623" y="5046"/>
                </a:lnTo>
                <a:lnTo>
                  <a:pt x="4625" y="5090"/>
                </a:lnTo>
                <a:lnTo>
                  <a:pt x="4625" y="5136"/>
                </a:lnTo>
                <a:lnTo>
                  <a:pt x="4625" y="5182"/>
                </a:lnTo>
                <a:lnTo>
                  <a:pt x="4623" y="5226"/>
                </a:lnTo>
                <a:lnTo>
                  <a:pt x="4619" y="5270"/>
                </a:lnTo>
                <a:lnTo>
                  <a:pt x="4615" y="5313"/>
                </a:lnTo>
                <a:lnTo>
                  <a:pt x="4608" y="5354"/>
                </a:lnTo>
                <a:lnTo>
                  <a:pt x="4601" y="5395"/>
                </a:lnTo>
                <a:lnTo>
                  <a:pt x="4594" y="5435"/>
                </a:lnTo>
                <a:lnTo>
                  <a:pt x="4584" y="5473"/>
                </a:lnTo>
                <a:lnTo>
                  <a:pt x="4574" y="5511"/>
                </a:lnTo>
                <a:lnTo>
                  <a:pt x="4563" y="5548"/>
                </a:lnTo>
                <a:lnTo>
                  <a:pt x="4551" y="5584"/>
                </a:lnTo>
                <a:lnTo>
                  <a:pt x="4538" y="5618"/>
                </a:lnTo>
                <a:lnTo>
                  <a:pt x="4526" y="5653"/>
                </a:lnTo>
                <a:lnTo>
                  <a:pt x="4511" y="5685"/>
                </a:lnTo>
                <a:lnTo>
                  <a:pt x="4496" y="5717"/>
                </a:lnTo>
                <a:lnTo>
                  <a:pt x="4482" y="5747"/>
                </a:lnTo>
                <a:lnTo>
                  <a:pt x="4466" y="5778"/>
                </a:lnTo>
                <a:lnTo>
                  <a:pt x="4450" y="5806"/>
                </a:lnTo>
                <a:lnTo>
                  <a:pt x="4435" y="5834"/>
                </a:lnTo>
                <a:lnTo>
                  <a:pt x="4418" y="5860"/>
                </a:lnTo>
                <a:lnTo>
                  <a:pt x="4401" y="5887"/>
                </a:lnTo>
                <a:lnTo>
                  <a:pt x="4384" y="5911"/>
                </a:lnTo>
                <a:lnTo>
                  <a:pt x="4368" y="5935"/>
                </a:lnTo>
                <a:lnTo>
                  <a:pt x="4352" y="5957"/>
                </a:lnTo>
                <a:lnTo>
                  <a:pt x="4318" y="6000"/>
                </a:lnTo>
                <a:lnTo>
                  <a:pt x="4286" y="6038"/>
                </a:lnTo>
                <a:lnTo>
                  <a:pt x="4255" y="6072"/>
                </a:lnTo>
                <a:lnTo>
                  <a:pt x="4226" y="6101"/>
                </a:lnTo>
                <a:lnTo>
                  <a:pt x="4196" y="6131"/>
                </a:lnTo>
                <a:lnTo>
                  <a:pt x="4161" y="6162"/>
                </a:lnTo>
                <a:lnTo>
                  <a:pt x="4123" y="6195"/>
                </a:lnTo>
                <a:lnTo>
                  <a:pt x="4082" y="6227"/>
                </a:lnTo>
                <a:lnTo>
                  <a:pt x="4058" y="6244"/>
                </a:lnTo>
                <a:lnTo>
                  <a:pt x="4034" y="6261"/>
                </a:lnTo>
                <a:lnTo>
                  <a:pt x="4010" y="6278"/>
                </a:lnTo>
                <a:lnTo>
                  <a:pt x="3984" y="6294"/>
                </a:lnTo>
                <a:lnTo>
                  <a:pt x="3958" y="6311"/>
                </a:lnTo>
                <a:lnTo>
                  <a:pt x="3930" y="6327"/>
                </a:lnTo>
                <a:lnTo>
                  <a:pt x="3901" y="6343"/>
                </a:lnTo>
                <a:lnTo>
                  <a:pt x="3872" y="6358"/>
                </a:lnTo>
                <a:lnTo>
                  <a:pt x="3841" y="6373"/>
                </a:lnTo>
                <a:lnTo>
                  <a:pt x="3809" y="6388"/>
                </a:lnTo>
                <a:lnTo>
                  <a:pt x="3777" y="6401"/>
                </a:lnTo>
                <a:lnTo>
                  <a:pt x="3743" y="6415"/>
                </a:lnTo>
                <a:lnTo>
                  <a:pt x="3708" y="6428"/>
                </a:lnTo>
                <a:lnTo>
                  <a:pt x="3672" y="6439"/>
                </a:lnTo>
                <a:lnTo>
                  <a:pt x="3635" y="6451"/>
                </a:lnTo>
                <a:lnTo>
                  <a:pt x="3598" y="6461"/>
                </a:lnTo>
                <a:lnTo>
                  <a:pt x="3559" y="6469"/>
                </a:lnTo>
                <a:lnTo>
                  <a:pt x="3519" y="6478"/>
                </a:lnTo>
                <a:lnTo>
                  <a:pt x="3479" y="6485"/>
                </a:lnTo>
                <a:lnTo>
                  <a:pt x="3437" y="6491"/>
                </a:lnTo>
                <a:lnTo>
                  <a:pt x="3394" y="6496"/>
                </a:lnTo>
                <a:lnTo>
                  <a:pt x="3350" y="6499"/>
                </a:lnTo>
                <a:lnTo>
                  <a:pt x="3306" y="6502"/>
                </a:lnTo>
                <a:lnTo>
                  <a:pt x="3260" y="6502"/>
                </a:lnTo>
                <a:lnTo>
                  <a:pt x="3215" y="6502"/>
                </a:lnTo>
                <a:lnTo>
                  <a:pt x="3170" y="6499"/>
                </a:lnTo>
                <a:lnTo>
                  <a:pt x="3126" y="6496"/>
                </a:lnTo>
                <a:lnTo>
                  <a:pt x="3084" y="6491"/>
                </a:lnTo>
                <a:lnTo>
                  <a:pt x="3042" y="6485"/>
                </a:lnTo>
                <a:lnTo>
                  <a:pt x="3002" y="6478"/>
                </a:lnTo>
                <a:lnTo>
                  <a:pt x="2962" y="6469"/>
                </a:lnTo>
                <a:lnTo>
                  <a:pt x="2923" y="6461"/>
                </a:lnTo>
                <a:lnTo>
                  <a:pt x="2885" y="6451"/>
                </a:lnTo>
                <a:lnTo>
                  <a:pt x="2849" y="6439"/>
                </a:lnTo>
                <a:lnTo>
                  <a:pt x="2813" y="6428"/>
                </a:lnTo>
                <a:lnTo>
                  <a:pt x="2778" y="6415"/>
                </a:lnTo>
                <a:lnTo>
                  <a:pt x="2745" y="6401"/>
                </a:lnTo>
                <a:lnTo>
                  <a:pt x="2711" y="6388"/>
                </a:lnTo>
                <a:lnTo>
                  <a:pt x="2680" y="6373"/>
                </a:lnTo>
                <a:lnTo>
                  <a:pt x="2650" y="6358"/>
                </a:lnTo>
                <a:lnTo>
                  <a:pt x="2619" y="6343"/>
                </a:lnTo>
                <a:lnTo>
                  <a:pt x="2591" y="6327"/>
                </a:lnTo>
                <a:lnTo>
                  <a:pt x="2563" y="6311"/>
                </a:lnTo>
                <a:lnTo>
                  <a:pt x="2536" y="6294"/>
                </a:lnTo>
                <a:lnTo>
                  <a:pt x="2510" y="6278"/>
                </a:lnTo>
                <a:lnTo>
                  <a:pt x="2486" y="6261"/>
                </a:lnTo>
                <a:lnTo>
                  <a:pt x="2462" y="6244"/>
                </a:lnTo>
                <a:lnTo>
                  <a:pt x="2440" y="6227"/>
                </a:lnTo>
                <a:lnTo>
                  <a:pt x="2397" y="6195"/>
                </a:lnTo>
                <a:lnTo>
                  <a:pt x="2359" y="6162"/>
                </a:lnTo>
                <a:lnTo>
                  <a:pt x="2325" y="6131"/>
                </a:lnTo>
                <a:lnTo>
                  <a:pt x="2296" y="6101"/>
                </a:lnTo>
                <a:lnTo>
                  <a:pt x="2266" y="6072"/>
                </a:lnTo>
                <a:lnTo>
                  <a:pt x="2236" y="6039"/>
                </a:lnTo>
                <a:lnTo>
                  <a:pt x="2203" y="6001"/>
                </a:lnTo>
                <a:lnTo>
                  <a:pt x="2171" y="5959"/>
                </a:lnTo>
                <a:lnTo>
                  <a:pt x="2154" y="5937"/>
                </a:lnTo>
                <a:lnTo>
                  <a:pt x="2137" y="5914"/>
                </a:lnTo>
                <a:lnTo>
                  <a:pt x="2121" y="5889"/>
                </a:lnTo>
                <a:lnTo>
                  <a:pt x="2104" y="5863"/>
                </a:lnTo>
                <a:lnTo>
                  <a:pt x="2088" y="5837"/>
                </a:lnTo>
                <a:lnTo>
                  <a:pt x="2072" y="5810"/>
                </a:lnTo>
                <a:lnTo>
                  <a:pt x="2056" y="5782"/>
                </a:lnTo>
                <a:lnTo>
                  <a:pt x="2041" y="5753"/>
                </a:lnTo>
                <a:lnTo>
                  <a:pt x="2026" y="5723"/>
                </a:lnTo>
                <a:lnTo>
                  <a:pt x="2012" y="5692"/>
                </a:lnTo>
                <a:lnTo>
                  <a:pt x="1997" y="5659"/>
                </a:lnTo>
                <a:lnTo>
                  <a:pt x="1984" y="5625"/>
                </a:lnTo>
                <a:lnTo>
                  <a:pt x="1972" y="5592"/>
                </a:lnTo>
                <a:lnTo>
                  <a:pt x="1959" y="5556"/>
                </a:lnTo>
                <a:lnTo>
                  <a:pt x="1949" y="5521"/>
                </a:lnTo>
                <a:lnTo>
                  <a:pt x="1938" y="5483"/>
                </a:lnTo>
                <a:lnTo>
                  <a:pt x="1929" y="5445"/>
                </a:lnTo>
                <a:lnTo>
                  <a:pt x="1921" y="5405"/>
                </a:lnTo>
                <a:lnTo>
                  <a:pt x="1913" y="5365"/>
                </a:lnTo>
                <a:lnTo>
                  <a:pt x="1907" y="5325"/>
                </a:lnTo>
                <a:lnTo>
                  <a:pt x="1903" y="5283"/>
                </a:lnTo>
                <a:lnTo>
                  <a:pt x="1899" y="5239"/>
                </a:lnTo>
                <a:lnTo>
                  <a:pt x="1896" y="5195"/>
                </a:lnTo>
                <a:lnTo>
                  <a:pt x="1895" y="5150"/>
                </a:lnTo>
                <a:lnTo>
                  <a:pt x="1895" y="5155"/>
                </a:lnTo>
                <a:lnTo>
                  <a:pt x="1894" y="5155"/>
                </a:lnTo>
                <a:lnTo>
                  <a:pt x="1892" y="5303"/>
                </a:lnTo>
                <a:lnTo>
                  <a:pt x="1885" y="5449"/>
                </a:lnTo>
                <a:lnTo>
                  <a:pt x="1873" y="5596"/>
                </a:lnTo>
                <a:lnTo>
                  <a:pt x="1858" y="5741"/>
                </a:lnTo>
                <a:lnTo>
                  <a:pt x="1839" y="5884"/>
                </a:lnTo>
                <a:lnTo>
                  <a:pt x="1815" y="6027"/>
                </a:lnTo>
                <a:lnTo>
                  <a:pt x="1788" y="6169"/>
                </a:lnTo>
                <a:lnTo>
                  <a:pt x="1757" y="6308"/>
                </a:lnTo>
                <a:lnTo>
                  <a:pt x="1722" y="6447"/>
                </a:lnTo>
                <a:lnTo>
                  <a:pt x="1683" y="6585"/>
                </a:lnTo>
                <a:lnTo>
                  <a:pt x="1641" y="6720"/>
                </a:lnTo>
                <a:lnTo>
                  <a:pt x="1595" y="6854"/>
                </a:lnTo>
                <a:lnTo>
                  <a:pt x="1544" y="6986"/>
                </a:lnTo>
                <a:lnTo>
                  <a:pt x="1492" y="7117"/>
                </a:lnTo>
                <a:lnTo>
                  <a:pt x="1436" y="7246"/>
                </a:lnTo>
                <a:lnTo>
                  <a:pt x="1375" y="7373"/>
                </a:lnTo>
                <a:lnTo>
                  <a:pt x="1312" y="7499"/>
                </a:lnTo>
                <a:lnTo>
                  <a:pt x="1245" y="7622"/>
                </a:lnTo>
                <a:lnTo>
                  <a:pt x="1176" y="7743"/>
                </a:lnTo>
                <a:lnTo>
                  <a:pt x="1102" y="7863"/>
                </a:lnTo>
                <a:lnTo>
                  <a:pt x="1026" y="7979"/>
                </a:lnTo>
                <a:lnTo>
                  <a:pt x="947" y="8094"/>
                </a:lnTo>
                <a:lnTo>
                  <a:pt x="865" y="8207"/>
                </a:lnTo>
                <a:lnTo>
                  <a:pt x="780" y="8317"/>
                </a:lnTo>
                <a:lnTo>
                  <a:pt x="692" y="8425"/>
                </a:lnTo>
                <a:lnTo>
                  <a:pt x="601" y="8531"/>
                </a:lnTo>
                <a:lnTo>
                  <a:pt x="507" y="8633"/>
                </a:lnTo>
                <a:lnTo>
                  <a:pt x="411" y="8733"/>
                </a:lnTo>
                <a:lnTo>
                  <a:pt x="313" y="8830"/>
                </a:lnTo>
                <a:lnTo>
                  <a:pt x="211" y="8926"/>
                </a:lnTo>
                <a:lnTo>
                  <a:pt x="107" y="9018"/>
                </a:lnTo>
                <a:lnTo>
                  <a:pt x="0" y="9107"/>
                </a:lnTo>
                <a:lnTo>
                  <a:pt x="84" y="9174"/>
                </a:lnTo>
                <a:lnTo>
                  <a:pt x="169" y="9240"/>
                </a:lnTo>
                <a:lnTo>
                  <a:pt x="256" y="9304"/>
                </a:lnTo>
                <a:lnTo>
                  <a:pt x="344" y="9367"/>
                </a:lnTo>
                <a:lnTo>
                  <a:pt x="433" y="9427"/>
                </a:lnTo>
                <a:lnTo>
                  <a:pt x="524" y="9486"/>
                </a:lnTo>
                <a:lnTo>
                  <a:pt x="616" y="9542"/>
                </a:lnTo>
                <a:lnTo>
                  <a:pt x="710" y="9598"/>
                </a:lnTo>
                <a:lnTo>
                  <a:pt x="804" y="9650"/>
                </a:lnTo>
                <a:lnTo>
                  <a:pt x="900" y="9702"/>
                </a:lnTo>
                <a:lnTo>
                  <a:pt x="997" y="9750"/>
                </a:lnTo>
                <a:lnTo>
                  <a:pt x="1095" y="9797"/>
                </a:lnTo>
                <a:lnTo>
                  <a:pt x="1195" y="9842"/>
                </a:lnTo>
                <a:lnTo>
                  <a:pt x="1294" y="9885"/>
                </a:lnTo>
                <a:lnTo>
                  <a:pt x="1396" y="9926"/>
                </a:lnTo>
                <a:lnTo>
                  <a:pt x="1498" y="9965"/>
                </a:lnTo>
                <a:lnTo>
                  <a:pt x="1602" y="10001"/>
                </a:lnTo>
                <a:lnTo>
                  <a:pt x="1707" y="10035"/>
                </a:lnTo>
                <a:lnTo>
                  <a:pt x="1812" y="10067"/>
                </a:lnTo>
                <a:lnTo>
                  <a:pt x="1918" y="10098"/>
                </a:lnTo>
                <a:lnTo>
                  <a:pt x="2026" y="10125"/>
                </a:lnTo>
                <a:lnTo>
                  <a:pt x="2134" y="10150"/>
                </a:lnTo>
                <a:lnTo>
                  <a:pt x="2243" y="10173"/>
                </a:lnTo>
                <a:lnTo>
                  <a:pt x="2353" y="10194"/>
                </a:lnTo>
                <a:lnTo>
                  <a:pt x="2464" y="10213"/>
                </a:lnTo>
                <a:lnTo>
                  <a:pt x="2576" y="10229"/>
                </a:lnTo>
                <a:lnTo>
                  <a:pt x="2688" y="10243"/>
                </a:lnTo>
                <a:lnTo>
                  <a:pt x="2801" y="10254"/>
                </a:lnTo>
                <a:lnTo>
                  <a:pt x="2915" y="10262"/>
                </a:lnTo>
                <a:lnTo>
                  <a:pt x="3030" y="10269"/>
                </a:lnTo>
                <a:lnTo>
                  <a:pt x="3145" y="10273"/>
                </a:lnTo>
                <a:lnTo>
                  <a:pt x="3260" y="10274"/>
                </a:lnTo>
                <a:lnTo>
                  <a:pt x="3524" y="10268"/>
                </a:lnTo>
                <a:lnTo>
                  <a:pt x="3785" y="10248"/>
                </a:lnTo>
                <a:lnTo>
                  <a:pt x="4042" y="10215"/>
                </a:lnTo>
                <a:lnTo>
                  <a:pt x="4294" y="10169"/>
                </a:lnTo>
                <a:lnTo>
                  <a:pt x="4542" y="10113"/>
                </a:lnTo>
                <a:lnTo>
                  <a:pt x="4787" y="10043"/>
                </a:lnTo>
                <a:lnTo>
                  <a:pt x="5025" y="9963"/>
                </a:lnTo>
                <a:lnTo>
                  <a:pt x="5258" y="9870"/>
                </a:lnTo>
                <a:lnTo>
                  <a:pt x="5485" y="9768"/>
                </a:lnTo>
                <a:lnTo>
                  <a:pt x="5706" y="9653"/>
                </a:lnTo>
                <a:lnTo>
                  <a:pt x="5921" y="9530"/>
                </a:lnTo>
                <a:lnTo>
                  <a:pt x="6129" y="9397"/>
                </a:lnTo>
                <a:lnTo>
                  <a:pt x="6331" y="9253"/>
                </a:lnTo>
                <a:lnTo>
                  <a:pt x="6524" y="9101"/>
                </a:lnTo>
                <a:lnTo>
                  <a:pt x="6711" y="8939"/>
                </a:lnTo>
                <a:lnTo>
                  <a:pt x="6889" y="8770"/>
                </a:lnTo>
                <a:lnTo>
                  <a:pt x="7059" y="8590"/>
                </a:lnTo>
                <a:lnTo>
                  <a:pt x="7220" y="8405"/>
                </a:lnTo>
                <a:lnTo>
                  <a:pt x="7373" y="8211"/>
                </a:lnTo>
                <a:lnTo>
                  <a:pt x="7515" y="8008"/>
                </a:lnTo>
                <a:lnTo>
                  <a:pt x="7649" y="7801"/>
                </a:lnTo>
                <a:lnTo>
                  <a:pt x="7773" y="7585"/>
                </a:lnTo>
                <a:lnTo>
                  <a:pt x="7886" y="7364"/>
                </a:lnTo>
                <a:lnTo>
                  <a:pt x="7989" y="7136"/>
                </a:lnTo>
                <a:lnTo>
                  <a:pt x="8081" y="6903"/>
                </a:lnTo>
                <a:lnTo>
                  <a:pt x="8162" y="6664"/>
                </a:lnTo>
                <a:lnTo>
                  <a:pt x="8231" y="6420"/>
                </a:lnTo>
                <a:lnTo>
                  <a:pt x="8287" y="6172"/>
                </a:lnTo>
                <a:lnTo>
                  <a:pt x="8333" y="5919"/>
                </a:lnTo>
                <a:lnTo>
                  <a:pt x="8366" y="5662"/>
                </a:lnTo>
                <a:lnTo>
                  <a:pt x="8386" y="5401"/>
                </a:lnTo>
                <a:lnTo>
                  <a:pt x="8392" y="5137"/>
                </a:lnTo>
                <a:lnTo>
                  <a:pt x="8386" y="4873"/>
                </a:lnTo>
                <a:lnTo>
                  <a:pt x="8366" y="4612"/>
                </a:lnTo>
                <a:lnTo>
                  <a:pt x="8333" y="4355"/>
                </a:lnTo>
                <a:lnTo>
                  <a:pt x="8287" y="4102"/>
                </a:lnTo>
                <a:lnTo>
                  <a:pt x="8231" y="3854"/>
                </a:lnTo>
                <a:lnTo>
                  <a:pt x="8162" y="3609"/>
                </a:lnTo>
                <a:lnTo>
                  <a:pt x="8081" y="3371"/>
                </a:lnTo>
                <a:lnTo>
                  <a:pt x="7989" y="3138"/>
                </a:lnTo>
                <a:lnTo>
                  <a:pt x="7886" y="2910"/>
                </a:lnTo>
                <a:lnTo>
                  <a:pt x="7773" y="2689"/>
                </a:lnTo>
                <a:lnTo>
                  <a:pt x="7649" y="2474"/>
                </a:lnTo>
                <a:lnTo>
                  <a:pt x="7515" y="2265"/>
                </a:lnTo>
                <a:lnTo>
                  <a:pt x="7373" y="2064"/>
                </a:lnTo>
                <a:lnTo>
                  <a:pt x="7220" y="1870"/>
                </a:lnTo>
                <a:lnTo>
                  <a:pt x="7059" y="1684"/>
                </a:lnTo>
                <a:lnTo>
                  <a:pt x="6889" y="1505"/>
                </a:lnTo>
                <a:lnTo>
                  <a:pt x="6711" y="1334"/>
                </a:lnTo>
                <a:lnTo>
                  <a:pt x="6524" y="1173"/>
                </a:lnTo>
                <a:lnTo>
                  <a:pt x="6331" y="1021"/>
                </a:lnTo>
                <a:lnTo>
                  <a:pt x="6129" y="877"/>
                </a:lnTo>
                <a:lnTo>
                  <a:pt x="5921" y="744"/>
                </a:lnTo>
                <a:lnTo>
                  <a:pt x="5706" y="621"/>
                </a:lnTo>
                <a:lnTo>
                  <a:pt x="5485" y="506"/>
                </a:lnTo>
                <a:lnTo>
                  <a:pt x="5258" y="404"/>
                </a:lnTo>
                <a:lnTo>
                  <a:pt x="5025" y="312"/>
                </a:lnTo>
                <a:lnTo>
                  <a:pt x="4787" y="231"/>
                </a:lnTo>
                <a:lnTo>
                  <a:pt x="4542" y="161"/>
                </a:lnTo>
                <a:lnTo>
                  <a:pt x="4294" y="105"/>
                </a:lnTo>
                <a:lnTo>
                  <a:pt x="4042" y="60"/>
                </a:lnTo>
                <a:lnTo>
                  <a:pt x="3785" y="26"/>
                </a:lnTo>
                <a:lnTo>
                  <a:pt x="3524" y="7"/>
                </a:lnTo>
                <a:lnTo>
                  <a:pt x="326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381000" dist="50800" dir="5400000" sx="100999" sy="100999" algn="ctr" rotWithShape="0">
              <a:srgbClr val="000000">
                <a:alpha val="2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" name="Freeform 17">
            <a:extLst>
              <a:ext uri="{FF2B5EF4-FFF2-40B4-BE49-F238E27FC236}">
                <a16:creationId xmlns:a16="http://schemas.microsoft.com/office/drawing/2014/main" id="{062CC535-5D7C-3E0F-663D-25CE11D5EE00}"/>
              </a:ext>
            </a:extLst>
          </p:cNvPr>
          <p:cNvSpPr>
            <a:spLocks/>
          </p:cNvSpPr>
          <p:nvPr/>
        </p:nvSpPr>
        <p:spPr bwMode="auto">
          <a:xfrm>
            <a:off x="2263815" y="2608339"/>
            <a:ext cx="1427144" cy="1383686"/>
          </a:xfrm>
          <a:custGeom>
            <a:avLst/>
            <a:gdLst>
              <a:gd name="T0" fmla="*/ 2230280 w 10262"/>
              <a:gd name="T1" fmla="*/ 1719154 h 9948"/>
              <a:gd name="T2" fmla="*/ 2216177 w 10262"/>
              <a:gd name="T3" fmla="*/ 1786559 h 9948"/>
              <a:gd name="T4" fmla="*/ 2194507 w 10262"/>
              <a:gd name="T5" fmla="*/ 1845366 h 9948"/>
              <a:gd name="T6" fmla="*/ 2168366 w 10262"/>
              <a:gd name="T7" fmla="*/ 1895231 h 9948"/>
              <a:gd name="T8" fmla="*/ 2139817 w 10262"/>
              <a:gd name="T9" fmla="*/ 1937187 h 9948"/>
              <a:gd name="T10" fmla="*/ 2086846 w 10262"/>
              <a:gd name="T11" fmla="*/ 1996682 h 9948"/>
              <a:gd name="T12" fmla="*/ 2031467 w 10262"/>
              <a:gd name="T13" fmla="*/ 2041045 h 9948"/>
              <a:gd name="T14" fmla="*/ 1985720 w 10262"/>
              <a:gd name="T15" fmla="*/ 2069244 h 9948"/>
              <a:gd name="T16" fmla="*/ 1931029 w 10262"/>
              <a:gd name="T17" fmla="*/ 2094005 h 9948"/>
              <a:gd name="T18" fmla="*/ 1867739 w 10262"/>
              <a:gd name="T19" fmla="*/ 2112920 h 9948"/>
              <a:gd name="T20" fmla="*/ 1796194 w 10262"/>
              <a:gd name="T21" fmla="*/ 2122893 h 9948"/>
              <a:gd name="T22" fmla="*/ 1719145 w 10262"/>
              <a:gd name="T23" fmla="*/ 2121517 h 9948"/>
              <a:gd name="T24" fmla="*/ 1648976 w 10262"/>
              <a:gd name="T25" fmla="*/ 2109481 h 9948"/>
              <a:gd name="T26" fmla="*/ 1587406 w 10262"/>
              <a:gd name="T27" fmla="*/ 2088847 h 9948"/>
              <a:gd name="T28" fmla="*/ 1534779 w 10262"/>
              <a:gd name="T29" fmla="*/ 2063398 h 9948"/>
              <a:gd name="T30" fmla="*/ 1490752 w 10262"/>
              <a:gd name="T31" fmla="*/ 2034854 h 9948"/>
              <a:gd name="T32" fmla="*/ 1432965 w 10262"/>
              <a:gd name="T33" fmla="*/ 1986021 h 9948"/>
              <a:gd name="T34" fmla="*/ 1384122 w 10262"/>
              <a:gd name="T35" fmla="*/ 1928245 h 9948"/>
              <a:gd name="T36" fmla="*/ 1355917 w 10262"/>
              <a:gd name="T37" fmla="*/ 1884226 h 9948"/>
              <a:gd name="T38" fmla="*/ 1329775 w 10262"/>
              <a:gd name="T39" fmla="*/ 1831266 h 9948"/>
              <a:gd name="T40" fmla="*/ 1309825 w 10262"/>
              <a:gd name="T41" fmla="*/ 1769708 h 9948"/>
              <a:gd name="T42" fmla="*/ 1297786 w 10262"/>
              <a:gd name="T43" fmla="*/ 1699552 h 9948"/>
              <a:gd name="T44" fmla="*/ 1296410 w 10262"/>
              <a:gd name="T45" fmla="*/ 1622519 h 9948"/>
              <a:gd name="T46" fmla="*/ 1306385 w 10262"/>
              <a:gd name="T47" fmla="*/ 1550644 h 9948"/>
              <a:gd name="T48" fmla="*/ 1325648 w 10262"/>
              <a:gd name="T49" fmla="*/ 1487710 h 9948"/>
              <a:gd name="T50" fmla="*/ 1350413 w 10262"/>
              <a:gd name="T51" fmla="*/ 1432686 h 9948"/>
              <a:gd name="T52" fmla="*/ 1378618 w 10262"/>
              <a:gd name="T53" fmla="*/ 1386947 h 9948"/>
              <a:gd name="T54" fmla="*/ 1422990 w 10262"/>
              <a:gd name="T55" fmla="*/ 1331580 h 9948"/>
              <a:gd name="T56" fmla="*/ 1482496 w 10262"/>
              <a:gd name="T57" fmla="*/ 1278275 h 9948"/>
              <a:gd name="T58" fmla="*/ 1525148 w 10262"/>
              <a:gd name="T59" fmla="*/ 1249388 h 9948"/>
              <a:gd name="T60" fmla="*/ 1576399 w 10262"/>
              <a:gd name="T61" fmla="*/ 1222907 h 9948"/>
              <a:gd name="T62" fmla="*/ 1636249 w 10262"/>
              <a:gd name="T63" fmla="*/ 1201242 h 9948"/>
              <a:gd name="T64" fmla="*/ 1704355 w 10262"/>
              <a:gd name="T65" fmla="*/ 1187142 h 9948"/>
              <a:gd name="T66" fmla="*/ 1781403 w 10262"/>
              <a:gd name="T67" fmla="*/ 1184047 h 9948"/>
              <a:gd name="T68" fmla="*/ 1856732 w 10262"/>
              <a:gd name="T69" fmla="*/ 1192300 h 9948"/>
              <a:gd name="T70" fmla="*/ 1923462 w 10262"/>
              <a:gd name="T71" fmla="*/ 1210871 h 9948"/>
              <a:gd name="T72" fmla="*/ 1980216 w 10262"/>
              <a:gd name="T73" fmla="*/ 1235975 h 9948"/>
              <a:gd name="T74" fmla="*/ 1857764 w 10262"/>
              <a:gd name="T75" fmla="*/ 1151376 h 9948"/>
              <a:gd name="T76" fmla="*/ 1674774 w 10262"/>
              <a:gd name="T77" fmla="*/ 1000060 h 9948"/>
              <a:gd name="T78" fmla="*/ 1513797 w 10262"/>
              <a:gd name="T79" fmla="*/ 826391 h 9948"/>
              <a:gd name="T80" fmla="*/ 1376555 w 10262"/>
              <a:gd name="T81" fmla="*/ 632088 h 9948"/>
              <a:gd name="T82" fmla="*/ 1266829 w 10262"/>
              <a:gd name="T83" fmla="*/ 420245 h 9948"/>
              <a:gd name="T84" fmla="*/ 1185653 w 10262"/>
              <a:gd name="T85" fmla="*/ 191896 h 9948"/>
              <a:gd name="T86" fmla="*/ 1081431 w 10262"/>
              <a:gd name="T87" fmla="*/ 25105 h 9948"/>
              <a:gd name="T88" fmla="*/ 789747 w 10262"/>
              <a:gd name="T89" fmla="*/ 181579 h 9948"/>
              <a:gd name="T90" fmla="*/ 534180 w 10262"/>
              <a:gd name="T91" fmla="*/ 387575 h 9948"/>
              <a:gd name="T92" fmla="*/ 320921 w 10262"/>
              <a:gd name="T93" fmla="*/ 637590 h 9948"/>
              <a:gd name="T94" fmla="*/ 157193 w 10262"/>
              <a:gd name="T95" fmla="*/ 924058 h 9948"/>
              <a:gd name="T96" fmla="*/ 48155 w 10262"/>
              <a:gd name="T97" fmla="*/ 1241478 h 9948"/>
              <a:gd name="T98" fmla="*/ 1376 w 10262"/>
              <a:gd name="T99" fmla="*/ 1582970 h 9948"/>
              <a:gd name="T100" fmla="*/ 36117 w 10262"/>
              <a:gd name="T101" fmla="*/ 2009406 h 9948"/>
              <a:gd name="T102" fmla="*/ 174047 w 10262"/>
              <a:gd name="T103" fmla="*/ 2419678 h 9948"/>
              <a:gd name="T104" fmla="*/ 403129 w 10262"/>
              <a:gd name="T105" fmla="*/ 2777678 h 9948"/>
              <a:gd name="T106" fmla="*/ 708915 w 10262"/>
              <a:gd name="T107" fmla="*/ 3069649 h 9948"/>
              <a:gd name="T108" fmla="*/ 1077992 w 10262"/>
              <a:gd name="T109" fmla="*/ 3282522 h 9948"/>
              <a:gd name="T110" fmla="*/ 1496255 w 10262"/>
              <a:gd name="T111" fmla="*/ 3401168 h 9948"/>
              <a:gd name="T112" fmla="*/ 1944788 w 10262"/>
              <a:gd name="T113" fmla="*/ 3412173 h 9948"/>
              <a:gd name="T114" fmla="*/ 2369930 w 10262"/>
              <a:gd name="T115" fmla="*/ 3314505 h 9948"/>
              <a:gd name="T116" fmla="*/ 2748982 w 10262"/>
              <a:gd name="T117" fmla="*/ 3120890 h 9948"/>
              <a:gd name="T118" fmla="*/ 3068527 w 10262"/>
              <a:gd name="T119" fmla="*/ 2845082 h 9948"/>
              <a:gd name="T120" fmla="*/ 3314119 w 10262"/>
              <a:gd name="T121" fmla="*/ 2501526 h 9948"/>
              <a:gd name="T122" fmla="*/ 3472688 w 10262"/>
              <a:gd name="T123" fmla="*/ 2103634 h 9948"/>
              <a:gd name="T124" fmla="*/ 3529786 w 10262"/>
              <a:gd name="T125" fmla="*/ 1666538 h 994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0262" h="9948">
                <a:moveTo>
                  <a:pt x="6497" y="4825"/>
                </a:moveTo>
                <a:lnTo>
                  <a:pt x="6496" y="4870"/>
                </a:lnTo>
                <a:lnTo>
                  <a:pt x="6493" y="4914"/>
                </a:lnTo>
                <a:lnTo>
                  <a:pt x="6489" y="4957"/>
                </a:lnTo>
                <a:lnTo>
                  <a:pt x="6484" y="4999"/>
                </a:lnTo>
                <a:lnTo>
                  <a:pt x="6478" y="5040"/>
                </a:lnTo>
                <a:lnTo>
                  <a:pt x="6470" y="5081"/>
                </a:lnTo>
                <a:lnTo>
                  <a:pt x="6462" y="5119"/>
                </a:lnTo>
                <a:lnTo>
                  <a:pt x="6454" y="5157"/>
                </a:lnTo>
                <a:lnTo>
                  <a:pt x="6443" y="5195"/>
                </a:lnTo>
                <a:lnTo>
                  <a:pt x="6432" y="5231"/>
                </a:lnTo>
                <a:lnTo>
                  <a:pt x="6420" y="5266"/>
                </a:lnTo>
                <a:lnTo>
                  <a:pt x="6408" y="5301"/>
                </a:lnTo>
                <a:lnTo>
                  <a:pt x="6394" y="5333"/>
                </a:lnTo>
                <a:lnTo>
                  <a:pt x="6380" y="5366"/>
                </a:lnTo>
                <a:lnTo>
                  <a:pt x="6366" y="5397"/>
                </a:lnTo>
                <a:lnTo>
                  <a:pt x="6351" y="5428"/>
                </a:lnTo>
                <a:lnTo>
                  <a:pt x="6335" y="5456"/>
                </a:lnTo>
                <a:lnTo>
                  <a:pt x="6320" y="5484"/>
                </a:lnTo>
                <a:lnTo>
                  <a:pt x="6304" y="5511"/>
                </a:lnTo>
                <a:lnTo>
                  <a:pt x="6287" y="5539"/>
                </a:lnTo>
                <a:lnTo>
                  <a:pt x="6271" y="5564"/>
                </a:lnTo>
                <a:lnTo>
                  <a:pt x="6255" y="5588"/>
                </a:lnTo>
                <a:lnTo>
                  <a:pt x="6238" y="5611"/>
                </a:lnTo>
                <a:lnTo>
                  <a:pt x="6221" y="5633"/>
                </a:lnTo>
                <a:lnTo>
                  <a:pt x="6189" y="5675"/>
                </a:lnTo>
                <a:lnTo>
                  <a:pt x="6156" y="5713"/>
                </a:lnTo>
                <a:lnTo>
                  <a:pt x="6126" y="5746"/>
                </a:lnTo>
                <a:lnTo>
                  <a:pt x="6096" y="5777"/>
                </a:lnTo>
                <a:lnTo>
                  <a:pt x="6067" y="5806"/>
                </a:lnTo>
                <a:lnTo>
                  <a:pt x="6033" y="5836"/>
                </a:lnTo>
                <a:lnTo>
                  <a:pt x="5995" y="5869"/>
                </a:lnTo>
                <a:lnTo>
                  <a:pt x="5952" y="5901"/>
                </a:lnTo>
                <a:lnTo>
                  <a:pt x="5930" y="5918"/>
                </a:lnTo>
                <a:lnTo>
                  <a:pt x="5906" y="5935"/>
                </a:lnTo>
                <a:lnTo>
                  <a:pt x="5882" y="5952"/>
                </a:lnTo>
                <a:lnTo>
                  <a:pt x="5856" y="5969"/>
                </a:lnTo>
                <a:lnTo>
                  <a:pt x="5829" y="5984"/>
                </a:lnTo>
                <a:lnTo>
                  <a:pt x="5801" y="6001"/>
                </a:lnTo>
                <a:lnTo>
                  <a:pt x="5773" y="6017"/>
                </a:lnTo>
                <a:lnTo>
                  <a:pt x="5742" y="6033"/>
                </a:lnTo>
                <a:lnTo>
                  <a:pt x="5712" y="6047"/>
                </a:lnTo>
                <a:lnTo>
                  <a:pt x="5681" y="6062"/>
                </a:lnTo>
                <a:lnTo>
                  <a:pt x="5647" y="6076"/>
                </a:lnTo>
                <a:lnTo>
                  <a:pt x="5614" y="6089"/>
                </a:lnTo>
                <a:lnTo>
                  <a:pt x="5579" y="6102"/>
                </a:lnTo>
                <a:lnTo>
                  <a:pt x="5543" y="6113"/>
                </a:lnTo>
                <a:lnTo>
                  <a:pt x="5507" y="6124"/>
                </a:lnTo>
                <a:lnTo>
                  <a:pt x="5469" y="6134"/>
                </a:lnTo>
                <a:lnTo>
                  <a:pt x="5430" y="6144"/>
                </a:lnTo>
                <a:lnTo>
                  <a:pt x="5390" y="6151"/>
                </a:lnTo>
                <a:lnTo>
                  <a:pt x="5350" y="6158"/>
                </a:lnTo>
                <a:lnTo>
                  <a:pt x="5308" y="6165"/>
                </a:lnTo>
                <a:lnTo>
                  <a:pt x="5266" y="6169"/>
                </a:lnTo>
                <a:lnTo>
                  <a:pt x="5222" y="6173"/>
                </a:lnTo>
                <a:lnTo>
                  <a:pt x="5177" y="6175"/>
                </a:lnTo>
                <a:lnTo>
                  <a:pt x="5132" y="6175"/>
                </a:lnTo>
                <a:lnTo>
                  <a:pt x="5086" y="6175"/>
                </a:lnTo>
                <a:lnTo>
                  <a:pt x="5042" y="6173"/>
                </a:lnTo>
                <a:lnTo>
                  <a:pt x="4998" y="6169"/>
                </a:lnTo>
                <a:lnTo>
                  <a:pt x="4955" y="6165"/>
                </a:lnTo>
                <a:lnTo>
                  <a:pt x="4913" y="6158"/>
                </a:lnTo>
                <a:lnTo>
                  <a:pt x="4873" y="6151"/>
                </a:lnTo>
                <a:lnTo>
                  <a:pt x="4833" y="6143"/>
                </a:lnTo>
                <a:lnTo>
                  <a:pt x="4794" y="6134"/>
                </a:lnTo>
                <a:lnTo>
                  <a:pt x="4757" y="6124"/>
                </a:lnTo>
                <a:lnTo>
                  <a:pt x="4720" y="6112"/>
                </a:lnTo>
                <a:lnTo>
                  <a:pt x="4684" y="6101"/>
                </a:lnTo>
                <a:lnTo>
                  <a:pt x="4649" y="6088"/>
                </a:lnTo>
                <a:lnTo>
                  <a:pt x="4615" y="6074"/>
                </a:lnTo>
                <a:lnTo>
                  <a:pt x="4583" y="6061"/>
                </a:lnTo>
                <a:lnTo>
                  <a:pt x="4551" y="6046"/>
                </a:lnTo>
                <a:lnTo>
                  <a:pt x="4520" y="6031"/>
                </a:lnTo>
                <a:lnTo>
                  <a:pt x="4491" y="6016"/>
                </a:lnTo>
                <a:lnTo>
                  <a:pt x="4462" y="6000"/>
                </a:lnTo>
                <a:lnTo>
                  <a:pt x="4434" y="5983"/>
                </a:lnTo>
                <a:lnTo>
                  <a:pt x="4408" y="5968"/>
                </a:lnTo>
                <a:lnTo>
                  <a:pt x="4382" y="5951"/>
                </a:lnTo>
                <a:lnTo>
                  <a:pt x="4358" y="5934"/>
                </a:lnTo>
                <a:lnTo>
                  <a:pt x="4334" y="5917"/>
                </a:lnTo>
                <a:lnTo>
                  <a:pt x="4310" y="5900"/>
                </a:lnTo>
                <a:lnTo>
                  <a:pt x="4269" y="5867"/>
                </a:lnTo>
                <a:lnTo>
                  <a:pt x="4231" y="5834"/>
                </a:lnTo>
                <a:lnTo>
                  <a:pt x="4196" y="5804"/>
                </a:lnTo>
                <a:lnTo>
                  <a:pt x="4166" y="5775"/>
                </a:lnTo>
                <a:lnTo>
                  <a:pt x="4137" y="5744"/>
                </a:lnTo>
                <a:lnTo>
                  <a:pt x="4106" y="5711"/>
                </a:lnTo>
                <a:lnTo>
                  <a:pt x="4074" y="5672"/>
                </a:lnTo>
                <a:lnTo>
                  <a:pt x="4040" y="5630"/>
                </a:lnTo>
                <a:lnTo>
                  <a:pt x="4024" y="5607"/>
                </a:lnTo>
                <a:lnTo>
                  <a:pt x="4008" y="5584"/>
                </a:lnTo>
                <a:lnTo>
                  <a:pt x="3991" y="5559"/>
                </a:lnTo>
                <a:lnTo>
                  <a:pt x="3974" y="5534"/>
                </a:lnTo>
                <a:lnTo>
                  <a:pt x="3957" y="5506"/>
                </a:lnTo>
                <a:lnTo>
                  <a:pt x="3942" y="5479"/>
                </a:lnTo>
                <a:lnTo>
                  <a:pt x="3926" y="5450"/>
                </a:lnTo>
                <a:lnTo>
                  <a:pt x="3910" y="5420"/>
                </a:lnTo>
                <a:lnTo>
                  <a:pt x="3896" y="5390"/>
                </a:lnTo>
                <a:lnTo>
                  <a:pt x="3881" y="5357"/>
                </a:lnTo>
                <a:lnTo>
                  <a:pt x="3866" y="5325"/>
                </a:lnTo>
                <a:lnTo>
                  <a:pt x="3854" y="5291"/>
                </a:lnTo>
                <a:lnTo>
                  <a:pt x="3841" y="5257"/>
                </a:lnTo>
                <a:lnTo>
                  <a:pt x="3829" y="5220"/>
                </a:lnTo>
                <a:lnTo>
                  <a:pt x="3818" y="5183"/>
                </a:lnTo>
                <a:lnTo>
                  <a:pt x="3808" y="5146"/>
                </a:lnTo>
                <a:lnTo>
                  <a:pt x="3798" y="5107"/>
                </a:lnTo>
                <a:lnTo>
                  <a:pt x="3791" y="5068"/>
                </a:lnTo>
                <a:lnTo>
                  <a:pt x="3784" y="5027"/>
                </a:lnTo>
                <a:lnTo>
                  <a:pt x="3777" y="4985"/>
                </a:lnTo>
                <a:lnTo>
                  <a:pt x="3773" y="4942"/>
                </a:lnTo>
                <a:lnTo>
                  <a:pt x="3769" y="4898"/>
                </a:lnTo>
                <a:lnTo>
                  <a:pt x="3767" y="4854"/>
                </a:lnTo>
                <a:lnTo>
                  <a:pt x="3767" y="4808"/>
                </a:lnTo>
                <a:lnTo>
                  <a:pt x="3767" y="4763"/>
                </a:lnTo>
                <a:lnTo>
                  <a:pt x="3769" y="4718"/>
                </a:lnTo>
                <a:lnTo>
                  <a:pt x="3773" y="4674"/>
                </a:lnTo>
                <a:lnTo>
                  <a:pt x="3777" y="4632"/>
                </a:lnTo>
                <a:lnTo>
                  <a:pt x="3784" y="4590"/>
                </a:lnTo>
                <a:lnTo>
                  <a:pt x="3791" y="4549"/>
                </a:lnTo>
                <a:lnTo>
                  <a:pt x="3798" y="4509"/>
                </a:lnTo>
                <a:lnTo>
                  <a:pt x="3808" y="4470"/>
                </a:lnTo>
                <a:lnTo>
                  <a:pt x="3818" y="4433"/>
                </a:lnTo>
                <a:lnTo>
                  <a:pt x="3829" y="4396"/>
                </a:lnTo>
                <a:lnTo>
                  <a:pt x="3841" y="4360"/>
                </a:lnTo>
                <a:lnTo>
                  <a:pt x="3854" y="4326"/>
                </a:lnTo>
                <a:lnTo>
                  <a:pt x="3866" y="4292"/>
                </a:lnTo>
                <a:lnTo>
                  <a:pt x="3881" y="4259"/>
                </a:lnTo>
                <a:lnTo>
                  <a:pt x="3896" y="4227"/>
                </a:lnTo>
                <a:lnTo>
                  <a:pt x="3910" y="4197"/>
                </a:lnTo>
                <a:lnTo>
                  <a:pt x="3926" y="4166"/>
                </a:lnTo>
                <a:lnTo>
                  <a:pt x="3942" y="4138"/>
                </a:lnTo>
                <a:lnTo>
                  <a:pt x="3957" y="4110"/>
                </a:lnTo>
                <a:lnTo>
                  <a:pt x="3974" y="4084"/>
                </a:lnTo>
                <a:lnTo>
                  <a:pt x="3991" y="4057"/>
                </a:lnTo>
                <a:lnTo>
                  <a:pt x="4008" y="4033"/>
                </a:lnTo>
                <a:lnTo>
                  <a:pt x="4024" y="4009"/>
                </a:lnTo>
                <a:lnTo>
                  <a:pt x="4040" y="3987"/>
                </a:lnTo>
                <a:lnTo>
                  <a:pt x="4074" y="3944"/>
                </a:lnTo>
                <a:lnTo>
                  <a:pt x="4106" y="3906"/>
                </a:lnTo>
                <a:lnTo>
                  <a:pt x="4137" y="3872"/>
                </a:lnTo>
                <a:lnTo>
                  <a:pt x="4166" y="3842"/>
                </a:lnTo>
                <a:lnTo>
                  <a:pt x="4196" y="3813"/>
                </a:lnTo>
                <a:lnTo>
                  <a:pt x="4231" y="3782"/>
                </a:lnTo>
                <a:lnTo>
                  <a:pt x="4269" y="3749"/>
                </a:lnTo>
                <a:lnTo>
                  <a:pt x="4310" y="3717"/>
                </a:lnTo>
                <a:lnTo>
                  <a:pt x="4334" y="3700"/>
                </a:lnTo>
                <a:lnTo>
                  <a:pt x="4358" y="3683"/>
                </a:lnTo>
                <a:lnTo>
                  <a:pt x="4382" y="3666"/>
                </a:lnTo>
                <a:lnTo>
                  <a:pt x="4408" y="3650"/>
                </a:lnTo>
                <a:lnTo>
                  <a:pt x="4434" y="3633"/>
                </a:lnTo>
                <a:lnTo>
                  <a:pt x="4462" y="3617"/>
                </a:lnTo>
                <a:lnTo>
                  <a:pt x="4491" y="3601"/>
                </a:lnTo>
                <a:lnTo>
                  <a:pt x="4520" y="3586"/>
                </a:lnTo>
                <a:lnTo>
                  <a:pt x="4551" y="3571"/>
                </a:lnTo>
                <a:lnTo>
                  <a:pt x="4583" y="3556"/>
                </a:lnTo>
                <a:lnTo>
                  <a:pt x="4615" y="3543"/>
                </a:lnTo>
                <a:lnTo>
                  <a:pt x="4649" y="3529"/>
                </a:lnTo>
                <a:lnTo>
                  <a:pt x="4684" y="3516"/>
                </a:lnTo>
                <a:lnTo>
                  <a:pt x="4720" y="3505"/>
                </a:lnTo>
                <a:lnTo>
                  <a:pt x="4757" y="3493"/>
                </a:lnTo>
                <a:lnTo>
                  <a:pt x="4794" y="3483"/>
                </a:lnTo>
                <a:lnTo>
                  <a:pt x="4833" y="3474"/>
                </a:lnTo>
                <a:lnTo>
                  <a:pt x="4873" y="3466"/>
                </a:lnTo>
                <a:lnTo>
                  <a:pt x="4913" y="3459"/>
                </a:lnTo>
                <a:lnTo>
                  <a:pt x="4955" y="3452"/>
                </a:lnTo>
                <a:lnTo>
                  <a:pt x="4998" y="3448"/>
                </a:lnTo>
                <a:lnTo>
                  <a:pt x="5042" y="3445"/>
                </a:lnTo>
                <a:lnTo>
                  <a:pt x="5086" y="3442"/>
                </a:lnTo>
                <a:lnTo>
                  <a:pt x="5132" y="3442"/>
                </a:lnTo>
                <a:lnTo>
                  <a:pt x="5179" y="3443"/>
                </a:lnTo>
                <a:lnTo>
                  <a:pt x="5225" y="3445"/>
                </a:lnTo>
                <a:lnTo>
                  <a:pt x="5270" y="3448"/>
                </a:lnTo>
                <a:lnTo>
                  <a:pt x="5313" y="3454"/>
                </a:lnTo>
                <a:lnTo>
                  <a:pt x="5356" y="3460"/>
                </a:lnTo>
                <a:lnTo>
                  <a:pt x="5398" y="3467"/>
                </a:lnTo>
                <a:lnTo>
                  <a:pt x="5439" y="3476"/>
                </a:lnTo>
                <a:lnTo>
                  <a:pt x="5478" y="3486"/>
                </a:lnTo>
                <a:lnTo>
                  <a:pt x="5517" y="3497"/>
                </a:lnTo>
                <a:lnTo>
                  <a:pt x="5555" y="3508"/>
                </a:lnTo>
                <a:lnTo>
                  <a:pt x="5592" y="3521"/>
                </a:lnTo>
                <a:lnTo>
                  <a:pt x="5626" y="3534"/>
                </a:lnTo>
                <a:lnTo>
                  <a:pt x="5661" y="3548"/>
                </a:lnTo>
                <a:lnTo>
                  <a:pt x="5694" y="3563"/>
                </a:lnTo>
                <a:lnTo>
                  <a:pt x="5727" y="3578"/>
                </a:lnTo>
                <a:lnTo>
                  <a:pt x="5757" y="3594"/>
                </a:lnTo>
                <a:lnTo>
                  <a:pt x="5747" y="3576"/>
                </a:lnTo>
                <a:lnTo>
                  <a:pt x="5748" y="3576"/>
                </a:lnTo>
                <a:lnTo>
                  <a:pt x="5629" y="3503"/>
                </a:lnTo>
                <a:lnTo>
                  <a:pt x="5514" y="3426"/>
                </a:lnTo>
                <a:lnTo>
                  <a:pt x="5401" y="3348"/>
                </a:lnTo>
                <a:lnTo>
                  <a:pt x="5290" y="3266"/>
                </a:lnTo>
                <a:lnTo>
                  <a:pt x="5181" y="3181"/>
                </a:lnTo>
                <a:lnTo>
                  <a:pt x="5074" y="3093"/>
                </a:lnTo>
                <a:lnTo>
                  <a:pt x="4970" y="3002"/>
                </a:lnTo>
                <a:lnTo>
                  <a:pt x="4869" y="2908"/>
                </a:lnTo>
                <a:lnTo>
                  <a:pt x="4769" y="2813"/>
                </a:lnTo>
                <a:lnTo>
                  <a:pt x="4673" y="2714"/>
                </a:lnTo>
                <a:lnTo>
                  <a:pt x="4580" y="2613"/>
                </a:lnTo>
                <a:lnTo>
                  <a:pt x="4489" y="2509"/>
                </a:lnTo>
                <a:lnTo>
                  <a:pt x="4401" y="2403"/>
                </a:lnTo>
                <a:lnTo>
                  <a:pt x="4315" y="2295"/>
                </a:lnTo>
                <a:lnTo>
                  <a:pt x="4233" y="2184"/>
                </a:lnTo>
                <a:lnTo>
                  <a:pt x="4153" y="2071"/>
                </a:lnTo>
                <a:lnTo>
                  <a:pt x="4076" y="1955"/>
                </a:lnTo>
                <a:lnTo>
                  <a:pt x="4002" y="1838"/>
                </a:lnTo>
                <a:lnTo>
                  <a:pt x="3932" y="1718"/>
                </a:lnTo>
                <a:lnTo>
                  <a:pt x="3865" y="1598"/>
                </a:lnTo>
                <a:lnTo>
                  <a:pt x="3800" y="1474"/>
                </a:lnTo>
                <a:lnTo>
                  <a:pt x="3740" y="1348"/>
                </a:lnTo>
                <a:lnTo>
                  <a:pt x="3683" y="1222"/>
                </a:lnTo>
                <a:lnTo>
                  <a:pt x="3629" y="1092"/>
                </a:lnTo>
                <a:lnTo>
                  <a:pt x="3578" y="962"/>
                </a:lnTo>
                <a:lnTo>
                  <a:pt x="3531" y="828"/>
                </a:lnTo>
                <a:lnTo>
                  <a:pt x="3487" y="694"/>
                </a:lnTo>
                <a:lnTo>
                  <a:pt x="3447" y="558"/>
                </a:lnTo>
                <a:lnTo>
                  <a:pt x="3411" y="421"/>
                </a:lnTo>
                <a:lnTo>
                  <a:pt x="3378" y="282"/>
                </a:lnTo>
                <a:lnTo>
                  <a:pt x="3349" y="142"/>
                </a:lnTo>
                <a:lnTo>
                  <a:pt x="3325" y="0"/>
                </a:lnTo>
                <a:lnTo>
                  <a:pt x="3144" y="73"/>
                </a:lnTo>
                <a:lnTo>
                  <a:pt x="2967" y="150"/>
                </a:lnTo>
                <a:lnTo>
                  <a:pt x="2794" y="235"/>
                </a:lnTo>
                <a:lnTo>
                  <a:pt x="2624" y="326"/>
                </a:lnTo>
                <a:lnTo>
                  <a:pt x="2458" y="424"/>
                </a:lnTo>
                <a:lnTo>
                  <a:pt x="2296" y="528"/>
                </a:lnTo>
                <a:lnTo>
                  <a:pt x="2139" y="637"/>
                </a:lnTo>
                <a:lnTo>
                  <a:pt x="1985" y="751"/>
                </a:lnTo>
                <a:lnTo>
                  <a:pt x="1836" y="871"/>
                </a:lnTo>
                <a:lnTo>
                  <a:pt x="1693" y="996"/>
                </a:lnTo>
                <a:lnTo>
                  <a:pt x="1553" y="1127"/>
                </a:lnTo>
                <a:lnTo>
                  <a:pt x="1419" y="1262"/>
                </a:lnTo>
                <a:lnTo>
                  <a:pt x="1289" y="1404"/>
                </a:lnTo>
                <a:lnTo>
                  <a:pt x="1166" y="1549"/>
                </a:lnTo>
                <a:lnTo>
                  <a:pt x="1046" y="1699"/>
                </a:lnTo>
                <a:lnTo>
                  <a:pt x="933" y="1854"/>
                </a:lnTo>
                <a:lnTo>
                  <a:pt x="826" y="2012"/>
                </a:lnTo>
                <a:lnTo>
                  <a:pt x="725" y="2176"/>
                </a:lnTo>
                <a:lnTo>
                  <a:pt x="630" y="2342"/>
                </a:lnTo>
                <a:lnTo>
                  <a:pt x="539" y="2513"/>
                </a:lnTo>
                <a:lnTo>
                  <a:pt x="457" y="2687"/>
                </a:lnTo>
                <a:lnTo>
                  <a:pt x="380" y="2865"/>
                </a:lnTo>
                <a:lnTo>
                  <a:pt x="310" y="3047"/>
                </a:lnTo>
                <a:lnTo>
                  <a:pt x="246" y="3231"/>
                </a:lnTo>
                <a:lnTo>
                  <a:pt x="190" y="3419"/>
                </a:lnTo>
                <a:lnTo>
                  <a:pt x="140" y="3610"/>
                </a:lnTo>
                <a:lnTo>
                  <a:pt x="98" y="3804"/>
                </a:lnTo>
                <a:lnTo>
                  <a:pt x="63" y="4000"/>
                </a:lnTo>
                <a:lnTo>
                  <a:pt x="36" y="4199"/>
                </a:lnTo>
                <a:lnTo>
                  <a:pt x="16" y="4399"/>
                </a:lnTo>
                <a:lnTo>
                  <a:pt x="4" y="4603"/>
                </a:lnTo>
                <a:lnTo>
                  <a:pt x="0" y="4808"/>
                </a:lnTo>
                <a:lnTo>
                  <a:pt x="6" y="5072"/>
                </a:lnTo>
                <a:lnTo>
                  <a:pt x="26" y="5333"/>
                </a:lnTo>
                <a:lnTo>
                  <a:pt x="59" y="5590"/>
                </a:lnTo>
                <a:lnTo>
                  <a:pt x="105" y="5843"/>
                </a:lnTo>
                <a:lnTo>
                  <a:pt x="161" y="6092"/>
                </a:lnTo>
                <a:lnTo>
                  <a:pt x="230" y="6336"/>
                </a:lnTo>
                <a:lnTo>
                  <a:pt x="311" y="6575"/>
                </a:lnTo>
                <a:lnTo>
                  <a:pt x="403" y="6808"/>
                </a:lnTo>
                <a:lnTo>
                  <a:pt x="506" y="7036"/>
                </a:lnTo>
                <a:lnTo>
                  <a:pt x="619" y="7257"/>
                </a:lnTo>
                <a:lnTo>
                  <a:pt x="743" y="7472"/>
                </a:lnTo>
                <a:lnTo>
                  <a:pt x="877" y="7681"/>
                </a:lnTo>
                <a:lnTo>
                  <a:pt x="1019" y="7883"/>
                </a:lnTo>
                <a:lnTo>
                  <a:pt x="1172" y="8077"/>
                </a:lnTo>
                <a:lnTo>
                  <a:pt x="1333" y="8263"/>
                </a:lnTo>
                <a:lnTo>
                  <a:pt x="1503" y="8442"/>
                </a:lnTo>
                <a:lnTo>
                  <a:pt x="1681" y="8613"/>
                </a:lnTo>
                <a:lnTo>
                  <a:pt x="1868" y="8774"/>
                </a:lnTo>
                <a:lnTo>
                  <a:pt x="2061" y="8926"/>
                </a:lnTo>
                <a:lnTo>
                  <a:pt x="2263" y="9070"/>
                </a:lnTo>
                <a:lnTo>
                  <a:pt x="2471" y="9204"/>
                </a:lnTo>
                <a:lnTo>
                  <a:pt x="2686" y="9328"/>
                </a:lnTo>
                <a:lnTo>
                  <a:pt x="2907" y="9441"/>
                </a:lnTo>
                <a:lnTo>
                  <a:pt x="3134" y="9545"/>
                </a:lnTo>
                <a:lnTo>
                  <a:pt x="3367" y="9636"/>
                </a:lnTo>
                <a:lnTo>
                  <a:pt x="3605" y="9718"/>
                </a:lnTo>
                <a:lnTo>
                  <a:pt x="3850" y="9787"/>
                </a:lnTo>
                <a:lnTo>
                  <a:pt x="4098" y="9844"/>
                </a:lnTo>
                <a:lnTo>
                  <a:pt x="4350" y="9890"/>
                </a:lnTo>
                <a:lnTo>
                  <a:pt x="4607" y="9922"/>
                </a:lnTo>
                <a:lnTo>
                  <a:pt x="4868" y="9942"/>
                </a:lnTo>
                <a:lnTo>
                  <a:pt x="5132" y="9948"/>
                </a:lnTo>
                <a:lnTo>
                  <a:pt x="5395" y="9942"/>
                </a:lnTo>
                <a:lnTo>
                  <a:pt x="5654" y="9922"/>
                </a:lnTo>
                <a:lnTo>
                  <a:pt x="5910" y="9890"/>
                </a:lnTo>
                <a:lnTo>
                  <a:pt x="6162" y="9844"/>
                </a:lnTo>
                <a:lnTo>
                  <a:pt x="6410" y="9787"/>
                </a:lnTo>
                <a:lnTo>
                  <a:pt x="6653" y="9719"/>
                </a:lnTo>
                <a:lnTo>
                  <a:pt x="6890" y="9638"/>
                </a:lnTo>
                <a:lnTo>
                  <a:pt x="7123" y="9546"/>
                </a:lnTo>
                <a:lnTo>
                  <a:pt x="7349" y="9444"/>
                </a:lnTo>
                <a:lnTo>
                  <a:pt x="7570" y="9331"/>
                </a:lnTo>
                <a:lnTo>
                  <a:pt x="7785" y="9207"/>
                </a:lnTo>
                <a:lnTo>
                  <a:pt x="7992" y="9075"/>
                </a:lnTo>
                <a:lnTo>
                  <a:pt x="8194" y="8932"/>
                </a:lnTo>
                <a:lnTo>
                  <a:pt x="8386" y="8780"/>
                </a:lnTo>
                <a:lnTo>
                  <a:pt x="8573" y="8619"/>
                </a:lnTo>
                <a:lnTo>
                  <a:pt x="8751" y="8450"/>
                </a:lnTo>
                <a:lnTo>
                  <a:pt x="8921" y="8273"/>
                </a:lnTo>
                <a:lnTo>
                  <a:pt x="9082" y="8087"/>
                </a:lnTo>
                <a:lnTo>
                  <a:pt x="9234" y="7894"/>
                </a:lnTo>
                <a:lnTo>
                  <a:pt x="9377" y="7694"/>
                </a:lnTo>
                <a:lnTo>
                  <a:pt x="9511" y="7488"/>
                </a:lnTo>
                <a:lnTo>
                  <a:pt x="9635" y="7274"/>
                </a:lnTo>
                <a:lnTo>
                  <a:pt x="9748" y="7054"/>
                </a:lnTo>
                <a:lnTo>
                  <a:pt x="9852" y="6828"/>
                </a:lnTo>
                <a:lnTo>
                  <a:pt x="9944" y="6597"/>
                </a:lnTo>
                <a:lnTo>
                  <a:pt x="10026" y="6360"/>
                </a:lnTo>
                <a:lnTo>
                  <a:pt x="10096" y="6117"/>
                </a:lnTo>
                <a:lnTo>
                  <a:pt x="10153" y="5871"/>
                </a:lnTo>
                <a:lnTo>
                  <a:pt x="10200" y="5621"/>
                </a:lnTo>
                <a:lnTo>
                  <a:pt x="10234" y="5366"/>
                </a:lnTo>
                <a:lnTo>
                  <a:pt x="10255" y="5108"/>
                </a:lnTo>
                <a:lnTo>
                  <a:pt x="10262" y="4846"/>
                </a:lnTo>
                <a:lnTo>
                  <a:pt x="6506" y="4846"/>
                </a:lnTo>
                <a:lnTo>
                  <a:pt x="6497" y="482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outerShdw blurRad="381000" dist="50800" dir="5400000" sx="100999" sy="100999" algn="ctr" rotWithShape="0">
              <a:srgbClr val="000000">
                <a:alpha val="2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6" name="Freeform 18">
            <a:extLst>
              <a:ext uri="{FF2B5EF4-FFF2-40B4-BE49-F238E27FC236}">
                <a16:creationId xmlns:a16="http://schemas.microsoft.com/office/drawing/2014/main" id="{53CDD744-E73E-732A-48E4-03118A684F4A}"/>
              </a:ext>
            </a:extLst>
          </p:cNvPr>
          <p:cNvSpPr>
            <a:spLocks/>
          </p:cNvSpPr>
          <p:nvPr/>
        </p:nvSpPr>
        <p:spPr bwMode="auto">
          <a:xfrm>
            <a:off x="2716541" y="1778794"/>
            <a:ext cx="1427144" cy="1327493"/>
          </a:xfrm>
          <a:custGeom>
            <a:avLst/>
            <a:gdLst>
              <a:gd name="T0" fmla="*/ 1455525 w 10263"/>
              <a:gd name="T1" fmla="*/ 2120708 h 9543"/>
              <a:gd name="T2" fmla="*/ 1400840 w 10263"/>
              <a:gd name="T3" fmla="*/ 2064990 h 9543"/>
              <a:gd name="T4" fmla="*/ 1360944 w 10263"/>
              <a:gd name="T5" fmla="*/ 2007553 h 9543"/>
              <a:gd name="T6" fmla="*/ 1329990 w 10263"/>
              <a:gd name="T7" fmla="*/ 1944957 h 9543"/>
              <a:gd name="T8" fmla="*/ 1306602 w 10263"/>
              <a:gd name="T9" fmla="*/ 1869979 h 9543"/>
              <a:gd name="T10" fmla="*/ 1295596 w 10263"/>
              <a:gd name="T11" fmla="*/ 1782619 h 9543"/>
              <a:gd name="T12" fmla="*/ 1301099 w 10263"/>
              <a:gd name="T13" fmla="*/ 1691820 h 9543"/>
              <a:gd name="T14" fmla="*/ 1321047 w 10263"/>
              <a:gd name="T15" fmla="*/ 1612715 h 9543"/>
              <a:gd name="T16" fmla="*/ 1350282 w 10263"/>
              <a:gd name="T17" fmla="*/ 1545991 h 9543"/>
              <a:gd name="T18" fmla="*/ 1383987 w 10263"/>
              <a:gd name="T19" fmla="*/ 1491993 h 9543"/>
              <a:gd name="T20" fmla="*/ 1443144 w 10263"/>
              <a:gd name="T21" fmla="*/ 1424238 h 9543"/>
              <a:gd name="T22" fmla="*/ 1506771 w 10263"/>
              <a:gd name="T23" fmla="*/ 1373679 h 9543"/>
              <a:gd name="T24" fmla="*/ 1565240 w 10263"/>
              <a:gd name="T25" fmla="*/ 1341006 h 9543"/>
              <a:gd name="T26" fmla="*/ 1635746 w 10263"/>
              <a:gd name="T27" fmla="*/ 1314179 h 9543"/>
              <a:gd name="T28" fmla="*/ 1718634 w 10263"/>
              <a:gd name="T29" fmla="*/ 1298701 h 9543"/>
              <a:gd name="T30" fmla="*/ 1811152 w 10263"/>
              <a:gd name="T31" fmla="*/ 1298701 h 9543"/>
              <a:gd name="T32" fmla="*/ 1893696 w 10263"/>
              <a:gd name="T33" fmla="*/ 1314179 h 9543"/>
              <a:gd name="T34" fmla="*/ 1964546 w 10263"/>
              <a:gd name="T35" fmla="*/ 1341006 h 9543"/>
              <a:gd name="T36" fmla="*/ 2022671 w 10263"/>
              <a:gd name="T37" fmla="*/ 1373679 h 9543"/>
              <a:gd name="T38" fmla="*/ 2086642 w 10263"/>
              <a:gd name="T39" fmla="*/ 1424238 h 9543"/>
              <a:gd name="T40" fmla="*/ 2145799 w 10263"/>
              <a:gd name="T41" fmla="*/ 1491649 h 9543"/>
              <a:gd name="T42" fmla="*/ 2179504 w 10263"/>
              <a:gd name="T43" fmla="*/ 1545647 h 9543"/>
              <a:gd name="T44" fmla="*/ 2208739 w 10263"/>
              <a:gd name="T45" fmla="*/ 1612371 h 9543"/>
              <a:gd name="T46" fmla="*/ 2228687 w 10263"/>
              <a:gd name="T47" fmla="*/ 1691132 h 9543"/>
              <a:gd name="T48" fmla="*/ 2234190 w 10263"/>
              <a:gd name="T49" fmla="*/ 1781931 h 9543"/>
              <a:gd name="T50" fmla="*/ 2223184 w 10263"/>
              <a:gd name="T51" fmla="*/ 1869291 h 9543"/>
              <a:gd name="T52" fmla="*/ 2199796 w 10263"/>
              <a:gd name="T53" fmla="*/ 1944613 h 9543"/>
              <a:gd name="T54" fmla="*/ 2168842 w 10263"/>
              <a:gd name="T55" fmla="*/ 2007209 h 9543"/>
              <a:gd name="T56" fmla="*/ 2128602 w 10263"/>
              <a:gd name="T57" fmla="*/ 2064990 h 9543"/>
              <a:gd name="T58" fmla="*/ 2074261 w 10263"/>
              <a:gd name="T59" fmla="*/ 2120708 h 9543"/>
              <a:gd name="T60" fmla="*/ 2024047 w 10263"/>
              <a:gd name="T61" fmla="*/ 2161636 h 9543"/>
              <a:gd name="T62" fmla="*/ 2123443 w 10263"/>
              <a:gd name="T63" fmla="*/ 2115205 h 9543"/>
              <a:gd name="T64" fmla="*/ 2274430 w 10263"/>
              <a:gd name="T65" fmla="*/ 2051577 h 9543"/>
              <a:gd name="T66" fmla="*/ 2431607 w 10263"/>
              <a:gd name="T67" fmla="*/ 2002738 h 9543"/>
              <a:gd name="T68" fmla="*/ 2595320 w 10263"/>
              <a:gd name="T69" fmla="*/ 1968000 h 9543"/>
              <a:gd name="T70" fmla="*/ 2763847 w 10263"/>
              <a:gd name="T71" fmla="*/ 1948740 h 9543"/>
              <a:gd name="T72" fmla="*/ 2920336 w 10263"/>
              <a:gd name="T73" fmla="*/ 1945645 h 9543"/>
              <a:gd name="T74" fmla="*/ 3042433 w 10263"/>
              <a:gd name="T75" fmla="*/ 1952523 h 9543"/>
              <a:gd name="T76" fmla="*/ 3162465 w 10263"/>
              <a:gd name="T77" fmla="*/ 1967657 h 9543"/>
              <a:gd name="T78" fmla="*/ 3279747 w 10263"/>
              <a:gd name="T79" fmla="*/ 1990700 h 9543"/>
              <a:gd name="T80" fmla="*/ 3394276 w 10263"/>
              <a:gd name="T81" fmla="*/ 2021310 h 9543"/>
              <a:gd name="T82" fmla="*/ 3505711 w 10263"/>
              <a:gd name="T83" fmla="*/ 2059487 h 9543"/>
              <a:gd name="T84" fmla="*/ 3520156 w 10263"/>
              <a:gd name="T85" fmla="*/ 1951492 h 9543"/>
              <a:gd name="T86" fmla="*/ 3528410 w 10263"/>
              <a:gd name="T87" fmla="*/ 1841088 h 9543"/>
              <a:gd name="T88" fmla="*/ 3520844 w 10263"/>
              <a:gd name="T89" fmla="*/ 1585888 h 9543"/>
              <a:gd name="T90" fmla="*/ 3391181 w 10263"/>
              <a:gd name="T91" fmla="*/ 1078926 h 9543"/>
              <a:gd name="T92" fmla="*/ 3126696 w 10263"/>
              <a:gd name="T93" fmla="*/ 642816 h 9543"/>
              <a:gd name="T94" fmla="*/ 2751809 w 10263"/>
              <a:gd name="T95" fmla="*/ 301632 h 9543"/>
              <a:gd name="T96" fmla="*/ 2289907 w 10263"/>
              <a:gd name="T97" fmla="*/ 79449 h 9543"/>
              <a:gd name="T98" fmla="*/ 1764721 w 10263"/>
              <a:gd name="T99" fmla="*/ 0 h 9543"/>
              <a:gd name="T100" fmla="*/ 1239879 w 10263"/>
              <a:gd name="T101" fmla="*/ 79449 h 9543"/>
              <a:gd name="T102" fmla="*/ 777977 w 10263"/>
              <a:gd name="T103" fmla="*/ 301632 h 9543"/>
              <a:gd name="T104" fmla="*/ 403090 w 10263"/>
              <a:gd name="T105" fmla="*/ 642816 h 9543"/>
              <a:gd name="T106" fmla="*/ 138605 w 10263"/>
              <a:gd name="T107" fmla="*/ 1078926 h 9543"/>
              <a:gd name="T108" fmla="*/ 8942 w 10263"/>
              <a:gd name="T109" fmla="*/ 1585888 h 9543"/>
              <a:gd name="T110" fmla="*/ 15821 w 10263"/>
              <a:gd name="T111" fmla="*/ 2003426 h 9543"/>
              <a:gd name="T112" fmla="*/ 95269 w 10263"/>
              <a:gd name="T113" fmla="*/ 2340483 h 9543"/>
              <a:gd name="T114" fmla="*/ 235594 w 10263"/>
              <a:gd name="T115" fmla="*/ 2649337 h 9543"/>
              <a:gd name="T116" fmla="*/ 429916 w 10263"/>
              <a:gd name="T117" fmla="*/ 2923110 h 9543"/>
              <a:gd name="T118" fmla="*/ 672045 w 10263"/>
              <a:gd name="T119" fmla="*/ 3154923 h 9543"/>
              <a:gd name="T120" fmla="*/ 1506083 w 10263"/>
              <a:gd name="T121" fmla="*/ 2161636 h 954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0263" h="9543">
                <a:moveTo>
                  <a:pt x="4379" y="6285"/>
                </a:moveTo>
                <a:lnTo>
                  <a:pt x="4346" y="6258"/>
                </a:lnTo>
                <a:lnTo>
                  <a:pt x="4314" y="6233"/>
                </a:lnTo>
                <a:lnTo>
                  <a:pt x="4285" y="6210"/>
                </a:lnTo>
                <a:lnTo>
                  <a:pt x="4258" y="6186"/>
                </a:lnTo>
                <a:lnTo>
                  <a:pt x="4232" y="6166"/>
                </a:lnTo>
                <a:lnTo>
                  <a:pt x="4209" y="6146"/>
                </a:lnTo>
                <a:lnTo>
                  <a:pt x="4187" y="6126"/>
                </a:lnTo>
                <a:lnTo>
                  <a:pt x="4166" y="6107"/>
                </a:lnTo>
                <a:lnTo>
                  <a:pt x="4137" y="6076"/>
                </a:lnTo>
                <a:lnTo>
                  <a:pt x="4106" y="6042"/>
                </a:lnTo>
                <a:lnTo>
                  <a:pt x="4073" y="6004"/>
                </a:lnTo>
                <a:lnTo>
                  <a:pt x="4041" y="5961"/>
                </a:lnTo>
                <a:lnTo>
                  <a:pt x="4024" y="5939"/>
                </a:lnTo>
                <a:lnTo>
                  <a:pt x="4007" y="5915"/>
                </a:lnTo>
                <a:lnTo>
                  <a:pt x="3991" y="5890"/>
                </a:lnTo>
                <a:lnTo>
                  <a:pt x="3974" y="5865"/>
                </a:lnTo>
                <a:lnTo>
                  <a:pt x="3957" y="5837"/>
                </a:lnTo>
                <a:lnTo>
                  <a:pt x="3941" y="5809"/>
                </a:lnTo>
                <a:lnTo>
                  <a:pt x="3926" y="5781"/>
                </a:lnTo>
                <a:lnTo>
                  <a:pt x="3910" y="5750"/>
                </a:lnTo>
                <a:lnTo>
                  <a:pt x="3895" y="5720"/>
                </a:lnTo>
                <a:lnTo>
                  <a:pt x="3881" y="5688"/>
                </a:lnTo>
                <a:lnTo>
                  <a:pt x="3867" y="5655"/>
                </a:lnTo>
                <a:lnTo>
                  <a:pt x="3853" y="5621"/>
                </a:lnTo>
                <a:lnTo>
                  <a:pt x="3841" y="5587"/>
                </a:lnTo>
                <a:lnTo>
                  <a:pt x="3829" y="5551"/>
                </a:lnTo>
                <a:lnTo>
                  <a:pt x="3818" y="5513"/>
                </a:lnTo>
                <a:lnTo>
                  <a:pt x="3807" y="5476"/>
                </a:lnTo>
                <a:lnTo>
                  <a:pt x="3799" y="5437"/>
                </a:lnTo>
                <a:lnTo>
                  <a:pt x="3791" y="5397"/>
                </a:lnTo>
                <a:lnTo>
                  <a:pt x="3783" y="5356"/>
                </a:lnTo>
                <a:lnTo>
                  <a:pt x="3777" y="5315"/>
                </a:lnTo>
                <a:lnTo>
                  <a:pt x="3773" y="5272"/>
                </a:lnTo>
                <a:lnTo>
                  <a:pt x="3769" y="5228"/>
                </a:lnTo>
                <a:lnTo>
                  <a:pt x="3767" y="5183"/>
                </a:lnTo>
                <a:lnTo>
                  <a:pt x="3767" y="5138"/>
                </a:lnTo>
                <a:lnTo>
                  <a:pt x="3767" y="5092"/>
                </a:lnTo>
                <a:lnTo>
                  <a:pt x="3769" y="5048"/>
                </a:lnTo>
                <a:lnTo>
                  <a:pt x="3773" y="5004"/>
                </a:lnTo>
                <a:lnTo>
                  <a:pt x="3777" y="4961"/>
                </a:lnTo>
                <a:lnTo>
                  <a:pt x="3783" y="4919"/>
                </a:lnTo>
                <a:lnTo>
                  <a:pt x="3791" y="4879"/>
                </a:lnTo>
                <a:lnTo>
                  <a:pt x="3799" y="4839"/>
                </a:lnTo>
                <a:lnTo>
                  <a:pt x="3807" y="4801"/>
                </a:lnTo>
                <a:lnTo>
                  <a:pt x="3818" y="4763"/>
                </a:lnTo>
                <a:lnTo>
                  <a:pt x="3829" y="4725"/>
                </a:lnTo>
                <a:lnTo>
                  <a:pt x="3841" y="4689"/>
                </a:lnTo>
                <a:lnTo>
                  <a:pt x="3853" y="4655"/>
                </a:lnTo>
                <a:lnTo>
                  <a:pt x="3867" y="4621"/>
                </a:lnTo>
                <a:lnTo>
                  <a:pt x="3881" y="4589"/>
                </a:lnTo>
                <a:lnTo>
                  <a:pt x="3895" y="4556"/>
                </a:lnTo>
                <a:lnTo>
                  <a:pt x="3910" y="4526"/>
                </a:lnTo>
                <a:lnTo>
                  <a:pt x="3926" y="4495"/>
                </a:lnTo>
                <a:lnTo>
                  <a:pt x="3941" y="4467"/>
                </a:lnTo>
                <a:lnTo>
                  <a:pt x="3957" y="4440"/>
                </a:lnTo>
                <a:lnTo>
                  <a:pt x="3974" y="4413"/>
                </a:lnTo>
                <a:lnTo>
                  <a:pt x="3991" y="4386"/>
                </a:lnTo>
                <a:lnTo>
                  <a:pt x="4007" y="4362"/>
                </a:lnTo>
                <a:lnTo>
                  <a:pt x="4024" y="4338"/>
                </a:lnTo>
                <a:lnTo>
                  <a:pt x="4041" y="4315"/>
                </a:lnTo>
                <a:lnTo>
                  <a:pt x="4073" y="4273"/>
                </a:lnTo>
                <a:lnTo>
                  <a:pt x="4106" y="4235"/>
                </a:lnTo>
                <a:lnTo>
                  <a:pt x="4137" y="4201"/>
                </a:lnTo>
                <a:lnTo>
                  <a:pt x="4166" y="4170"/>
                </a:lnTo>
                <a:lnTo>
                  <a:pt x="4196" y="4141"/>
                </a:lnTo>
                <a:lnTo>
                  <a:pt x="4231" y="4111"/>
                </a:lnTo>
                <a:lnTo>
                  <a:pt x="4268" y="4078"/>
                </a:lnTo>
                <a:lnTo>
                  <a:pt x="4311" y="4045"/>
                </a:lnTo>
                <a:lnTo>
                  <a:pt x="4333" y="4028"/>
                </a:lnTo>
                <a:lnTo>
                  <a:pt x="4357" y="4011"/>
                </a:lnTo>
                <a:lnTo>
                  <a:pt x="4381" y="3994"/>
                </a:lnTo>
                <a:lnTo>
                  <a:pt x="4408" y="3979"/>
                </a:lnTo>
                <a:lnTo>
                  <a:pt x="4434" y="3962"/>
                </a:lnTo>
                <a:lnTo>
                  <a:pt x="4462" y="3946"/>
                </a:lnTo>
                <a:lnTo>
                  <a:pt x="4490" y="3929"/>
                </a:lnTo>
                <a:lnTo>
                  <a:pt x="4521" y="3915"/>
                </a:lnTo>
                <a:lnTo>
                  <a:pt x="4551" y="3899"/>
                </a:lnTo>
                <a:lnTo>
                  <a:pt x="4583" y="3884"/>
                </a:lnTo>
                <a:lnTo>
                  <a:pt x="4615" y="3871"/>
                </a:lnTo>
                <a:lnTo>
                  <a:pt x="4650" y="3857"/>
                </a:lnTo>
                <a:lnTo>
                  <a:pt x="4684" y="3844"/>
                </a:lnTo>
                <a:lnTo>
                  <a:pt x="4720" y="3833"/>
                </a:lnTo>
                <a:lnTo>
                  <a:pt x="4756" y="3821"/>
                </a:lnTo>
                <a:lnTo>
                  <a:pt x="4794" y="3812"/>
                </a:lnTo>
                <a:lnTo>
                  <a:pt x="4833" y="3802"/>
                </a:lnTo>
                <a:lnTo>
                  <a:pt x="4873" y="3794"/>
                </a:lnTo>
                <a:lnTo>
                  <a:pt x="4914" y="3787"/>
                </a:lnTo>
                <a:lnTo>
                  <a:pt x="4954" y="3781"/>
                </a:lnTo>
                <a:lnTo>
                  <a:pt x="4997" y="3776"/>
                </a:lnTo>
                <a:lnTo>
                  <a:pt x="5041" y="3773"/>
                </a:lnTo>
                <a:lnTo>
                  <a:pt x="5085" y="3771"/>
                </a:lnTo>
                <a:lnTo>
                  <a:pt x="5131" y="3770"/>
                </a:lnTo>
                <a:lnTo>
                  <a:pt x="5178" y="3771"/>
                </a:lnTo>
                <a:lnTo>
                  <a:pt x="5222" y="3773"/>
                </a:lnTo>
                <a:lnTo>
                  <a:pt x="5266" y="3776"/>
                </a:lnTo>
                <a:lnTo>
                  <a:pt x="5308" y="3780"/>
                </a:lnTo>
                <a:lnTo>
                  <a:pt x="5349" y="3787"/>
                </a:lnTo>
                <a:lnTo>
                  <a:pt x="5390" y="3794"/>
                </a:lnTo>
                <a:lnTo>
                  <a:pt x="5430" y="3802"/>
                </a:lnTo>
                <a:lnTo>
                  <a:pt x="5469" y="3812"/>
                </a:lnTo>
                <a:lnTo>
                  <a:pt x="5506" y="3821"/>
                </a:lnTo>
                <a:lnTo>
                  <a:pt x="5543" y="3833"/>
                </a:lnTo>
                <a:lnTo>
                  <a:pt x="5579" y="3844"/>
                </a:lnTo>
                <a:lnTo>
                  <a:pt x="5613" y="3857"/>
                </a:lnTo>
                <a:lnTo>
                  <a:pt x="5648" y="3871"/>
                </a:lnTo>
                <a:lnTo>
                  <a:pt x="5680" y="3884"/>
                </a:lnTo>
                <a:lnTo>
                  <a:pt x="5712" y="3899"/>
                </a:lnTo>
                <a:lnTo>
                  <a:pt x="5742" y="3914"/>
                </a:lnTo>
                <a:lnTo>
                  <a:pt x="5772" y="3929"/>
                </a:lnTo>
                <a:lnTo>
                  <a:pt x="5801" y="3945"/>
                </a:lnTo>
                <a:lnTo>
                  <a:pt x="5829" y="3961"/>
                </a:lnTo>
                <a:lnTo>
                  <a:pt x="5855" y="3978"/>
                </a:lnTo>
                <a:lnTo>
                  <a:pt x="5881" y="3994"/>
                </a:lnTo>
                <a:lnTo>
                  <a:pt x="5906" y="4011"/>
                </a:lnTo>
                <a:lnTo>
                  <a:pt x="5930" y="4028"/>
                </a:lnTo>
                <a:lnTo>
                  <a:pt x="5952" y="4045"/>
                </a:lnTo>
                <a:lnTo>
                  <a:pt x="5995" y="4077"/>
                </a:lnTo>
                <a:lnTo>
                  <a:pt x="6032" y="4110"/>
                </a:lnTo>
                <a:lnTo>
                  <a:pt x="6067" y="4141"/>
                </a:lnTo>
                <a:lnTo>
                  <a:pt x="6097" y="4169"/>
                </a:lnTo>
                <a:lnTo>
                  <a:pt x="6126" y="4200"/>
                </a:lnTo>
                <a:lnTo>
                  <a:pt x="6157" y="4234"/>
                </a:lnTo>
                <a:lnTo>
                  <a:pt x="6189" y="4272"/>
                </a:lnTo>
                <a:lnTo>
                  <a:pt x="6222" y="4314"/>
                </a:lnTo>
                <a:lnTo>
                  <a:pt x="6239" y="4337"/>
                </a:lnTo>
                <a:lnTo>
                  <a:pt x="6255" y="4361"/>
                </a:lnTo>
                <a:lnTo>
                  <a:pt x="6272" y="4385"/>
                </a:lnTo>
                <a:lnTo>
                  <a:pt x="6289" y="4412"/>
                </a:lnTo>
                <a:lnTo>
                  <a:pt x="6306" y="4438"/>
                </a:lnTo>
                <a:lnTo>
                  <a:pt x="6321" y="4466"/>
                </a:lnTo>
                <a:lnTo>
                  <a:pt x="6337" y="4494"/>
                </a:lnTo>
                <a:lnTo>
                  <a:pt x="6353" y="4524"/>
                </a:lnTo>
                <a:lnTo>
                  <a:pt x="6367" y="4555"/>
                </a:lnTo>
                <a:lnTo>
                  <a:pt x="6382" y="4587"/>
                </a:lnTo>
                <a:lnTo>
                  <a:pt x="6396" y="4619"/>
                </a:lnTo>
                <a:lnTo>
                  <a:pt x="6409" y="4653"/>
                </a:lnTo>
                <a:lnTo>
                  <a:pt x="6422" y="4688"/>
                </a:lnTo>
                <a:lnTo>
                  <a:pt x="6433" y="4724"/>
                </a:lnTo>
                <a:lnTo>
                  <a:pt x="6445" y="4761"/>
                </a:lnTo>
                <a:lnTo>
                  <a:pt x="6455" y="4798"/>
                </a:lnTo>
                <a:lnTo>
                  <a:pt x="6464" y="4837"/>
                </a:lnTo>
                <a:lnTo>
                  <a:pt x="6472" y="4877"/>
                </a:lnTo>
                <a:lnTo>
                  <a:pt x="6480" y="4917"/>
                </a:lnTo>
                <a:lnTo>
                  <a:pt x="6486" y="4959"/>
                </a:lnTo>
                <a:lnTo>
                  <a:pt x="6490" y="5002"/>
                </a:lnTo>
                <a:lnTo>
                  <a:pt x="6494" y="5046"/>
                </a:lnTo>
                <a:lnTo>
                  <a:pt x="6496" y="5090"/>
                </a:lnTo>
                <a:lnTo>
                  <a:pt x="6496" y="5136"/>
                </a:lnTo>
                <a:lnTo>
                  <a:pt x="6496" y="5181"/>
                </a:lnTo>
                <a:lnTo>
                  <a:pt x="6494" y="5226"/>
                </a:lnTo>
                <a:lnTo>
                  <a:pt x="6490" y="5270"/>
                </a:lnTo>
                <a:lnTo>
                  <a:pt x="6486" y="5313"/>
                </a:lnTo>
                <a:lnTo>
                  <a:pt x="6480" y="5354"/>
                </a:lnTo>
                <a:lnTo>
                  <a:pt x="6472" y="5395"/>
                </a:lnTo>
                <a:lnTo>
                  <a:pt x="6464" y="5435"/>
                </a:lnTo>
                <a:lnTo>
                  <a:pt x="6455" y="5475"/>
                </a:lnTo>
                <a:lnTo>
                  <a:pt x="6445" y="5512"/>
                </a:lnTo>
                <a:lnTo>
                  <a:pt x="6433" y="5549"/>
                </a:lnTo>
                <a:lnTo>
                  <a:pt x="6422" y="5585"/>
                </a:lnTo>
                <a:lnTo>
                  <a:pt x="6409" y="5620"/>
                </a:lnTo>
                <a:lnTo>
                  <a:pt x="6396" y="5654"/>
                </a:lnTo>
                <a:lnTo>
                  <a:pt x="6382" y="5686"/>
                </a:lnTo>
                <a:lnTo>
                  <a:pt x="6367" y="5719"/>
                </a:lnTo>
                <a:lnTo>
                  <a:pt x="6353" y="5749"/>
                </a:lnTo>
                <a:lnTo>
                  <a:pt x="6337" y="5780"/>
                </a:lnTo>
                <a:lnTo>
                  <a:pt x="6321" y="5809"/>
                </a:lnTo>
                <a:lnTo>
                  <a:pt x="6306" y="5836"/>
                </a:lnTo>
                <a:lnTo>
                  <a:pt x="6289" y="5864"/>
                </a:lnTo>
                <a:lnTo>
                  <a:pt x="6272" y="5890"/>
                </a:lnTo>
                <a:lnTo>
                  <a:pt x="6255" y="5914"/>
                </a:lnTo>
                <a:lnTo>
                  <a:pt x="6239" y="5938"/>
                </a:lnTo>
                <a:lnTo>
                  <a:pt x="6222" y="5961"/>
                </a:lnTo>
                <a:lnTo>
                  <a:pt x="6189" y="6004"/>
                </a:lnTo>
                <a:lnTo>
                  <a:pt x="6157" y="6042"/>
                </a:lnTo>
                <a:lnTo>
                  <a:pt x="6126" y="6076"/>
                </a:lnTo>
                <a:lnTo>
                  <a:pt x="6097" y="6107"/>
                </a:lnTo>
                <a:lnTo>
                  <a:pt x="6076" y="6126"/>
                </a:lnTo>
                <a:lnTo>
                  <a:pt x="6054" y="6146"/>
                </a:lnTo>
                <a:lnTo>
                  <a:pt x="6031" y="6166"/>
                </a:lnTo>
                <a:lnTo>
                  <a:pt x="6005" y="6186"/>
                </a:lnTo>
                <a:lnTo>
                  <a:pt x="5978" y="6210"/>
                </a:lnTo>
                <a:lnTo>
                  <a:pt x="5948" y="6233"/>
                </a:lnTo>
                <a:lnTo>
                  <a:pt x="5917" y="6258"/>
                </a:lnTo>
                <a:lnTo>
                  <a:pt x="5884" y="6285"/>
                </a:lnTo>
                <a:lnTo>
                  <a:pt x="5885" y="6285"/>
                </a:lnTo>
                <a:lnTo>
                  <a:pt x="6138" y="6739"/>
                </a:lnTo>
                <a:lnTo>
                  <a:pt x="5893" y="6293"/>
                </a:lnTo>
                <a:lnTo>
                  <a:pt x="5962" y="6257"/>
                </a:lnTo>
                <a:lnTo>
                  <a:pt x="6032" y="6220"/>
                </a:lnTo>
                <a:lnTo>
                  <a:pt x="6102" y="6184"/>
                </a:lnTo>
                <a:lnTo>
                  <a:pt x="6174" y="6150"/>
                </a:lnTo>
                <a:lnTo>
                  <a:pt x="6245" y="6116"/>
                </a:lnTo>
                <a:lnTo>
                  <a:pt x="6317" y="6084"/>
                </a:lnTo>
                <a:lnTo>
                  <a:pt x="6391" y="6053"/>
                </a:lnTo>
                <a:lnTo>
                  <a:pt x="6464" y="6023"/>
                </a:lnTo>
                <a:lnTo>
                  <a:pt x="6538" y="5994"/>
                </a:lnTo>
                <a:lnTo>
                  <a:pt x="6613" y="5965"/>
                </a:lnTo>
                <a:lnTo>
                  <a:pt x="6687" y="5939"/>
                </a:lnTo>
                <a:lnTo>
                  <a:pt x="6763" y="5913"/>
                </a:lnTo>
                <a:lnTo>
                  <a:pt x="6839" y="5889"/>
                </a:lnTo>
                <a:lnTo>
                  <a:pt x="6915" y="5866"/>
                </a:lnTo>
                <a:lnTo>
                  <a:pt x="6993" y="5844"/>
                </a:lnTo>
                <a:lnTo>
                  <a:pt x="7070" y="5823"/>
                </a:lnTo>
                <a:lnTo>
                  <a:pt x="7149" y="5803"/>
                </a:lnTo>
                <a:lnTo>
                  <a:pt x="7227" y="5784"/>
                </a:lnTo>
                <a:lnTo>
                  <a:pt x="7306" y="5766"/>
                </a:lnTo>
                <a:lnTo>
                  <a:pt x="7386" y="5750"/>
                </a:lnTo>
                <a:lnTo>
                  <a:pt x="7465" y="5736"/>
                </a:lnTo>
                <a:lnTo>
                  <a:pt x="7546" y="5722"/>
                </a:lnTo>
                <a:lnTo>
                  <a:pt x="7627" y="5709"/>
                </a:lnTo>
                <a:lnTo>
                  <a:pt x="7707" y="5698"/>
                </a:lnTo>
                <a:lnTo>
                  <a:pt x="7789" y="5688"/>
                </a:lnTo>
                <a:lnTo>
                  <a:pt x="7872" y="5679"/>
                </a:lnTo>
                <a:lnTo>
                  <a:pt x="7953" y="5672"/>
                </a:lnTo>
                <a:lnTo>
                  <a:pt x="8036" y="5666"/>
                </a:lnTo>
                <a:lnTo>
                  <a:pt x="8119" y="5661"/>
                </a:lnTo>
                <a:lnTo>
                  <a:pt x="8203" y="5658"/>
                </a:lnTo>
                <a:lnTo>
                  <a:pt x="8286" y="5656"/>
                </a:lnTo>
                <a:lnTo>
                  <a:pt x="8370" y="5655"/>
                </a:lnTo>
                <a:lnTo>
                  <a:pt x="8431" y="5656"/>
                </a:lnTo>
                <a:lnTo>
                  <a:pt x="8491" y="5657"/>
                </a:lnTo>
                <a:lnTo>
                  <a:pt x="8550" y="5658"/>
                </a:lnTo>
                <a:lnTo>
                  <a:pt x="8610" y="5661"/>
                </a:lnTo>
                <a:lnTo>
                  <a:pt x="8669" y="5663"/>
                </a:lnTo>
                <a:lnTo>
                  <a:pt x="8729" y="5668"/>
                </a:lnTo>
                <a:lnTo>
                  <a:pt x="8787" y="5672"/>
                </a:lnTo>
                <a:lnTo>
                  <a:pt x="8846" y="5677"/>
                </a:lnTo>
                <a:lnTo>
                  <a:pt x="8905" y="5682"/>
                </a:lnTo>
                <a:lnTo>
                  <a:pt x="8963" y="5690"/>
                </a:lnTo>
                <a:lnTo>
                  <a:pt x="9022" y="5696"/>
                </a:lnTo>
                <a:lnTo>
                  <a:pt x="9079" y="5704"/>
                </a:lnTo>
                <a:lnTo>
                  <a:pt x="9137" y="5713"/>
                </a:lnTo>
                <a:lnTo>
                  <a:pt x="9195" y="5721"/>
                </a:lnTo>
                <a:lnTo>
                  <a:pt x="9252" y="5730"/>
                </a:lnTo>
                <a:lnTo>
                  <a:pt x="9310" y="5741"/>
                </a:lnTo>
                <a:lnTo>
                  <a:pt x="9366" y="5751"/>
                </a:lnTo>
                <a:lnTo>
                  <a:pt x="9423" y="5763"/>
                </a:lnTo>
                <a:lnTo>
                  <a:pt x="9480" y="5776"/>
                </a:lnTo>
                <a:lnTo>
                  <a:pt x="9536" y="5788"/>
                </a:lnTo>
                <a:lnTo>
                  <a:pt x="9593" y="5802"/>
                </a:lnTo>
                <a:lnTo>
                  <a:pt x="9648" y="5815"/>
                </a:lnTo>
                <a:lnTo>
                  <a:pt x="9704" y="5830"/>
                </a:lnTo>
                <a:lnTo>
                  <a:pt x="9759" y="5846"/>
                </a:lnTo>
                <a:lnTo>
                  <a:pt x="9814" y="5861"/>
                </a:lnTo>
                <a:lnTo>
                  <a:pt x="9869" y="5877"/>
                </a:lnTo>
                <a:lnTo>
                  <a:pt x="9924" y="5895"/>
                </a:lnTo>
                <a:lnTo>
                  <a:pt x="9978" y="5912"/>
                </a:lnTo>
                <a:lnTo>
                  <a:pt x="10032" y="5931"/>
                </a:lnTo>
                <a:lnTo>
                  <a:pt x="10086" y="5948"/>
                </a:lnTo>
                <a:lnTo>
                  <a:pt x="10140" y="5968"/>
                </a:lnTo>
                <a:lnTo>
                  <a:pt x="10193" y="5988"/>
                </a:lnTo>
                <a:lnTo>
                  <a:pt x="10201" y="5936"/>
                </a:lnTo>
                <a:lnTo>
                  <a:pt x="10209" y="5883"/>
                </a:lnTo>
                <a:lnTo>
                  <a:pt x="10216" y="5831"/>
                </a:lnTo>
                <a:lnTo>
                  <a:pt x="10223" y="5779"/>
                </a:lnTo>
                <a:lnTo>
                  <a:pt x="10230" y="5726"/>
                </a:lnTo>
                <a:lnTo>
                  <a:pt x="10235" y="5674"/>
                </a:lnTo>
                <a:lnTo>
                  <a:pt x="10240" y="5620"/>
                </a:lnTo>
                <a:lnTo>
                  <a:pt x="10245" y="5567"/>
                </a:lnTo>
                <a:lnTo>
                  <a:pt x="10250" y="5513"/>
                </a:lnTo>
                <a:lnTo>
                  <a:pt x="10253" y="5460"/>
                </a:lnTo>
                <a:lnTo>
                  <a:pt x="10256" y="5406"/>
                </a:lnTo>
                <a:lnTo>
                  <a:pt x="10259" y="5353"/>
                </a:lnTo>
                <a:lnTo>
                  <a:pt x="10260" y="5299"/>
                </a:lnTo>
                <a:lnTo>
                  <a:pt x="10262" y="5245"/>
                </a:lnTo>
                <a:lnTo>
                  <a:pt x="10263" y="5191"/>
                </a:lnTo>
                <a:lnTo>
                  <a:pt x="10263" y="5136"/>
                </a:lnTo>
                <a:lnTo>
                  <a:pt x="10256" y="4872"/>
                </a:lnTo>
                <a:lnTo>
                  <a:pt x="10237" y="4611"/>
                </a:lnTo>
                <a:lnTo>
                  <a:pt x="10203" y="4354"/>
                </a:lnTo>
                <a:lnTo>
                  <a:pt x="10158" y="4101"/>
                </a:lnTo>
                <a:lnTo>
                  <a:pt x="10102" y="3853"/>
                </a:lnTo>
                <a:lnTo>
                  <a:pt x="10033" y="3609"/>
                </a:lnTo>
                <a:lnTo>
                  <a:pt x="9952" y="3371"/>
                </a:lnTo>
                <a:lnTo>
                  <a:pt x="9860" y="3137"/>
                </a:lnTo>
                <a:lnTo>
                  <a:pt x="9757" y="2909"/>
                </a:lnTo>
                <a:lnTo>
                  <a:pt x="9644" y="2688"/>
                </a:lnTo>
                <a:lnTo>
                  <a:pt x="9520" y="2473"/>
                </a:lnTo>
                <a:lnTo>
                  <a:pt x="9386" y="2264"/>
                </a:lnTo>
                <a:lnTo>
                  <a:pt x="9244" y="2063"/>
                </a:lnTo>
                <a:lnTo>
                  <a:pt x="9091" y="1869"/>
                </a:lnTo>
                <a:lnTo>
                  <a:pt x="8930" y="1683"/>
                </a:lnTo>
                <a:lnTo>
                  <a:pt x="8760" y="1504"/>
                </a:lnTo>
                <a:lnTo>
                  <a:pt x="8582" y="1335"/>
                </a:lnTo>
                <a:lnTo>
                  <a:pt x="8395" y="1173"/>
                </a:lnTo>
                <a:lnTo>
                  <a:pt x="8202" y="1020"/>
                </a:lnTo>
                <a:lnTo>
                  <a:pt x="8001" y="877"/>
                </a:lnTo>
                <a:lnTo>
                  <a:pt x="7792" y="743"/>
                </a:lnTo>
                <a:lnTo>
                  <a:pt x="7577" y="620"/>
                </a:lnTo>
                <a:lnTo>
                  <a:pt x="7356" y="506"/>
                </a:lnTo>
                <a:lnTo>
                  <a:pt x="7129" y="404"/>
                </a:lnTo>
                <a:lnTo>
                  <a:pt x="6895" y="311"/>
                </a:lnTo>
                <a:lnTo>
                  <a:pt x="6658" y="231"/>
                </a:lnTo>
                <a:lnTo>
                  <a:pt x="6414" y="161"/>
                </a:lnTo>
                <a:lnTo>
                  <a:pt x="6165" y="105"/>
                </a:lnTo>
                <a:lnTo>
                  <a:pt x="5913" y="59"/>
                </a:lnTo>
                <a:lnTo>
                  <a:pt x="5656" y="26"/>
                </a:lnTo>
                <a:lnTo>
                  <a:pt x="5395" y="6"/>
                </a:lnTo>
                <a:lnTo>
                  <a:pt x="5131" y="0"/>
                </a:lnTo>
                <a:lnTo>
                  <a:pt x="4867" y="6"/>
                </a:lnTo>
                <a:lnTo>
                  <a:pt x="4607" y="26"/>
                </a:lnTo>
                <a:lnTo>
                  <a:pt x="4350" y="59"/>
                </a:lnTo>
                <a:lnTo>
                  <a:pt x="4098" y="105"/>
                </a:lnTo>
                <a:lnTo>
                  <a:pt x="3849" y="161"/>
                </a:lnTo>
                <a:lnTo>
                  <a:pt x="3605" y="231"/>
                </a:lnTo>
                <a:lnTo>
                  <a:pt x="3367" y="311"/>
                </a:lnTo>
                <a:lnTo>
                  <a:pt x="3134" y="404"/>
                </a:lnTo>
                <a:lnTo>
                  <a:pt x="2907" y="506"/>
                </a:lnTo>
                <a:lnTo>
                  <a:pt x="2686" y="620"/>
                </a:lnTo>
                <a:lnTo>
                  <a:pt x="2471" y="743"/>
                </a:lnTo>
                <a:lnTo>
                  <a:pt x="2262" y="877"/>
                </a:lnTo>
                <a:lnTo>
                  <a:pt x="2061" y="1020"/>
                </a:lnTo>
                <a:lnTo>
                  <a:pt x="1867" y="1173"/>
                </a:lnTo>
                <a:lnTo>
                  <a:pt x="1681" y="1335"/>
                </a:lnTo>
                <a:lnTo>
                  <a:pt x="1503" y="1504"/>
                </a:lnTo>
                <a:lnTo>
                  <a:pt x="1333" y="1683"/>
                </a:lnTo>
                <a:lnTo>
                  <a:pt x="1172" y="1869"/>
                </a:lnTo>
                <a:lnTo>
                  <a:pt x="1019" y="2063"/>
                </a:lnTo>
                <a:lnTo>
                  <a:pt x="876" y="2264"/>
                </a:lnTo>
                <a:lnTo>
                  <a:pt x="742" y="2473"/>
                </a:lnTo>
                <a:lnTo>
                  <a:pt x="619" y="2688"/>
                </a:lnTo>
                <a:lnTo>
                  <a:pt x="506" y="2909"/>
                </a:lnTo>
                <a:lnTo>
                  <a:pt x="403" y="3137"/>
                </a:lnTo>
                <a:lnTo>
                  <a:pt x="311" y="3369"/>
                </a:lnTo>
                <a:lnTo>
                  <a:pt x="230" y="3609"/>
                </a:lnTo>
                <a:lnTo>
                  <a:pt x="161" y="3852"/>
                </a:lnTo>
                <a:lnTo>
                  <a:pt x="104" y="4100"/>
                </a:lnTo>
                <a:lnTo>
                  <a:pt x="59" y="4354"/>
                </a:lnTo>
                <a:lnTo>
                  <a:pt x="26" y="4611"/>
                </a:lnTo>
                <a:lnTo>
                  <a:pt x="7" y="4872"/>
                </a:lnTo>
                <a:lnTo>
                  <a:pt x="0" y="5136"/>
                </a:lnTo>
                <a:lnTo>
                  <a:pt x="3" y="5310"/>
                </a:lnTo>
                <a:lnTo>
                  <a:pt x="11" y="5483"/>
                </a:lnTo>
                <a:lnTo>
                  <a:pt x="26" y="5655"/>
                </a:lnTo>
                <a:lnTo>
                  <a:pt x="46" y="5825"/>
                </a:lnTo>
                <a:lnTo>
                  <a:pt x="71" y="5994"/>
                </a:lnTo>
                <a:lnTo>
                  <a:pt x="101" y="6159"/>
                </a:lnTo>
                <a:lnTo>
                  <a:pt x="138" y="6324"/>
                </a:lnTo>
                <a:lnTo>
                  <a:pt x="179" y="6486"/>
                </a:lnTo>
                <a:lnTo>
                  <a:pt x="225" y="6647"/>
                </a:lnTo>
                <a:lnTo>
                  <a:pt x="277" y="6805"/>
                </a:lnTo>
                <a:lnTo>
                  <a:pt x="333" y="6961"/>
                </a:lnTo>
                <a:lnTo>
                  <a:pt x="395" y="7115"/>
                </a:lnTo>
                <a:lnTo>
                  <a:pt x="461" y="7266"/>
                </a:lnTo>
                <a:lnTo>
                  <a:pt x="531" y="7414"/>
                </a:lnTo>
                <a:lnTo>
                  <a:pt x="605" y="7561"/>
                </a:lnTo>
                <a:lnTo>
                  <a:pt x="685" y="7703"/>
                </a:lnTo>
                <a:lnTo>
                  <a:pt x="769" y="7844"/>
                </a:lnTo>
                <a:lnTo>
                  <a:pt x="858" y="7981"/>
                </a:lnTo>
                <a:lnTo>
                  <a:pt x="950" y="8115"/>
                </a:lnTo>
                <a:lnTo>
                  <a:pt x="1046" y="8247"/>
                </a:lnTo>
                <a:lnTo>
                  <a:pt x="1147" y="8375"/>
                </a:lnTo>
                <a:lnTo>
                  <a:pt x="1250" y="8499"/>
                </a:lnTo>
                <a:lnTo>
                  <a:pt x="1359" y="8621"/>
                </a:lnTo>
                <a:lnTo>
                  <a:pt x="1471" y="8738"/>
                </a:lnTo>
                <a:lnTo>
                  <a:pt x="1587" y="8852"/>
                </a:lnTo>
                <a:lnTo>
                  <a:pt x="1705" y="8964"/>
                </a:lnTo>
                <a:lnTo>
                  <a:pt x="1828" y="9071"/>
                </a:lnTo>
                <a:lnTo>
                  <a:pt x="1954" y="9173"/>
                </a:lnTo>
                <a:lnTo>
                  <a:pt x="2083" y="9272"/>
                </a:lnTo>
                <a:lnTo>
                  <a:pt x="2215" y="9366"/>
                </a:lnTo>
                <a:lnTo>
                  <a:pt x="2350" y="9457"/>
                </a:lnTo>
                <a:lnTo>
                  <a:pt x="2490" y="9543"/>
                </a:lnTo>
                <a:lnTo>
                  <a:pt x="4378" y="6285"/>
                </a:lnTo>
                <a:lnTo>
                  <a:pt x="4379" y="6285"/>
                </a:lnTo>
                <a:close/>
              </a:path>
            </a:pathLst>
          </a:custGeom>
          <a:solidFill>
            <a:srgbClr val="C3B996"/>
          </a:solidFill>
          <a:ln>
            <a:noFill/>
          </a:ln>
          <a:effectLst>
            <a:outerShdw blurRad="381000" dist="50800" dir="5400000" sx="100999" sy="100999" algn="ctr" rotWithShape="0">
              <a:srgbClr val="000000">
                <a:alpha val="2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7" name="Freeform 923">
            <a:extLst>
              <a:ext uri="{FF2B5EF4-FFF2-40B4-BE49-F238E27FC236}">
                <a16:creationId xmlns:a16="http://schemas.microsoft.com/office/drawing/2014/main" id="{1E59654F-856A-FE10-A717-A410E4D57394}"/>
              </a:ext>
            </a:extLst>
          </p:cNvPr>
          <p:cNvSpPr>
            <a:spLocks/>
          </p:cNvSpPr>
          <p:nvPr/>
        </p:nvSpPr>
        <p:spPr bwMode="auto">
          <a:xfrm>
            <a:off x="3194851" y="2263947"/>
            <a:ext cx="471080" cy="472357"/>
          </a:xfrm>
          <a:custGeom>
            <a:avLst/>
            <a:gdLst>
              <a:gd name="T0" fmla="*/ 1162383 w 3389"/>
              <a:gd name="T1" fmla="*/ 643472 h 3394"/>
              <a:gd name="T2" fmla="*/ 1146912 w 3389"/>
              <a:gd name="T3" fmla="*/ 729841 h 3394"/>
              <a:gd name="T4" fmla="*/ 1119408 w 3389"/>
              <a:gd name="T5" fmla="*/ 811050 h 3394"/>
              <a:gd name="T6" fmla="*/ 1080902 w 3389"/>
              <a:gd name="T7" fmla="*/ 886408 h 3394"/>
              <a:gd name="T8" fmla="*/ 1032427 w 3389"/>
              <a:gd name="T9" fmla="*/ 955229 h 3394"/>
              <a:gd name="T10" fmla="*/ 974325 w 3389"/>
              <a:gd name="T11" fmla="*/ 1015791 h 3394"/>
              <a:gd name="T12" fmla="*/ 908316 w 3389"/>
              <a:gd name="T13" fmla="*/ 1067750 h 3394"/>
              <a:gd name="T14" fmla="*/ 835430 w 3389"/>
              <a:gd name="T15" fmla="*/ 1110075 h 3394"/>
              <a:gd name="T16" fmla="*/ 755669 w 3389"/>
              <a:gd name="T17" fmla="*/ 1141388 h 3394"/>
              <a:gd name="T18" fmla="*/ 671095 w 3389"/>
              <a:gd name="T19" fmla="*/ 1161002 h 3394"/>
              <a:gd name="T20" fmla="*/ 582395 w 3389"/>
              <a:gd name="T21" fmla="*/ 1167884 h 3394"/>
              <a:gd name="T22" fmla="*/ 494038 w 3389"/>
              <a:gd name="T23" fmla="*/ 1161002 h 3394"/>
              <a:gd name="T24" fmla="*/ 409464 w 3389"/>
              <a:gd name="T25" fmla="*/ 1141388 h 3394"/>
              <a:gd name="T26" fmla="*/ 329703 w 3389"/>
              <a:gd name="T27" fmla="*/ 1110075 h 3394"/>
              <a:gd name="T28" fmla="*/ 256474 w 3389"/>
              <a:gd name="T29" fmla="*/ 1067750 h 3394"/>
              <a:gd name="T30" fmla="*/ 190808 w 3389"/>
              <a:gd name="T31" fmla="*/ 1015791 h 3394"/>
              <a:gd name="T32" fmla="*/ 132706 w 3389"/>
              <a:gd name="T33" fmla="*/ 955229 h 3394"/>
              <a:gd name="T34" fmla="*/ 84231 w 3389"/>
              <a:gd name="T35" fmla="*/ 886408 h 3394"/>
              <a:gd name="T36" fmla="*/ 45725 w 3389"/>
              <a:gd name="T37" fmla="*/ 811050 h 3394"/>
              <a:gd name="T38" fmla="*/ 18221 w 3389"/>
              <a:gd name="T39" fmla="*/ 729841 h 3394"/>
              <a:gd name="T40" fmla="*/ 2750 w 3389"/>
              <a:gd name="T41" fmla="*/ 643472 h 3394"/>
              <a:gd name="T42" fmla="*/ 688 w 3389"/>
              <a:gd name="T43" fmla="*/ 553661 h 3394"/>
              <a:gd name="T44" fmla="*/ 11689 w 3389"/>
              <a:gd name="T45" fmla="*/ 466259 h 3394"/>
              <a:gd name="T46" fmla="*/ 35067 w 3389"/>
              <a:gd name="T47" fmla="*/ 382986 h 3394"/>
              <a:gd name="T48" fmla="*/ 70135 w 3389"/>
              <a:gd name="T49" fmla="*/ 305563 h 3394"/>
              <a:gd name="T50" fmla="*/ 115516 w 3389"/>
              <a:gd name="T51" fmla="*/ 234334 h 3394"/>
              <a:gd name="T52" fmla="*/ 170524 w 3389"/>
              <a:gd name="T53" fmla="*/ 171019 h 3394"/>
              <a:gd name="T54" fmla="*/ 233783 w 3389"/>
              <a:gd name="T55" fmla="*/ 115963 h 3394"/>
              <a:gd name="T56" fmla="*/ 304949 w 3389"/>
              <a:gd name="T57" fmla="*/ 70197 h 3394"/>
              <a:gd name="T58" fmla="*/ 382304 w 3389"/>
              <a:gd name="T59" fmla="*/ 35443 h 3394"/>
              <a:gd name="T60" fmla="*/ 465159 w 3389"/>
              <a:gd name="T61" fmla="*/ 12044 h 3394"/>
              <a:gd name="T62" fmla="*/ 552484 w 3389"/>
              <a:gd name="T63" fmla="*/ 688 h 3394"/>
              <a:gd name="T64" fmla="*/ 641872 w 3389"/>
              <a:gd name="T65" fmla="*/ 2753 h 3394"/>
              <a:gd name="T66" fmla="*/ 728165 w 3389"/>
              <a:gd name="T67" fmla="*/ 18237 h 3394"/>
              <a:gd name="T68" fmla="*/ 809302 w 3389"/>
              <a:gd name="T69" fmla="*/ 45766 h 3394"/>
              <a:gd name="T70" fmla="*/ 884593 w 3389"/>
              <a:gd name="T71" fmla="*/ 84305 h 3394"/>
              <a:gd name="T72" fmla="*/ 953009 w 3389"/>
              <a:gd name="T73" fmla="*/ 133168 h 3394"/>
              <a:gd name="T74" fmla="*/ 1013862 w 3389"/>
              <a:gd name="T75" fmla="*/ 191321 h 3394"/>
              <a:gd name="T76" fmla="*/ 1065775 w 3389"/>
              <a:gd name="T77" fmla="*/ 257045 h 3394"/>
              <a:gd name="T78" fmla="*/ 1108062 w 3389"/>
              <a:gd name="T79" fmla="*/ 330683 h 3394"/>
              <a:gd name="T80" fmla="*/ 1139348 w 3389"/>
              <a:gd name="T81" fmla="*/ 410170 h 3394"/>
              <a:gd name="T82" fmla="*/ 1158601 w 3389"/>
              <a:gd name="T83" fmla="*/ 494819 h 3394"/>
              <a:gd name="T84" fmla="*/ 1165133 w 3389"/>
              <a:gd name="T85" fmla="*/ 583598 h 339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389" h="3394">
                <a:moveTo>
                  <a:pt x="3389" y="1696"/>
                </a:moveTo>
                <a:lnTo>
                  <a:pt x="3387" y="1784"/>
                </a:lnTo>
                <a:lnTo>
                  <a:pt x="3381" y="1870"/>
                </a:lnTo>
                <a:lnTo>
                  <a:pt x="3370" y="1955"/>
                </a:lnTo>
                <a:lnTo>
                  <a:pt x="3355" y="2038"/>
                </a:lnTo>
                <a:lnTo>
                  <a:pt x="3336" y="2121"/>
                </a:lnTo>
                <a:lnTo>
                  <a:pt x="3314" y="2201"/>
                </a:lnTo>
                <a:lnTo>
                  <a:pt x="3287" y="2280"/>
                </a:lnTo>
                <a:lnTo>
                  <a:pt x="3256" y="2357"/>
                </a:lnTo>
                <a:lnTo>
                  <a:pt x="3223" y="2432"/>
                </a:lnTo>
                <a:lnTo>
                  <a:pt x="3185" y="2506"/>
                </a:lnTo>
                <a:lnTo>
                  <a:pt x="3144" y="2576"/>
                </a:lnTo>
                <a:lnTo>
                  <a:pt x="3100" y="2645"/>
                </a:lnTo>
                <a:lnTo>
                  <a:pt x="3053" y="2711"/>
                </a:lnTo>
                <a:lnTo>
                  <a:pt x="3003" y="2776"/>
                </a:lnTo>
                <a:lnTo>
                  <a:pt x="2949" y="2837"/>
                </a:lnTo>
                <a:lnTo>
                  <a:pt x="2893" y="2897"/>
                </a:lnTo>
                <a:lnTo>
                  <a:pt x="2834" y="2952"/>
                </a:lnTo>
                <a:lnTo>
                  <a:pt x="2772" y="3006"/>
                </a:lnTo>
                <a:lnTo>
                  <a:pt x="2708" y="3056"/>
                </a:lnTo>
                <a:lnTo>
                  <a:pt x="2642" y="3103"/>
                </a:lnTo>
                <a:lnTo>
                  <a:pt x="2573" y="3147"/>
                </a:lnTo>
                <a:lnTo>
                  <a:pt x="2502" y="3188"/>
                </a:lnTo>
                <a:lnTo>
                  <a:pt x="2430" y="3226"/>
                </a:lnTo>
                <a:lnTo>
                  <a:pt x="2354" y="3259"/>
                </a:lnTo>
                <a:lnTo>
                  <a:pt x="2277" y="3290"/>
                </a:lnTo>
                <a:lnTo>
                  <a:pt x="2198" y="3317"/>
                </a:lnTo>
                <a:lnTo>
                  <a:pt x="2118" y="3340"/>
                </a:lnTo>
                <a:lnTo>
                  <a:pt x="2036" y="3359"/>
                </a:lnTo>
                <a:lnTo>
                  <a:pt x="1952" y="3374"/>
                </a:lnTo>
                <a:lnTo>
                  <a:pt x="1867" y="3384"/>
                </a:lnTo>
                <a:lnTo>
                  <a:pt x="1781" y="3390"/>
                </a:lnTo>
                <a:lnTo>
                  <a:pt x="1694" y="3394"/>
                </a:lnTo>
                <a:lnTo>
                  <a:pt x="1607" y="3390"/>
                </a:lnTo>
                <a:lnTo>
                  <a:pt x="1521" y="3384"/>
                </a:lnTo>
                <a:lnTo>
                  <a:pt x="1437" y="3374"/>
                </a:lnTo>
                <a:lnTo>
                  <a:pt x="1353" y="3359"/>
                </a:lnTo>
                <a:lnTo>
                  <a:pt x="1271" y="3340"/>
                </a:lnTo>
                <a:lnTo>
                  <a:pt x="1191" y="3317"/>
                </a:lnTo>
                <a:lnTo>
                  <a:pt x="1112" y="3290"/>
                </a:lnTo>
                <a:lnTo>
                  <a:pt x="1035" y="3259"/>
                </a:lnTo>
                <a:lnTo>
                  <a:pt x="959" y="3226"/>
                </a:lnTo>
                <a:lnTo>
                  <a:pt x="887" y="3188"/>
                </a:lnTo>
                <a:lnTo>
                  <a:pt x="816" y="3147"/>
                </a:lnTo>
                <a:lnTo>
                  <a:pt x="746" y="3103"/>
                </a:lnTo>
                <a:lnTo>
                  <a:pt x="680" y="3056"/>
                </a:lnTo>
                <a:lnTo>
                  <a:pt x="617" y="3006"/>
                </a:lnTo>
                <a:lnTo>
                  <a:pt x="555" y="2952"/>
                </a:lnTo>
                <a:lnTo>
                  <a:pt x="496" y="2897"/>
                </a:lnTo>
                <a:lnTo>
                  <a:pt x="440" y="2837"/>
                </a:lnTo>
                <a:lnTo>
                  <a:pt x="386" y="2776"/>
                </a:lnTo>
                <a:lnTo>
                  <a:pt x="336" y="2711"/>
                </a:lnTo>
                <a:lnTo>
                  <a:pt x="289" y="2645"/>
                </a:lnTo>
                <a:lnTo>
                  <a:pt x="245" y="2576"/>
                </a:lnTo>
                <a:lnTo>
                  <a:pt x="204" y="2506"/>
                </a:lnTo>
                <a:lnTo>
                  <a:pt x="166" y="2432"/>
                </a:lnTo>
                <a:lnTo>
                  <a:pt x="133" y="2357"/>
                </a:lnTo>
                <a:lnTo>
                  <a:pt x="102" y="2280"/>
                </a:lnTo>
                <a:lnTo>
                  <a:pt x="75" y="2201"/>
                </a:lnTo>
                <a:lnTo>
                  <a:pt x="53" y="2121"/>
                </a:lnTo>
                <a:lnTo>
                  <a:pt x="34" y="2038"/>
                </a:lnTo>
                <a:lnTo>
                  <a:pt x="18" y="1955"/>
                </a:lnTo>
                <a:lnTo>
                  <a:pt x="8" y="1870"/>
                </a:lnTo>
                <a:lnTo>
                  <a:pt x="2" y="1784"/>
                </a:lnTo>
                <a:lnTo>
                  <a:pt x="0" y="1696"/>
                </a:lnTo>
                <a:lnTo>
                  <a:pt x="2" y="1609"/>
                </a:lnTo>
                <a:lnTo>
                  <a:pt x="8" y="1523"/>
                </a:lnTo>
                <a:lnTo>
                  <a:pt x="18" y="1438"/>
                </a:lnTo>
                <a:lnTo>
                  <a:pt x="34" y="1355"/>
                </a:lnTo>
                <a:lnTo>
                  <a:pt x="53" y="1273"/>
                </a:lnTo>
                <a:lnTo>
                  <a:pt x="75" y="1192"/>
                </a:lnTo>
                <a:lnTo>
                  <a:pt x="102" y="1113"/>
                </a:lnTo>
                <a:lnTo>
                  <a:pt x="133" y="1036"/>
                </a:lnTo>
                <a:lnTo>
                  <a:pt x="166" y="961"/>
                </a:lnTo>
                <a:lnTo>
                  <a:pt x="204" y="888"/>
                </a:lnTo>
                <a:lnTo>
                  <a:pt x="245" y="817"/>
                </a:lnTo>
                <a:lnTo>
                  <a:pt x="289" y="747"/>
                </a:lnTo>
                <a:lnTo>
                  <a:pt x="336" y="681"/>
                </a:lnTo>
                <a:lnTo>
                  <a:pt x="386" y="617"/>
                </a:lnTo>
                <a:lnTo>
                  <a:pt x="440" y="556"/>
                </a:lnTo>
                <a:lnTo>
                  <a:pt x="496" y="497"/>
                </a:lnTo>
                <a:lnTo>
                  <a:pt x="555" y="440"/>
                </a:lnTo>
                <a:lnTo>
                  <a:pt x="617" y="387"/>
                </a:lnTo>
                <a:lnTo>
                  <a:pt x="680" y="337"/>
                </a:lnTo>
                <a:lnTo>
                  <a:pt x="746" y="289"/>
                </a:lnTo>
                <a:lnTo>
                  <a:pt x="816" y="245"/>
                </a:lnTo>
                <a:lnTo>
                  <a:pt x="887" y="204"/>
                </a:lnTo>
                <a:lnTo>
                  <a:pt x="959" y="167"/>
                </a:lnTo>
                <a:lnTo>
                  <a:pt x="1035" y="133"/>
                </a:lnTo>
                <a:lnTo>
                  <a:pt x="1112" y="103"/>
                </a:lnTo>
                <a:lnTo>
                  <a:pt x="1191" y="77"/>
                </a:lnTo>
                <a:lnTo>
                  <a:pt x="1271" y="53"/>
                </a:lnTo>
                <a:lnTo>
                  <a:pt x="1353" y="35"/>
                </a:lnTo>
                <a:lnTo>
                  <a:pt x="1437" y="20"/>
                </a:lnTo>
                <a:lnTo>
                  <a:pt x="1521" y="8"/>
                </a:lnTo>
                <a:lnTo>
                  <a:pt x="1607" y="2"/>
                </a:lnTo>
                <a:lnTo>
                  <a:pt x="1694" y="0"/>
                </a:lnTo>
                <a:lnTo>
                  <a:pt x="1781" y="2"/>
                </a:lnTo>
                <a:lnTo>
                  <a:pt x="1867" y="8"/>
                </a:lnTo>
                <a:lnTo>
                  <a:pt x="1952" y="20"/>
                </a:lnTo>
                <a:lnTo>
                  <a:pt x="2036" y="35"/>
                </a:lnTo>
                <a:lnTo>
                  <a:pt x="2118" y="53"/>
                </a:lnTo>
                <a:lnTo>
                  <a:pt x="2198" y="77"/>
                </a:lnTo>
                <a:lnTo>
                  <a:pt x="2277" y="103"/>
                </a:lnTo>
                <a:lnTo>
                  <a:pt x="2354" y="133"/>
                </a:lnTo>
                <a:lnTo>
                  <a:pt x="2430" y="167"/>
                </a:lnTo>
                <a:lnTo>
                  <a:pt x="2502" y="204"/>
                </a:lnTo>
                <a:lnTo>
                  <a:pt x="2573" y="245"/>
                </a:lnTo>
                <a:lnTo>
                  <a:pt x="2642" y="289"/>
                </a:lnTo>
                <a:lnTo>
                  <a:pt x="2708" y="337"/>
                </a:lnTo>
                <a:lnTo>
                  <a:pt x="2772" y="387"/>
                </a:lnTo>
                <a:lnTo>
                  <a:pt x="2834" y="440"/>
                </a:lnTo>
                <a:lnTo>
                  <a:pt x="2893" y="497"/>
                </a:lnTo>
                <a:lnTo>
                  <a:pt x="2949" y="556"/>
                </a:lnTo>
                <a:lnTo>
                  <a:pt x="3003" y="617"/>
                </a:lnTo>
                <a:lnTo>
                  <a:pt x="3053" y="681"/>
                </a:lnTo>
                <a:lnTo>
                  <a:pt x="3100" y="747"/>
                </a:lnTo>
                <a:lnTo>
                  <a:pt x="3144" y="817"/>
                </a:lnTo>
                <a:lnTo>
                  <a:pt x="3185" y="888"/>
                </a:lnTo>
                <a:lnTo>
                  <a:pt x="3223" y="961"/>
                </a:lnTo>
                <a:lnTo>
                  <a:pt x="3256" y="1036"/>
                </a:lnTo>
                <a:lnTo>
                  <a:pt x="3287" y="1113"/>
                </a:lnTo>
                <a:lnTo>
                  <a:pt x="3314" y="1192"/>
                </a:lnTo>
                <a:lnTo>
                  <a:pt x="3336" y="1273"/>
                </a:lnTo>
                <a:lnTo>
                  <a:pt x="3355" y="1355"/>
                </a:lnTo>
                <a:lnTo>
                  <a:pt x="3370" y="1438"/>
                </a:lnTo>
                <a:lnTo>
                  <a:pt x="3381" y="1523"/>
                </a:lnTo>
                <a:lnTo>
                  <a:pt x="3387" y="1609"/>
                </a:lnTo>
                <a:lnTo>
                  <a:pt x="3389" y="16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sx="102000" sy="102000" algn="ctr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8" name="Freeform 924">
            <a:extLst>
              <a:ext uri="{FF2B5EF4-FFF2-40B4-BE49-F238E27FC236}">
                <a16:creationId xmlns:a16="http://schemas.microsoft.com/office/drawing/2014/main" id="{3B689959-989D-EF19-17B1-CBC4C8CA841A}"/>
              </a:ext>
            </a:extLst>
          </p:cNvPr>
          <p:cNvSpPr>
            <a:spLocks/>
          </p:cNvSpPr>
          <p:nvPr/>
        </p:nvSpPr>
        <p:spPr bwMode="auto">
          <a:xfrm>
            <a:off x="3642572" y="3034516"/>
            <a:ext cx="471080" cy="472357"/>
          </a:xfrm>
          <a:custGeom>
            <a:avLst/>
            <a:gdLst>
              <a:gd name="T0" fmla="*/ 1162040 w 3390"/>
              <a:gd name="T1" fmla="*/ 643661 h 3393"/>
              <a:gd name="T2" fmla="*/ 1146917 w 3390"/>
              <a:gd name="T3" fmla="*/ 730057 h 3393"/>
              <a:gd name="T4" fmla="*/ 1119078 w 3390"/>
              <a:gd name="T5" fmla="*/ 811289 h 3393"/>
              <a:gd name="T6" fmla="*/ 1080584 w 3390"/>
              <a:gd name="T7" fmla="*/ 887014 h 3393"/>
              <a:gd name="T8" fmla="*/ 1032122 w 3390"/>
              <a:gd name="T9" fmla="*/ 955510 h 3393"/>
              <a:gd name="T10" fmla="*/ 974037 w 3390"/>
              <a:gd name="T11" fmla="*/ 1016434 h 3393"/>
              <a:gd name="T12" fmla="*/ 908048 w 3390"/>
              <a:gd name="T13" fmla="*/ 1068409 h 3393"/>
              <a:gd name="T14" fmla="*/ 835184 w 3390"/>
              <a:gd name="T15" fmla="*/ 1110402 h 3393"/>
              <a:gd name="T16" fmla="*/ 755446 w 3390"/>
              <a:gd name="T17" fmla="*/ 1141724 h 3393"/>
              <a:gd name="T18" fmla="*/ 671240 w 3390"/>
              <a:gd name="T19" fmla="*/ 1161000 h 3393"/>
              <a:gd name="T20" fmla="*/ 582223 w 3390"/>
              <a:gd name="T21" fmla="*/ 1167884 h 3393"/>
              <a:gd name="T22" fmla="*/ 493893 w 3390"/>
              <a:gd name="T23" fmla="*/ 1161000 h 3393"/>
              <a:gd name="T24" fmla="*/ 409343 w 3390"/>
              <a:gd name="T25" fmla="*/ 1141724 h 3393"/>
              <a:gd name="T26" fmla="*/ 329949 w 3390"/>
              <a:gd name="T27" fmla="*/ 1110402 h 3393"/>
              <a:gd name="T28" fmla="*/ 256398 w 3390"/>
              <a:gd name="T29" fmla="*/ 1068409 h 3393"/>
              <a:gd name="T30" fmla="*/ 190752 w 3390"/>
              <a:gd name="T31" fmla="*/ 1016434 h 3393"/>
              <a:gd name="T32" fmla="*/ 132667 w 3390"/>
              <a:gd name="T33" fmla="*/ 955510 h 3393"/>
              <a:gd name="T34" fmla="*/ 84206 w 3390"/>
              <a:gd name="T35" fmla="*/ 887014 h 3393"/>
              <a:gd name="T36" fmla="*/ 45712 w 3390"/>
              <a:gd name="T37" fmla="*/ 811289 h 3393"/>
              <a:gd name="T38" fmla="*/ 18216 w 3390"/>
              <a:gd name="T39" fmla="*/ 730057 h 3393"/>
              <a:gd name="T40" fmla="*/ 2750 w 3390"/>
              <a:gd name="T41" fmla="*/ 643661 h 3393"/>
              <a:gd name="T42" fmla="*/ 687 w 3390"/>
              <a:gd name="T43" fmla="*/ 553824 h 3393"/>
              <a:gd name="T44" fmla="*/ 11686 w 3390"/>
              <a:gd name="T45" fmla="*/ 466396 h 3393"/>
              <a:gd name="T46" fmla="*/ 35057 w 3390"/>
              <a:gd name="T47" fmla="*/ 383099 h 3393"/>
              <a:gd name="T48" fmla="*/ 70114 w 3390"/>
              <a:gd name="T49" fmla="*/ 305653 h 3393"/>
              <a:gd name="T50" fmla="*/ 115482 w 3390"/>
              <a:gd name="T51" fmla="*/ 234403 h 3393"/>
              <a:gd name="T52" fmla="*/ 170474 w 3390"/>
              <a:gd name="T53" fmla="*/ 171069 h 3393"/>
              <a:gd name="T54" fmla="*/ 233714 w 3390"/>
              <a:gd name="T55" fmla="*/ 115997 h 3393"/>
              <a:gd name="T56" fmla="*/ 304859 w 3390"/>
              <a:gd name="T57" fmla="*/ 70562 h 3393"/>
              <a:gd name="T58" fmla="*/ 382191 w 3390"/>
              <a:gd name="T59" fmla="*/ 35453 h 3393"/>
              <a:gd name="T60" fmla="*/ 465022 w 3390"/>
              <a:gd name="T61" fmla="*/ 11703 h 3393"/>
              <a:gd name="T62" fmla="*/ 552665 w 3390"/>
              <a:gd name="T63" fmla="*/ 688 h 3393"/>
              <a:gd name="T64" fmla="*/ 642026 w 3390"/>
              <a:gd name="T65" fmla="*/ 3098 h 3393"/>
              <a:gd name="T66" fmla="*/ 728294 w 3390"/>
              <a:gd name="T67" fmla="*/ 18243 h 3393"/>
              <a:gd name="T68" fmla="*/ 809063 w 3390"/>
              <a:gd name="T69" fmla="*/ 46123 h 3393"/>
              <a:gd name="T70" fmla="*/ 884333 w 3390"/>
              <a:gd name="T71" fmla="*/ 84674 h 3393"/>
              <a:gd name="T72" fmla="*/ 953072 w 3390"/>
              <a:gd name="T73" fmla="*/ 133551 h 3393"/>
              <a:gd name="T74" fmla="*/ 1013563 w 3390"/>
              <a:gd name="T75" fmla="*/ 191377 h 3393"/>
              <a:gd name="T76" fmla="*/ 1065461 w 3390"/>
              <a:gd name="T77" fmla="*/ 257465 h 3393"/>
              <a:gd name="T78" fmla="*/ 1107736 w 3390"/>
              <a:gd name="T79" fmla="*/ 330780 h 3393"/>
              <a:gd name="T80" fmla="*/ 1139012 w 3390"/>
              <a:gd name="T81" fmla="*/ 410291 h 3393"/>
              <a:gd name="T82" fmla="*/ 1158259 w 3390"/>
              <a:gd name="T83" fmla="*/ 494965 h 3393"/>
              <a:gd name="T84" fmla="*/ 1165133 w 3390"/>
              <a:gd name="T85" fmla="*/ 584114 h 339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390" h="3393">
                <a:moveTo>
                  <a:pt x="3390" y="1697"/>
                </a:moveTo>
                <a:lnTo>
                  <a:pt x="3387" y="1784"/>
                </a:lnTo>
                <a:lnTo>
                  <a:pt x="3381" y="1870"/>
                </a:lnTo>
                <a:lnTo>
                  <a:pt x="3370" y="1955"/>
                </a:lnTo>
                <a:lnTo>
                  <a:pt x="3356" y="2039"/>
                </a:lnTo>
                <a:lnTo>
                  <a:pt x="3337" y="2121"/>
                </a:lnTo>
                <a:lnTo>
                  <a:pt x="3314" y="2201"/>
                </a:lnTo>
                <a:lnTo>
                  <a:pt x="3287" y="2280"/>
                </a:lnTo>
                <a:lnTo>
                  <a:pt x="3256" y="2357"/>
                </a:lnTo>
                <a:lnTo>
                  <a:pt x="3223" y="2432"/>
                </a:lnTo>
                <a:lnTo>
                  <a:pt x="3185" y="2505"/>
                </a:lnTo>
                <a:lnTo>
                  <a:pt x="3144" y="2577"/>
                </a:lnTo>
                <a:lnTo>
                  <a:pt x="3100" y="2645"/>
                </a:lnTo>
                <a:lnTo>
                  <a:pt x="3053" y="2712"/>
                </a:lnTo>
                <a:lnTo>
                  <a:pt x="3003" y="2776"/>
                </a:lnTo>
                <a:lnTo>
                  <a:pt x="2949" y="2838"/>
                </a:lnTo>
                <a:lnTo>
                  <a:pt x="2894" y="2896"/>
                </a:lnTo>
                <a:lnTo>
                  <a:pt x="2834" y="2953"/>
                </a:lnTo>
                <a:lnTo>
                  <a:pt x="2773" y="3005"/>
                </a:lnTo>
                <a:lnTo>
                  <a:pt x="2708" y="3056"/>
                </a:lnTo>
                <a:lnTo>
                  <a:pt x="2642" y="3104"/>
                </a:lnTo>
                <a:lnTo>
                  <a:pt x="2573" y="3148"/>
                </a:lnTo>
                <a:lnTo>
                  <a:pt x="2503" y="3189"/>
                </a:lnTo>
                <a:lnTo>
                  <a:pt x="2430" y="3226"/>
                </a:lnTo>
                <a:lnTo>
                  <a:pt x="2354" y="3260"/>
                </a:lnTo>
                <a:lnTo>
                  <a:pt x="2278" y="3291"/>
                </a:lnTo>
                <a:lnTo>
                  <a:pt x="2198" y="3317"/>
                </a:lnTo>
                <a:lnTo>
                  <a:pt x="2119" y="3340"/>
                </a:lnTo>
                <a:lnTo>
                  <a:pt x="2036" y="3359"/>
                </a:lnTo>
                <a:lnTo>
                  <a:pt x="1953" y="3373"/>
                </a:lnTo>
                <a:lnTo>
                  <a:pt x="1868" y="3385"/>
                </a:lnTo>
                <a:lnTo>
                  <a:pt x="1781" y="3391"/>
                </a:lnTo>
                <a:lnTo>
                  <a:pt x="1694" y="3393"/>
                </a:lnTo>
                <a:lnTo>
                  <a:pt x="1608" y="3391"/>
                </a:lnTo>
                <a:lnTo>
                  <a:pt x="1522" y="3385"/>
                </a:lnTo>
                <a:lnTo>
                  <a:pt x="1437" y="3373"/>
                </a:lnTo>
                <a:lnTo>
                  <a:pt x="1353" y="3359"/>
                </a:lnTo>
                <a:lnTo>
                  <a:pt x="1271" y="3340"/>
                </a:lnTo>
                <a:lnTo>
                  <a:pt x="1191" y="3317"/>
                </a:lnTo>
                <a:lnTo>
                  <a:pt x="1112" y="3291"/>
                </a:lnTo>
                <a:lnTo>
                  <a:pt x="1035" y="3260"/>
                </a:lnTo>
                <a:lnTo>
                  <a:pt x="960" y="3226"/>
                </a:lnTo>
                <a:lnTo>
                  <a:pt x="887" y="3189"/>
                </a:lnTo>
                <a:lnTo>
                  <a:pt x="816" y="3148"/>
                </a:lnTo>
                <a:lnTo>
                  <a:pt x="746" y="3104"/>
                </a:lnTo>
                <a:lnTo>
                  <a:pt x="680" y="3056"/>
                </a:lnTo>
                <a:lnTo>
                  <a:pt x="617" y="3005"/>
                </a:lnTo>
                <a:lnTo>
                  <a:pt x="555" y="2953"/>
                </a:lnTo>
                <a:lnTo>
                  <a:pt x="496" y="2896"/>
                </a:lnTo>
                <a:lnTo>
                  <a:pt x="440" y="2838"/>
                </a:lnTo>
                <a:lnTo>
                  <a:pt x="386" y="2776"/>
                </a:lnTo>
                <a:lnTo>
                  <a:pt x="336" y="2712"/>
                </a:lnTo>
                <a:lnTo>
                  <a:pt x="289" y="2645"/>
                </a:lnTo>
                <a:lnTo>
                  <a:pt x="245" y="2577"/>
                </a:lnTo>
                <a:lnTo>
                  <a:pt x="204" y="2505"/>
                </a:lnTo>
                <a:lnTo>
                  <a:pt x="166" y="2432"/>
                </a:lnTo>
                <a:lnTo>
                  <a:pt x="133" y="2357"/>
                </a:lnTo>
                <a:lnTo>
                  <a:pt x="102" y="2280"/>
                </a:lnTo>
                <a:lnTo>
                  <a:pt x="76" y="2201"/>
                </a:lnTo>
                <a:lnTo>
                  <a:pt x="53" y="2121"/>
                </a:lnTo>
                <a:lnTo>
                  <a:pt x="34" y="2039"/>
                </a:lnTo>
                <a:lnTo>
                  <a:pt x="18" y="1955"/>
                </a:lnTo>
                <a:lnTo>
                  <a:pt x="8" y="1870"/>
                </a:lnTo>
                <a:lnTo>
                  <a:pt x="2" y="1784"/>
                </a:lnTo>
                <a:lnTo>
                  <a:pt x="0" y="1697"/>
                </a:lnTo>
                <a:lnTo>
                  <a:pt x="2" y="1609"/>
                </a:lnTo>
                <a:lnTo>
                  <a:pt x="8" y="1523"/>
                </a:lnTo>
                <a:lnTo>
                  <a:pt x="18" y="1438"/>
                </a:lnTo>
                <a:lnTo>
                  <a:pt x="34" y="1355"/>
                </a:lnTo>
                <a:lnTo>
                  <a:pt x="53" y="1272"/>
                </a:lnTo>
                <a:lnTo>
                  <a:pt x="76" y="1192"/>
                </a:lnTo>
                <a:lnTo>
                  <a:pt x="102" y="1113"/>
                </a:lnTo>
                <a:lnTo>
                  <a:pt x="133" y="1037"/>
                </a:lnTo>
                <a:lnTo>
                  <a:pt x="166" y="961"/>
                </a:lnTo>
                <a:lnTo>
                  <a:pt x="204" y="888"/>
                </a:lnTo>
                <a:lnTo>
                  <a:pt x="245" y="816"/>
                </a:lnTo>
                <a:lnTo>
                  <a:pt x="289" y="748"/>
                </a:lnTo>
                <a:lnTo>
                  <a:pt x="336" y="681"/>
                </a:lnTo>
                <a:lnTo>
                  <a:pt x="386" y="617"/>
                </a:lnTo>
                <a:lnTo>
                  <a:pt x="440" y="556"/>
                </a:lnTo>
                <a:lnTo>
                  <a:pt x="496" y="497"/>
                </a:lnTo>
                <a:lnTo>
                  <a:pt x="555" y="441"/>
                </a:lnTo>
                <a:lnTo>
                  <a:pt x="617" y="388"/>
                </a:lnTo>
                <a:lnTo>
                  <a:pt x="680" y="337"/>
                </a:lnTo>
                <a:lnTo>
                  <a:pt x="746" y="290"/>
                </a:lnTo>
                <a:lnTo>
                  <a:pt x="816" y="246"/>
                </a:lnTo>
                <a:lnTo>
                  <a:pt x="887" y="205"/>
                </a:lnTo>
                <a:lnTo>
                  <a:pt x="960" y="167"/>
                </a:lnTo>
                <a:lnTo>
                  <a:pt x="1035" y="134"/>
                </a:lnTo>
                <a:lnTo>
                  <a:pt x="1112" y="103"/>
                </a:lnTo>
                <a:lnTo>
                  <a:pt x="1191" y="76"/>
                </a:lnTo>
                <a:lnTo>
                  <a:pt x="1271" y="53"/>
                </a:lnTo>
                <a:lnTo>
                  <a:pt x="1353" y="34"/>
                </a:lnTo>
                <a:lnTo>
                  <a:pt x="1437" y="20"/>
                </a:lnTo>
                <a:lnTo>
                  <a:pt x="1522" y="9"/>
                </a:lnTo>
                <a:lnTo>
                  <a:pt x="1608" y="2"/>
                </a:lnTo>
                <a:lnTo>
                  <a:pt x="1694" y="0"/>
                </a:lnTo>
                <a:lnTo>
                  <a:pt x="1781" y="2"/>
                </a:lnTo>
                <a:lnTo>
                  <a:pt x="1868" y="9"/>
                </a:lnTo>
                <a:lnTo>
                  <a:pt x="1953" y="20"/>
                </a:lnTo>
                <a:lnTo>
                  <a:pt x="2036" y="34"/>
                </a:lnTo>
                <a:lnTo>
                  <a:pt x="2119" y="53"/>
                </a:lnTo>
                <a:lnTo>
                  <a:pt x="2198" y="76"/>
                </a:lnTo>
                <a:lnTo>
                  <a:pt x="2278" y="103"/>
                </a:lnTo>
                <a:lnTo>
                  <a:pt x="2354" y="134"/>
                </a:lnTo>
                <a:lnTo>
                  <a:pt x="2430" y="167"/>
                </a:lnTo>
                <a:lnTo>
                  <a:pt x="2503" y="205"/>
                </a:lnTo>
                <a:lnTo>
                  <a:pt x="2573" y="246"/>
                </a:lnTo>
                <a:lnTo>
                  <a:pt x="2642" y="290"/>
                </a:lnTo>
                <a:lnTo>
                  <a:pt x="2708" y="337"/>
                </a:lnTo>
                <a:lnTo>
                  <a:pt x="2773" y="388"/>
                </a:lnTo>
                <a:lnTo>
                  <a:pt x="2834" y="441"/>
                </a:lnTo>
                <a:lnTo>
                  <a:pt x="2894" y="497"/>
                </a:lnTo>
                <a:lnTo>
                  <a:pt x="2949" y="556"/>
                </a:lnTo>
                <a:lnTo>
                  <a:pt x="3003" y="617"/>
                </a:lnTo>
                <a:lnTo>
                  <a:pt x="3053" y="681"/>
                </a:lnTo>
                <a:lnTo>
                  <a:pt x="3100" y="748"/>
                </a:lnTo>
                <a:lnTo>
                  <a:pt x="3144" y="816"/>
                </a:lnTo>
                <a:lnTo>
                  <a:pt x="3185" y="888"/>
                </a:lnTo>
                <a:lnTo>
                  <a:pt x="3223" y="961"/>
                </a:lnTo>
                <a:lnTo>
                  <a:pt x="3256" y="1037"/>
                </a:lnTo>
                <a:lnTo>
                  <a:pt x="3287" y="1113"/>
                </a:lnTo>
                <a:lnTo>
                  <a:pt x="3314" y="1192"/>
                </a:lnTo>
                <a:lnTo>
                  <a:pt x="3337" y="1272"/>
                </a:lnTo>
                <a:lnTo>
                  <a:pt x="3356" y="1355"/>
                </a:lnTo>
                <a:lnTo>
                  <a:pt x="3370" y="1438"/>
                </a:lnTo>
                <a:lnTo>
                  <a:pt x="3381" y="1523"/>
                </a:lnTo>
                <a:lnTo>
                  <a:pt x="3387" y="1609"/>
                </a:lnTo>
                <a:lnTo>
                  <a:pt x="3390" y="169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sx="102000" sy="102000" algn="ctr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9" name="Freeform 925">
            <a:extLst>
              <a:ext uri="{FF2B5EF4-FFF2-40B4-BE49-F238E27FC236}">
                <a16:creationId xmlns:a16="http://schemas.microsoft.com/office/drawing/2014/main" id="{F2878168-337E-76C2-A90A-6441D6402DF3}"/>
              </a:ext>
            </a:extLst>
          </p:cNvPr>
          <p:cNvSpPr>
            <a:spLocks/>
          </p:cNvSpPr>
          <p:nvPr/>
        </p:nvSpPr>
        <p:spPr bwMode="auto">
          <a:xfrm>
            <a:off x="2741569" y="3042861"/>
            <a:ext cx="471635" cy="471800"/>
          </a:xfrm>
          <a:custGeom>
            <a:avLst/>
            <a:gdLst>
              <a:gd name="T0" fmla="*/ 1163411 w 3391"/>
              <a:gd name="T1" fmla="*/ 643057 h 3394"/>
              <a:gd name="T2" fmla="*/ 1147931 w 3391"/>
              <a:gd name="T3" fmla="*/ 728981 h 3394"/>
              <a:gd name="T4" fmla="*/ 1120755 w 3391"/>
              <a:gd name="T5" fmla="*/ 810437 h 3394"/>
              <a:gd name="T6" fmla="*/ 1081883 w 3391"/>
              <a:gd name="T7" fmla="*/ 885707 h 3394"/>
              <a:gd name="T8" fmla="*/ 1033379 w 3391"/>
              <a:gd name="T9" fmla="*/ 954102 h 3394"/>
              <a:gd name="T10" fmla="*/ 975243 w 3391"/>
              <a:gd name="T11" fmla="*/ 1015280 h 3394"/>
              <a:gd name="T12" fmla="*/ 909538 w 3391"/>
              <a:gd name="T13" fmla="*/ 1067179 h 3394"/>
              <a:gd name="T14" fmla="*/ 835922 w 3391"/>
              <a:gd name="T15" fmla="*/ 1108766 h 3394"/>
              <a:gd name="T16" fmla="*/ 756802 w 3391"/>
              <a:gd name="T17" fmla="*/ 1140042 h 3394"/>
              <a:gd name="T18" fmla="*/ 671834 w 3391"/>
              <a:gd name="T19" fmla="*/ 1159633 h 3394"/>
              <a:gd name="T20" fmla="*/ 583426 w 3391"/>
              <a:gd name="T21" fmla="*/ 1166507 h 3394"/>
              <a:gd name="T22" fmla="*/ 494329 w 3391"/>
              <a:gd name="T23" fmla="*/ 1159633 h 3394"/>
              <a:gd name="T24" fmla="*/ 410049 w 3391"/>
              <a:gd name="T25" fmla="*/ 1140042 h 3394"/>
              <a:gd name="T26" fmla="*/ 330241 w 3391"/>
              <a:gd name="T27" fmla="*/ 1108766 h 3394"/>
              <a:gd name="T28" fmla="*/ 257313 w 3391"/>
              <a:gd name="T29" fmla="*/ 1067179 h 3394"/>
              <a:gd name="T30" fmla="*/ 191264 w 3391"/>
              <a:gd name="T31" fmla="*/ 1015280 h 3394"/>
              <a:gd name="T32" fmla="*/ 133128 w 3391"/>
              <a:gd name="T33" fmla="*/ 954102 h 3394"/>
              <a:gd name="T34" fmla="*/ 84624 w 3391"/>
              <a:gd name="T35" fmla="*/ 885707 h 3394"/>
              <a:gd name="T36" fmla="*/ 46096 w 3391"/>
              <a:gd name="T37" fmla="*/ 810437 h 3394"/>
              <a:gd name="T38" fmla="*/ 18232 w 3391"/>
              <a:gd name="T39" fmla="*/ 728981 h 3394"/>
              <a:gd name="T40" fmla="*/ 3096 w 3391"/>
              <a:gd name="T41" fmla="*/ 643057 h 3394"/>
              <a:gd name="T42" fmla="*/ 1032 w 3391"/>
              <a:gd name="T43" fmla="*/ 553352 h 3394"/>
              <a:gd name="T44" fmla="*/ 11696 w 3391"/>
              <a:gd name="T45" fmla="*/ 465709 h 3394"/>
              <a:gd name="T46" fmla="*/ 35776 w 3391"/>
              <a:gd name="T47" fmla="*/ 382878 h 3394"/>
              <a:gd name="T48" fmla="*/ 70520 w 3391"/>
              <a:gd name="T49" fmla="*/ 305203 h 3394"/>
              <a:gd name="T50" fmla="*/ 115928 w 3391"/>
              <a:gd name="T51" fmla="*/ 234401 h 3394"/>
              <a:gd name="T52" fmla="*/ 170624 w 3391"/>
              <a:gd name="T53" fmla="*/ 170817 h 3394"/>
              <a:gd name="T54" fmla="*/ 234609 w 3391"/>
              <a:gd name="T55" fmla="*/ 116170 h 3394"/>
              <a:gd name="T56" fmla="*/ 305129 w 3391"/>
              <a:gd name="T57" fmla="*/ 70802 h 3394"/>
              <a:gd name="T58" fmla="*/ 382529 w 3391"/>
              <a:gd name="T59" fmla="*/ 35401 h 3394"/>
              <a:gd name="T60" fmla="*/ 465777 w 3391"/>
              <a:gd name="T61" fmla="*/ 12029 h 3394"/>
              <a:gd name="T62" fmla="*/ 553497 w 3391"/>
              <a:gd name="T63" fmla="*/ 687 h 3394"/>
              <a:gd name="T64" fmla="*/ 642938 w 3391"/>
              <a:gd name="T65" fmla="*/ 3437 h 3394"/>
              <a:gd name="T66" fmla="*/ 728938 w 3391"/>
              <a:gd name="T67" fmla="*/ 18560 h 3394"/>
              <a:gd name="T68" fmla="*/ 810466 w 3391"/>
              <a:gd name="T69" fmla="*/ 45712 h 3394"/>
              <a:gd name="T70" fmla="*/ 885802 w 3391"/>
              <a:gd name="T71" fmla="*/ 84893 h 3394"/>
              <a:gd name="T72" fmla="*/ 954258 w 3391"/>
              <a:gd name="T73" fmla="*/ 133354 h 3394"/>
              <a:gd name="T74" fmla="*/ 1015147 w 3391"/>
              <a:gd name="T75" fmla="*/ 191095 h 3394"/>
              <a:gd name="T76" fmla="*/ 1066747 w 3391"/>
              <a:gd name="T77" fmla="*/ 257429 h 3394"/>
              <a:gd name="T78" fmla="*/ 1109059 w 3391"/>
              <a:gd name="T79" fmla="*/ 330636 h 3394"/>
              <a:gd name="T80" fmla="*/ 1140019 w 3391"/>
              <a:gd name="T81" fmla="*/ 409687 h 3394"/>
              <a:gd name="T82" fmla="*/ 1159971 w 3391"/>
              <a:gd name="T83" fmla="*/ 494580 h 3394"/>
              <a:gd name="T84" fmla="*/ 1166507 w 3391"/>
              <a:gd name="T85" fmla="*/ 583597 h 339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391" h="3394">
                <a:moveTo>
                  <a:pt x="3391" y="1698"/>
                </a:moveTo>
                <a:lnTo>
                  <a:pt x="3388" y="1785"/>
                </a:lnTo>
                <a:lnTo>
                  <a:pt x="3382" y="1871"/>
                </a:lnTo>
                <a:lnTo>
                  <a:pt x="3372" y="1956"/>
                </a:lnTo>
                <a:lnTo>
                  <a:pt x="3356" y="2039"/>
                </a:lnTo>
                <a:lnTo>
                  <a:pt x="3337" y="2121"/>
                </a:lnTo>
                <a:lnTo>
                  <a:pt x="3314" y="2202"/>
                </a:lnTo>
                <a:lnTo>
                  <a:pt x="3288" y="2281"/>
                </a:lnTo>
                <a:lnTo>
                  <a:pt x="3258" y="2358"/>
                </a:lnTo>
                <a:lnTo>
                  <a:pt x="3224" y="2433"/>
                </a:lnTo>
                <a:lnTo>
                  <a:pt x="3186" y="2506"/>
                </a:lnTo>
                <a:lnTo>
                  <a:pt x="3145" y="2577"/>
                </a:lnTo>
                <a:lnTo>
                  <a:pt x="3101" y="2645"/>
                </a:lnTo>
                <a:lnTo>
                  <a:pt x="3054" y="2712"/>
                </a:lnTo>
                <a:lnTo>
                  <a:pt x="3004" y="2776"/>
                </a:lnTo>
                <a:lnTo>
                  <a:pt x="2951" y="2838"/>
                </a:lnTo>
                <a:lnTo>
                  <a:pt x="2894" y="2897"/>
                </a:lnTo>
                <a:lnTo>
                  <a:pt x="2835" y="2954"/>
                </a:lnTo>
                <a:lnTo>
                  <a:pt x="2774" y="3006"/>
                </a:lnTo>
                <a:lnTo>
                  <a:pt x="2710" y="3056"/>
                </a:lnTo>
                <a:lnTo>
                  <a:pt x="2644" y="3105"/>
                </a:lnTo>
                <a:lnTo>
                  <a:pt x="2575" y="3149"/>
                </a:lnTo>
                <a:lnTo>
                  <a:pt x="2503" y="3189"/>
                </a:lnTo>
                <a:lnTo>
                  <a:pt x="2430" y="3226"/>
                </a:lnTo>
                <a:lnTo>
                  <a:pt x="2356" y="3261"/>
                </a:lnTo>
                <a:lnTo>
                  <a:pt x="2278" y="3291"/>
                </a:lnTo>
                <a:lnTo>
                  <a:pt x="2200" y="3317"/>
                </a:lnTo>
                <a:lnTo>
                  <a:pt x="2119" y="3340"/>
                </a:lnTo>
                <a:lnTo>
                  <a:pt x="2037" y="3359"/>
                </a:lnTo>
                <a:lnTo>
                  <a:pt x="1953" y="3374"/>
                </a:lnTo>
                <a:lnTo>
                  <a:pt x="1869" y="3385"/>
                </a:lnTo>
                <a:lnTo>
                  <a:pt x="1783" y="3392"/>
                </a:lnTo>
                <a:lnTo>
                  <a:pt x="1696" y="3394"/>
                </a:lnTo>
                <a:lnTo>
                  <a:pt x="1609" y="3392"/>
                </a:lnTo>
                <a:lnTo>
                  <a:pt x="1522" y="3385"/>
                </a:lnTo>
                <a:lnTo>
                  <a:pt x="1437" y="3374"/>
                </a:lnTo>
                <a:lnTo>
                  <a:pt x="1354" y="3359"/>
                </a:lnTo>
                <a:lnTo>
                  <a:pt x="1271" y="3340"/>
                </a:lnTo>
                <a:lnTo>
                  <a:pt x="1192" y="3317"/>
                </a:lnTo>
                <a:lnTo>
                  <a:pt x="1112" y="3291"/>
                </a:lnTo>
                <a:lnTo>
                  <a:pt x="1036" y="3261"/>
                </a:lnTo>
                <a:lnTo>
                  <a:pt x="960" y="3226"/>
                </a:lnTo>
                <a:lnTo>
                  <a:pt x="887" y="3189"/>
                </a:lnTo>
                <a:lnTo>
                  <a:pt x="817" y="3149"/>
                </a:lnTo>
                <a:lnTo>
                  <a:pt x="748" y="3105"/>
                </a:lnTo>
                <a:lnTo>
                  <a:pt x="682" y="3056"/>
                </a:lnTo>
                <a:lnTo>
                  <a:pt x="617" y="3006"/>
                </a:lnTo>
                <a:lnTo>
                  <a:pt x="556" y="2954"/>
                </a:lnTo>
                <a:lnTo>
                  <a:pt x="496" y="2897"/>
                </a:lnTo>
                <a:lnTo>
                  <a:pt x="441" y="2838"/>
                </a:lnTo>
                <a:lnTo>
                  <a:pt x="387" y="2776"/>
                </a:lnTo>
                <a:lnTo>
                  <a:pt x="337" y="2712"/>
                </a:lnTo>
                <a:lnTo>
                  <a:pt x="290" y="2645"/>
                </a:lnTo>
                <a:lnTo>
                  <a:pt x="246" y="2577"/>
                </a:lnTo>
                <a:lnTo>
                  <a:pt x="205" y="2506"/>
                </a:lnTo>
                <a:lnTo>
                  <a:pt x="167" y="2433"/>
                </a:lnTo>
                <a:lnTo>
                  <a:pt x="134" y="2358"/>
                </a:lnTo>
                <a:lnTo>
                  <a:pt x="104" y="2281"/>
                </a:lnTo>
                <a:lnTo>
                  <a:pt x="76" y="2202"/>
                </a:lnTo>
                <a:lnTo>
                  <a:pt x="53" y="2121"/>
                </a:lnTo>
                <a:lnTo>
                  <a:pt x="34" y="2039"/>
                </a:lnTo>
                <a:lnTo>
                  <a:pt x="20" y="1956"/>
                </a:lnTo>
                <a:lnTo>
                  <a:pt x="9" y="1871"/>
                </a:lnTo>
                <a:lnTo>
                  <a:pt x="3" y="1785"/>
                </a:lnTo>
                <a:lnTo>
                  <a:pt x="0" y="1698"/>
                </a:lnTo>
                <a:lnTo>
                  <a:pt x="3" y="1610"/>
                </a:lnTo>
                <a:lnTo>
                  <a:pt x="9" y="1524"/>
                </a:lnTo>
                <a:lnTo>
                  <a:pt x="20" y="1439"/>
                </a:lnTo>
                <a:lnTo>
                  <a:pt x="34" y="1355"/>
                </a:lnTo>
                <a:lnTo>
                  <a:pt x="53" y="1273"/>
                </a:lnTo>
                <a:lnTo>
                  <a:pt x="76" y="1192"/>
                </a:lnTo>
                <a:lnTo>
                  <a:pt x="104" y="1114"/>
                </a:lnTo>
                <a:lnTo>
                  <a:pt x="134" y="1037"/>
                </a:lnTo>
                <a:lnTo>
                  <a:pt x="167" y="962"/>
                </a:lnTo>
                <a:lnTo>
                  <a:pt x="205" y="888"/>
                </a:lnTo>
                <a:lnTo>
                  <a:pt x="246" y="817"/>
                </a:lnTo>
                <a:lnTo>
                  <a:pt x="290" y="749"/>
                </a:lnTo>
                <a:lnTo>
                  <a:pt x="337" y="682"/>
                </a:lnTo>
                <a:lnTo>
                  <a:pt x="387" y="618"/>
                </a:lnTo>
                <a:lnTo>
                  <a:pt x="441" y="556"/>
                </a:lnTo>
                <a:lnTo>
                  <a:pt x="496" y="497"/>
                </a:lnTo>
                <a:lnTo>
                  <a:pt x="556" y="442"/>
                </a:lnTo>
                <a:lnTo>
                  <a:pt x="617" y="388"/>
                </a:lnTo>
                <a:lnTo>
                  <a:pt x="682" y="338"/>
                </a:lnTo>
                <a:lnTo>
                  <a:pt x="748" y="291"/>
                </a:lnTo>
                <a:lnTo>
                  <a:pt x="817" y="247"/>
                </a:lnTo>
                <a:lnTo>
                  <a:pt x="887" y="206"/>
                </a:lnTo>
                <a:lnTo>
                  <a:pt x="960" y="168"/>
                </a:lnTo>
                <a:lnTo>
                  <a:pt x="1036" y="133"/>
                </a:lnTo>
                <a:lnTo>
                  <a:pt x="1112" y="103"/>
                </a:lnTo>
                <a:lnTo>
                  <a:pt x="1192" y="77"/>
                </a:lnTo>
                <a:lnTo>
                  <a:pt x="1271" y="54"/>
                </a:lnTo>
                <a:lnTo>
                  <a:pt x="1354" y="35"/>
                </a:lnTo>
                <a:lnTo>
                  <a:pt x="1437" y="20"/>
                </a:lnTo>
                <a:lnTo>
                  <a:pt x="1522" y="10"/>
                </a:lnTo>
                <a:lnTo>
                  <a:pt x="1609" y="2"/>
                </a:lnTo>
                <a:lnTo>
                  <a:pt x="1696" y="0"/>
                </a:lnTo>
                <a:lnTo>
                  <a:pt x="1783" y="2"/>
                </a:lnTo>
                <a:lnTo>
                  <a:pt x="1869" y="10"/>
                </a:lnTo>
                <a:lnTo>
                  <a:pt x="1953" y="20"/>
                </a:lnTo>
                <a:lnTo>
                  <a:pt x="2037" y="35"/>
                </a:lnTo>
                <a:lnTo>
                  <a:pt x="2119" y="54"/>
                </a:lnTo>
                <a:lnTo>
                  <a:pt x="2200" y="77"/>
                </a:lnTo>
                <a:lnTo>
                  <a:pt x="2278" y="103"/>
                </a:lnTo>
                <a:lnTo>
                  <a:pt x="2356" y="133"/>
                </a:lnTo>
                <a:lnTo>
                  <a:pt x="2430" y="168"/>
                </a:lnTo>
                <a:lnTo>
                  <a:pt x="2503" y="206"/>
                </a:lnTo>
                <a:lnTo>
                  <a:pt x="2575" y="247"/>
                </a:lnTo>
                <a:lnTo>
                  <a:pt x="2644" y="291"/>
                </a:lnTo>
                <a:lnTo>
                  <a:pt x="2710" y="338"/>
                </a:lnTo>
                <a:lnTo>
                  <a:pt x="2774" y="388"/>
                </a:lnTo>
                <a:lnTo>
                  <a:pt x="2835" y="442"/>
                </a:lnTo>
                <a:lnTo>
                  <a:pt x="2894" y="497"/>
                </a:lnTo>
                <a:lnTo>
                  <a:pt x="2951" y="556"/>
                </a:lnTo>
                <a:lnTo>
                  <a:pt x="3004" y="618"/>
                </a:lnTo>
                <a:lnTo>
                  <a:pt x="3054" y="682"/>
                </a:lnTo>
                <a:lnTo>
                  <a:pt x="3101" y="749"/>
                </a:lnTo>
                <a:lnTo>
                  <a:pt x="3145" y="817"/>
                </a:lnTo>
                <a:lnTo>
                  <a:pt x="3186" y="888"/>
                </a:lnTo>
                <a:lnTo>
                  <a:pt x="3224" y="962"/>
                </a:lnTo>
                <a:lnTo>
                  <a:pt x="3258" y="1037"/>
                </a:lnTo>
                <a:lnTo>
                  <a:pt x="3288" y="1114"/>
                </a:lnTo>
                <a:lnTo>
                  <a:pt x="3314" y="1192"/>
                </a:lnTo>
                <a:lnTo>
                  <a:pt x="3337" y="1273"/>
                </a:lnTo>
                <a:lnTo>
                  <a:pt x="3356" y="1355"/>
                </a:lnTo>
                <a:lnTo>
                  <a:pt x="3372" y="1439"/>
                </a:lnTo>
                <a:lnTo>
                  <a:pt x="3382" y="1524"/>
                </a:lnTo>
                <a:lnTo>
                  <a:pt x="3388" y="1610"/>
                </a:lnTo>
                <a:lnTo>
                  <a:pt x="3391" y="16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sx="102000" sy="102000" algn="ctr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9E8776-AF7D-AB5D-F16C-0BBE20E65E98}"/>
              </a:ext>
            </a:extLst>
          </p:cNvPr>
          <p:cNvSpPr txBox="1"/>
          <p:nvPr/>
        </p:nvSpPr>
        <p:spPr>
          <a:xfrm>
            <a:off x="530572" y="3397899"/>
            <a:ext cx="1729958" cy="458449"/>
          </a:xfrm>
          <a:prstGeom prst="rect">
            <a:avLst/>
          </a:prstGeom>
          <a:noFill/>
        </p:spPr>
        <p:txBody>
          <a:bodyPr wrap="square" lIns="61712" tIns="30856" rIns="61712" bIns="30856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altLang="zh-CN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Improving customer value proposition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AB32C5-5BC7-090A-FEAC-833CDB887D0E}"/>
              </a:ext>
            </a:extLst>
          </p:cNvPr>
          <p:cNvSpPr txBox="1"/>
          <p:nvPr/>
        </p:nvSpPr>
        <p:spPr>
          <a:xfrm>
            <a:off x="4594185" y="3397899"/>
            <a:ext cx="1920915" cy="458449"/>
          </a:xfrm>
          <a:prstGeom prst="rect">
            <a:avLst/>
          </a:prstGeom>
          <a:noFill/>
        </p:spPr>
        <p:txBody>
          <a:bodyPr wrap="square" lIns="61712" tIns="30856" rIns="61712" bIns="30856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Identifying cost reduction opportunities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8BA6C2-1F05-38F3-BE82-9938DA85D1A9}"/>
              </a:ext>
            </a:extLst>
          </p:cNvPr>
          <p:cNvSpPr txBox="1"/>
          <p:nvPr/>
        </p:nvSpPr>
        <p:spPr>
          <a:xfrm>
            <a:off x="4239090" y="2029690"/>
            <a:ext cx="1935453" cy="458449"/>
          </a:xfrm>
          <a:prstGeom prst="rect">
            <a:avLst/>
          </a:prstGeom>
          <a:noFill/>
        </p:spPr>
        <p:txBody>
          <a:bodyPr wrap="square" lIns="61712" tIns="30856" rIns="61712" bIns="30856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Enhancing </a:t>
            </a:r>
          </a:p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competitive positioning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AC0BA8C-6098-2C91-9481-EE2A46CCAC59}"/>
              </a:ext>
            </a:extLst>
          </p:cNvPr>
          <p:cNvGrpSpPr/>
          <p:nvPr/>
        </p:nvGrpSpPr>
        <p:grpSpPr>
          <a:xfrm>
            <a:off x="402043" y="1652812"/>
            <a:ext cx="1889581" cy="1137168"/>
            <a:chOff x="536058" y="1346499"/>
            <a:chExt cx="2314106" cy="1404314"/>
          </a:xfrm>
        </p:grpSpPr>
        <p:sp>
          <p:nvSpPr>
            <p:cNvPr id="17" name="Round Same Side Corner Rectangle 20">
              <a:extLst>
                <a:ext uri="{FF2B5EF4-FFF2-40B4-BE49-F238E27FC236}">
                  <a16:creationId xmlns:a16="http://schemas.microsoft.com/office/drawing/2014/main" id="{51A4765D-0A74-F9FD-8FCD-230A111B46AE}"/>
                </a:ext>
              </a:extLst>
            </p:cNvPr>
            <p:cNvSpPr/>
            <p:nvPr/>
          </p:nvSpPr>
          <p:spPr>
            <a:xfrm>
              <a:off x="536058" y="1750681"/>
              <a:ext cx="2293758" cy="1000132"/>
            </a:xfrm>
            <a:prstGeom prst="round2SameRect">
              <a:avLst>
                <a:gd name="adj1" fmla="val 0"/>
                <a:gd name="adj2" fmla="val 4090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25400" dist="25400" dir="5400000" sx="99000" sy="99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0" name="Round Same Side Corner Rectangle 21">
              <a:extLst>
                <a:ext uri="{FF2B5EF4-FFF2-40B4-BE49-F238E27FC236}">
                  <a16:creationId xmlns:a16="http://schemas.microsoft.com/office/drawing/2014/main" id="{648B118D-4433-891C-B014-1874ACDA5457}"/>
                </a:ext>
              </a:extLst>
            </p:cNvPr>
            <p:cNvSpPr/>
            <p:nvPr/>
          </p:nvSpPr>
          <p:spPr>
            <a:xfrm flipV="1">
              <a:off x="542484" y="1346499"/>
              <a:ext cx="2293758" cy="406524"/>
            </a:xfrm>
            <a:prstGeom prst="round2SameRect">
              <a:avLst>
                <a:gd name="adj1" fmla="val 0"/>
                <a:gd name="adj2" fmla="val 14974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0BAB4D9-9004-6A60-5667-05BEE2856DCC}"/>
                </a:ext>
              </a:extLst>
            </p:cNvPr>
            <p:cNvSpPr txBox="1"/>
            <p:nvPr/>
          </p:nvSpPr>
          <p:spPr>
            <a:xfrm>
              <a:off x="543553" y="1378968"/>
              <a:ext cx="2306611" cy="315295"/>
            </a:xfrm>
            <a:prstGeom prst="rect">
              <a:avLst/>
            </a:prstGeom>
            <a:noFill/>
          </p:spPr>
          <p:txBody>
            <a:bodyPr wrap="square" lIns="61712" tIns="30856" rIns="61712" bIns="30856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b="1" dirty="0">
                  <a:solidFill>
                    <a:srgbClr val="002060"/>
                  </a:solidFill>
                  <a:latin typeface="+mj-lt"/>
                  <a:ea typeface="Open Sans" charset="0"/>
                  <a:cs typeface="Open Sans" charset="0"/>
                </a:rPr>
                <a:t>Value Chain Analysis</a:t>
              </a:r>
              <a:endParaRPr lang="en-US" sz="1200" i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endParaRPr>
            </a:p>
          </p:txBody>
        </p:sp>
      </p:grpSp>
      <p:pic>
        <p:nvPicPr>
          <p:cNvPr id="28" name="Graphic 27" descr="Bar chart with solid fill">
            <a:extLst>
              <a:ext uri="{FF2B5EF4-FFF2-40B4-BE49-F238E27FC236}">
                <a16:creationId xmlns:a16="http://schemas.microsoft.com/office/drawing/2014/main" id="{2E9FB93A-ADEB-DD35-BFD7-D1574EDEF3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0216" y="3047705"/>
            <a:ext cx="430364" cy="430364"/>
          </a:xfrm>
          <a:prstGeom prst="rect">
            <a:avLst/>
          </a:prstGeom>
        </p:spPr>
      </p:pic>
      <p:pic>
        <p:nvPicPr>
          <p:cNvPr id="30" name="Graphic 29" descr="Statistics with solid fill">
            <a:extLst>
              <a:ext uri="{FF2B5EF4-FFF2-40B4-BE49-F238E27FC236}">
                <a16:creationId xmlns:a16="http://schemas.microsoft.com/office/drawing/2014/main" id="{548022AD-B0D0-E515-DDEB-6C6128C8CF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77396" y="3083417"/>
            <a:ext cx="420855" cy="420855"/>
          </a:xfrm>
          <a:prstGeom prst="rect">
            <a:avLst/>
          </a:prstGeom>
        </p:spPr>
      </p:pic>
      <p:pic>
        <p:nvPicPr>
          <p:cNvPr id="31" name="Graphic 30" descr="Playbook with solid fill">
            <a:extLst>
              <a:ext uri="{FF2B5EF4-FFF2-40B4-BE49-F238E27FC236}">
                <a16:creationId xmlns:a16="http://schemas.microsoft.com/office/drawing/2014/main" id="{636AD3B6-3EBE-D1EE-9DCD-A4787FA0D8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19153" y="2286602"/>
            <a:ext cx="427045" cy="427045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68521BB-5C2A-02D7-7354-8D262E098852}"/>
              </a:ext>
            </a:extLst>
          </p:cNvPr>
          <p:cNvSpPr txBox="1"/>
          <p:nvPr/>
        </p:nvSpPr>
        <p:spPr>
          <a:xfrm>
            <a:off x="433416" y="2004169"/>
            <a:ext cx="18329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800" dirty="0">
                <a:solidFill>
                  <a:srgbClr val="3D3929"/>
                </a:solidFill>
                <a:latin typeface="+mj-lt"/>
              </a:rPr>
              <a:t>By examining each step in the value creation process, organizations can identify opportunities to reduce costs, improve efficiency, and deliver greater value to customers.</a:t>
            </a:r>
            <a:endParaRPr lang="zh-CN" altLang="en-US" sz="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816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Breaking Down the Value Chain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9C64D36-9668-9FC1-DCC4-A5B30539CC3A}"/>
              </a:ext>
            </a:extLst>
          </p:cNvPr>
          <p:cNvGrpSpPr/>
          <p:nvPr/>
        </p:nvGrpSpPr>
        <p:grpSpPr>
          <a:xfrm>
            <a:off x="728700" y="1761661"/>
            <a:ext cx="5548872" cy="2083355"/>
            <a:chOff x="1205952" y="1491630"/>
            <a:chExt cx="7398496" cy="277780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76E79DD-FEA5-87D9-7F00-073CE99DFEC6}"/>
                </a:ext>
              </a:extLst>
            </p:cNvPr>
            <p:cNvGrpSpPr/>
            <p:nvPr/>
          </p:nvGrpSpPr>
          <p:grpSpPr>
            <a:xfrm>
              <a:off x="1205952" y="1491630"/>
              <a:ext cx="7398496" cy="2731079"/>
              <a:chOff x="1440304" y="1496855"/>
              <a:chExt cx="7398496" cy="2731079"/>
            </a:xfrm>
          </p:grpSpPr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189E1B2F-582C-43C0-6AA7-5940BD703D04}"/>
                  </a:ext>
                </a:extLst>
              </p:cNvPr>
              <p:cNvSpPr/>
              <p:nvPr/>
            </p:nvSpPr>
            <p:spPr>
              <a:xfrm>
                <a:off x="1518628" y="1851670"/>
                <a:ext cx="1796101" cy="2016224"/>
              </a:xfrm>
              <a:custGeom>
                <a:avLst/>
                <a:gdLst>
                  <a:gd name="connsiteX0" fmla="*/ 0 w 1646039"/>
                  <a:gd name="connsiteY0" fmla="*/ 0 h 658415"/>
                  <a:gd name="connsiteX1" fmla="*/ 1316832 w 1646039"/>
                  <a:gd name="connsiteY1" fmla="*/ 0 h 658415"/>
                  <a:gd name="connsiteX2" fmla="*/ 1646039 w 1646039"/>
                  <a:gd name="connsiteY2" fmla="*/ 329208 h 658415"/>
                  <a:gd name="connsiteX3" fmla="*/ 1316832 w 1646039"/>
                  <a:gd name="connsiteY3" fmla="*/ 658415 h 658415"/>
                  <a:gd name="connsiteX4" fmla="*/ 0 w 1646039"/>
                  <a:gd name="connsiteY4" fmla="*/ 658415 h 658415"/>
                  <a:gd name="connsiteX5" fmla="*/ 329208 w 1646039"/>
                  <a:gd name="connsiteY5" fmla="*/ 329208 h 658415"/>
                  <a:gd name="connsiteX6" fmla="*/ 0 w 1646039"/>
                  <a:gd name="connsiteY6" fmla="*/ 0 h 6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46039" h="658415">
                    <a:moveTo>
                      <a:pt x="0" y="0"/>
                    </a:moveTo>
                    <a:lnTo>
                      <a:pt x="1316832" y="0"/>
                    </a:lnTo>
                    <a:lnTo>
                      <a:pt x="1646039" y="329208"/>
                    </a:lnTo>
                    <a:lnTo>
                      <a:pt x="1316832" y="658415"/>
                    </a:lnTo>
                    <a:lnTo>
                      <a:pt x="0" y="658415"/>
                    </a:lnTo>
                    <a:lnTo>
                      <a:pt x="329208" y="329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3B99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2918" tIns="32004" rIns="278909" bIns="32004" numCol="1" spcCol="1270" anchor="ctr" anchorCtr="0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400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01ABC05A-940E-25B5-D5F4-33311A767B4E}"/>
                  </a:ext>
                </a:extLst>
              </p:cNvPr>
              <p:cNvSpPr/>
              <p:nvPr/>
            </p:nvSpPr>
            <p:spPr>
              <a:xfrm>
                <a:off x="2955509" y="1851670"/>
                <a:ext cx="1796101" cy="2016224"/>
              </a:xfrm>
              <a:custGeom>
                <a:avLst/>
                <a:gdLst>
                  <a:gd name="connsiteX0" fmla="*/ 0 w 1646039"/>
                  <a:gd name="connsiteY0" fmla="*/ 0 h 658415"/>
                  <a:gd name="connsiteX1" fmla="*/ 1316832 w 1646039"/>
                  <a:gd name="connsiteY1" fmla="*/ 0 h 658415"/>
                  <a:gd name="connsiteX2" fmla="*/ 1646039 w 1646039"/>
                  <a:gd name="connsiteY2" fmla="*/ 329208 h 658415"/>
                  <a:gd name="connsiteX3" fmla="*/ 1316832 w 1646039"/>
                  <a:gd name="connsiteY3" fmla="*/ 658415 h 658415"/>
                  <a:gd name="connsiteX4" fmla="*/ 0 w 1646039"/>
                  <a:gd name="connsiteY4" fmla="*/ 658415 h 658415"/>
                  <a:gd name="connsiteX5" fmla="*/ 329208 w 1646039"/>
                  <a:gd name="connsiteY5" fmla="*/ 329208 h 658415"/>
                  <a:gd name="connsiteX6" fmla="*/ 0 w 1646039"/>
                  <a:gd name="connsiteY6" fmla="*/ 0 h 6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46039" h="658415">
                    <a:moveTo>
                      <a:pt x="0" y="0"/>
                    </a:moveTo>
                    <a:lnTo>
                      <a:pt x="1316832" y="0"/>
                    </a:lnTo>
                    <a:lnTo>
                      <a:pt x="1646039" y="329208"/>
                    </a:lnTo>
                    <a:lnTo>
                      <a:pt x="1316832" y="658415"/>
                    </a:lnTo>
                    <a:lnTo>
                      <a:pt x="0" y="658415"/>
                    </a:lnTo>
                    <a:lnTo>
                      <a:pt x="329208" y="329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2918" tIns="32004" rIns="278909" bIns="32004" numCol="1" spcCol="1270" anchor="ctr" anchorCtr="0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400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D2C34DC5-C3A5-93AC-8850-83C5B8FA5901}"/>
                  </a:ext>
                </a:extLst>
              </p:cNvPr>
              <p:cNvSpPr/>
              <p:nvPr/>
            </p:nvSpPr>
            <p:spPr>
              <a:xfrm>
                <a:off x="4392390" y="1851670"/>
                <a:ext cx="1796101" cy="2016224"/>
              </a:xfrm>
              <a:custGeom>
                <a:avLst/>
                <a:gdLst>
                  <a:gd name="connsiteX0" fmla="*/ 0 w 1646039"/>
                  <a:gd name="connsiteY0" fmla="*/ 0 h 658415"/>
                  <a:gd name="connsiteX1" fmla="*/ 1316832 w 1646039"/>
                  <a:gd name="connsiteY1" fmla="*/ 0 h 658415"/>
                  <a:gd name="connsiteX2" fmla="*/ 1646039 w 1646039"/>
                  <a:gd name="connsiteY2" fmla="*/ 329208 h 658415"/>
                  <a:gd name="connsiteX3" fmla="*/ 1316832 w 1646039"/>
                  <a:gd name="connsiteY3" fmla="*/ 658415 h 658415"/>
                  <a:gd name="connsiteX4" fmla="*/ 0 w 1646039"/>
                  <a:gd name="connsiteY4" fmla="*/ 658415 h 658415"/>
                  <a:gd name="connsiteX5" fmla="*/ 329208 w 1646039"/>
                  <a:gd name="connsiteY5" fmla="*/ 329208 h 658415"/>
                  <a:gd name="connsiteX6" fmla="*/ 0 w 1646039"/>
                  <a:gd name="connsiteY6" fmla="*/ 0 h 6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46039" h="658415">
                    <a:moveTo>
                      <a:pt x="0" y="0"/>
                    </a:moveTo>
                    <a:lnTo>
                      <a:pt x="1316832" y="0"/>
                    </a:lnTo>
                    <a:lnTo>
                      <a:pt x="1646039" y="329208"/>
                    </a:lnTo>
                    <a:lnTo>
                      <a:pt x="1316832" y="658415"/>
                    </a:lnTo>
                    <a:lnTo>
                      <a:pt x="0" y="658415"/>
                    </a:lnTo>
                    <a:lnTo>
                      <a:pt x="329208" y="329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2918" tIns="32004" rIns="278909" bIns="32004" numCol="1" spcCol="1270" anchor="ctr" anchorCtr="0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400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3F79CD82-07CE-8FCE-B728-85C0823CC55F}"/>
                  </a:ext>
                </a:extLst>
              </p:cNvPr>
              <p:cNvSpPr/>
              <p:nvPr/>
            </p:nvSpPr>
            <p:spPr>
              <a:xfrm>
                <a:off x="5829271" y="1851670"/>
                <a:ext cx="1796101" cy="2016224"/>
              </a:xfrm>
              <a:custGeom>
                <a:avLst/>
                <a:gdLst>
                  <a:gd name="connsiteX0" fmla="*/ 0 w 1646039"/>
                  <a:gd name="connsiteY0" fmla="*/ 0 h 658415"/>
                  <a:gd name="connsiteX1" fmla="*/ 1316832 w 1646039"/>
                  <a:gd name="connsiteY1" fmla="*/ 0 h 658415"/>
                  <a:gd name="connsiteX2" fmla="*/ 1646039 w 1646039"/>
                  <a:gd name="connsiteY2" fmla="*/ 329208 h 658415"/>
                  <a:gd name="connsiteX3" fmla="*/ 1316832 w 1646039"/>
                  <a:gd name="connsiteY3" fmla="*/ 658415 h 658415"/>
                  <a:gd name="connsiteX4" fmla="*/ 0 w 1646039"/>
                  <a:gd name="connsiteY4" fmla="*/ 658415 h 658415"/>
                  <a:gd name="connsiteX5" fmla="*/ 329208 w 1646039"/>
                  <a:gd name="connsiteY5" fmla="*/ 329208 h 658415"/>
                  <a:gd name="connsiteX6" fmla="*/ 0 w 1646039"/>
                  <a:gd name="connsiteY6" fmla="*/ 0 h 6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46039" h="658415">
                    <a:moveTo>
                      <a:pt x="0" y="0"/>
                    </a:moveTo>
                    <a:lnTo>
                      <a:pt x="1316832" y="0"/>
                    </a:lnTo>
                    <a:lnTo>
                      <a:pt x="1646039" y="329208"/>
                    </a:lnTo>
                    <a:lnTo>
                      <a:pt x="1316832" y="658415"/>
                    </a:lnTo>
                    <a:lnTo>
                      <a:pt x="0" y="658415"/>
                    </a:lnTo>
                    <a:lnTo>
                      <a:pt x="329208" y="329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63921" tIns="39005" rIns="285911" bIns="39005" numCol="1" spcCol="1270" anchor="ctr" anchorCtr="0">
                <a:noAutofit/>
              </a:bodyPr>
              <a:lstStyle/>
              <a:p>
                <a:pPr algn="ctr" defTabSz="130016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925"/>
              </a:p>
            </p:txBody>
          </p:sp>
          <p:sp>
            <p:nvSpPr>
              <p:cNvPr id="10" name="Arrow: Chevron 9">
                <a:extLst>
                  <a:ext uri="{FF2B5EF4-FFF2-40B4-BE49-F238E27FC236}">
                    <a16:creationId xmlns:a16="http://schemas.microsoft.com/office/drawing/2014/main" id="{085EB53E-F023-948E-9882-048617927F78}"/>
                  </a:ext>
                </a:extLst>
              </p:cNvPr>
              <p:cNvSpPr/>
              <p:nvPr/>
            </p:nvSpPr>
            <p:spPr>
              <a:xfrm>
                <a:off x="7213611" y="1496855"/>
                <a:ext cx="1625189" cy="2727392"/>
              </a:xfrm>
              <a:prstGeom prst="chevron">
                <a:avLst>
                  <a:gd name="adj" fmla="val 43937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63921" tIns="39005" rIns="285911" bIns="39005" numCol="1" spcCol="1270" anchor="ctr" anchorCtr="0">
                <a:noAutofit/>
              </a:bodyPr>
              <a:lstStyle/>
              <a:p>
                <a:pPr algn="ctr" defTabSz="130016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925"/>
              </a:p>
            </p:txBody>
          </p:sp>
          <p:sp>
            <p:nvSpPr>
              <p:cNvPr id="11" name="Parallelogram 10">
                <a:extLst>
                  <a:ext uri="{FF2B5EF4-FFF2-40B4-BE49-F238E27FC236}">
                    <a16:creationId xmlns:a16="http://schemas.microsoft.com/office/drawing/2014/main" id="{FBE0BA50-2BCD-57C4-9566-D32F60954D59}"/>
                  </a:ext>
                </a:extLst>
              </p:cNvPr>
              <p:cNvSpPr/>
              <p:nvPr/>
            </p:nvSpPr>
            <p:spPr>
              <a:xfrm flipH="1">
                <a:off x="1440304" y="1496855"/>
                <a:ext cx="2915094" cy="288032"/>
              </a:xfrm>
              <a:prstGeom prst="parallelogram">
                <a:avLst/>
              </a:prstGeom>
              <a:solidFill>
                <a:srgbClr val="C3B99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2918" tIns="32004" rIns="278909" bIns="32004" numCol="1" spcCol="1270" anchor="ctr" anchorCtr="0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400"/>
              </a:p>
            </p:txBody>
          </p:sp>
          <p:sp>
            <p:nvSpPr>
              <p:cNvPr id="12" name="Parallelogram 11">
                <a:extLst>
                  <a:ext uri="{FF2B5EF4-FFF2-40B4-BE49-F238E27FC236}">
                    <a16:creationId xmlns:a16="http://schemas.microsoft.com/office/drawing/2014/main" id="{5508E29B-F94A-F4BB-EDFF-2A1F1719689C}"/>
                  </a:ext>
                </a:extLst>
              </p:cNvPr>
              <p:cNvSpPr/>
              <p:nvPr/>
            </p:nvSpPr>
            <p:spPr>
              <a:xfrm flipH="1">
                <a:off x="4283967" y="1496855"/>
                <a:ext cx="2952003" cy="288032"/>
              </a:xfrm>
              <a:prstGeom prst="parallelogram">
                <a:avLst/>
              </a:prstGeom>
              <a:solidFill>
                <a:srgbClr val="FFC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2918" tIns="32004" rIns="278909" bIns="32004" numCol="1" spcCol="1270" anchor="ctr" anchorCtr="0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400"/>
              </a:p>
            </p:txBody>
          </p:sp>
          <p:sp>
            <p:nvSpPr>
              <p:cNvPr id="13" name="Parallelogram 12">
                <a:extLst>
                  <a:ext uri="{FF2B5EF4-FFF2-40B4-BE49-F238E27FC236}">
                    <a16:creationId xmlns:a16="http://schemas.microsoft.com/office/drawing/2014/main" id="{D84EB968-5C5F-99FF-2E6B-F9B4024325BE}"/>
                  </a:ext>
                </a:extLst>
              </p:cNvPr>
              <p:cNvSpPr/>
              <p:nvPr/>
            </p:nvSpPr>
            <p:spPr>
              <a:xfrm>
                <a:off x="1466710" y="3939902"/>
                <a:ext cx="2915095" cy="288032"/>
              </a:xfrm>
              <a:prstGeom prst="parallelogram">
                <a:avLst/>
              </a:pr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2918" tIns="32004" rIns="278909" bIns="32004" numCol="1" spcCol="1270" anchor="ctr" anchorCtr="0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400"/>
              </a:p>
            </p:txBody>
          </p:sp>
          <p:sp>
            <p:nvSpPr>
              <p:cNvPr id="14" name="Parallelogram 13">
                <a:extLst>
                  <a:ext uri="{FF2B5EF4-FFF2-40B4-BE49-F238E27FC236}">
                    <a16:creationId xmlns:a16="http://schemas.microsoft.com/office/drawing/2014/main" id="{24E71D48-FE1D-48E6-861E-378F5F1A3FA8}"/>
                  </a:ext>
                </a:extLst>
              </p:cNvPr>
              <p:cNvSpPr/>
              <p:nvPr/>
            </p:nvSpPr>
            <p:spPr>
              <a:xfrm>
                <a:off x="4283968" y="3939902"/>
                <a:ext cx="2966547" cy="288032"/>
              </a:xfrm>
              <a:prstGeom prst="parallelogram">
                <a:avLst/>
              </a:pr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63921" tIns="39005" rIns="285911" bIns="39005" numCol="1" spcCol="1270" anchor="ctr" anchorCtr="0">
                <a:noAutofit/>
              </a:bodyPr>
              <a:lstStyle/>
              <a:p>
                <a:pPr algn="ctr" defTabSz="130016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925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76438F6-8BAB-96ED-9CFD-58E20D880676}"/>
                </a:ext>
              </a:extLst>
            </p:cNvPr>
            <p:cNvSpPr txBox="1"/>
            <p:nvPr/>
          </p:nvSpPr>
          <p:spPr>
            <a:xfrm>
              <a:off x="1860260" y="2725278"/>
              <a:ext cx="1043879" cy="250069"/>
            </a:xfrm>
            <a:prstGeom prst="rect">
              <a:avLst/>
            </a:prstGeom>
            <a:noFill/>
          </p:spPr>
          <p:txBody>
            <a:bodyPr wrap="none" lIns="25718" tIns="12859" rIns="25718" bIns="12859" rtlCol="0" anchor="ctr" anchorCtr="0">
              <a:spAutoFit/>
            </a:bodyPr>
            <a:lstStyle/>
            <a:p>
              <a:pPr algn="ctr"/>
              <a:r>
                <a:rPr lang="en-US" sz="105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Procurement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595137E-3CD6-37B5-451A-C7010821BF49}"/>
                </a:ext>
              </a:extLst>
            </p:cNvPr>
            <p:cNvSpPr txBox="1"/>
            <p:nvPr/>
          </p:nvSpPr>
          <p:spPr>
            <a:xfrm>
              <a:off x="3268340" y="2725278"/>
              <a:ext cx="924185" cy="250069"/>
            </a:xfrm>
            <a:prstGeom prst="rect">
              <a:avLst/>
            </a:prstGeom>
            <a:noFill/>
          </p:spPr>
          <p:txBody>
            <a:bodyPr wrap="none" lIns="25718" tIns="12859" rIns="25718" bIns="12859" rtlCol="0" anchor="ctr" anchorCtr="0">
              <a:spAutoFit/>
            </a:bodyPr>
            <a:lstStyle/>
            <a:p>
              <a:pPr algn="ctr"/>
              <a:r>
                <a:rPr lang="en-US" sz="105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Technology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936D0D3-F129-7701-874C-D29BAA929FA1}"/>
                </a:ext>
              </a:extLst>
            </p:cNvPr>
            <p:cNvSpPr txBox="1"/>
            <p:nvPr/>
          </p:nvSpPr>
          <p:spPr>
            <a:xfrm>
              <a:off x="4565339" y="2509835"/>
              <a:ext cx="1222979" cy="680956"/>
            </a:xfrm>
            <a:prstGeom prst="rect">
              <a:avLst/>
            </a:prstGeom>
            <a:noFill/>
          </p:spPr>
          <p:txBody>
            <a:bodyPr wrap="square" lIns="25718" tIns="12859" rIns="25718" bIns="12859" rtlCol="0" anchor="ctr" anchorCtr="0">
              <a:spAutoFit/>
            </a:bodyPr>
            <a:lstStyle/>
            <a:p>
              <a:pPr algn="ctr"/>
              <a:r>
                <a:rPr lang="en-US" sz="105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Human Resource management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FE53524-9A99-CDD5-FB77-5E5C3BA50439}"/>
                </a:ext>
              </a:extLst>
            </p:cNvPr>
            <p:cNvSpPr txBox="1"/>
            <p:nvPr/>
          </p:nvSpPr>
          <p:spPr>
            <a:xfrm>
              <a:off x="6002220" y="2617557"/>
              <a:ext cx="1170439" cy="465513"/>
            </a:xfrm>
            <a:prstGeom prst="rect">
              <a:avLst/>
            </a:prstGeom>
            <a:noFill/>
          </p:spPr>
          <p:txBody>
            <a:bodyPr wrap="square" lIns="25718" tIns="12859" rIns="25718" bIns="12859" rtlCol="0" anchor="ctr" anchorCtr="0">
              <a:spAutoFit/>
            </a:bodyPr>
            <a:lstStyle/>
            <a:p>
              <a:pPr algn="ctr"/>
              <a:r>
                <a:rPr lang="en-US" sz="105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Firm Infrastructure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E96F75C-97DF-CAD2-3F33-BEE24D355EED}"/>
                </a:ext>
              </a:extLst>
            </p:cNvPr>
            <p:cNvSpPr txBox="1"/>
            <p:nvPr/>
          </p:nvSpPr>
          <p:spPr>
            <a:xfrm>
              <a:off x="1314668" y="1491630"/>
              <a:ext cx="2750473" cy="338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Inbound/Outbound logistics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E45A51E-09A7-DA05-8885-8B6DE990BA36}"/>
                </a:ext>
              </a:extLst>
            </p:cNvPr>
            <p:cNvSpPr txBox="1"/>
            <p:nvPr/>
          </p:nvSpPr>
          <p:spPr>
            <a:xfrm>
              <a:off x="1860803" y="3930882"/>
              <a:ext cx="1832665" cy="338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Marketing and sales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B9BE4F6-AAF2-E6E5-C87C-94ABB8A03DB6}"/>
                </a:ext>
              </a:extLst>
            </p:cNvPr>
            <p:cNvSpPr txBox="1"/>
            <p:nvPr/>
          </p:nvSpPr>
          <p:spPr>
            <a:xfrm>
              <a:off x="4737560" y="1491630"/>
              <a:ext cx="1832665" cy="338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Operations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5AAA8E6-B24B-952D-7337-5E61B26FBFEC}"/>
                </a:ext>
              </a:extLst>
            </p:cNvPr>
            <p:cNvSpPr txBox="1"/>
            <p:nvPr/>
          </p:nvSpPr>
          <p:spPr>
            <a:xfrm>
              <a:off x="4709791" y="3930882"/>
              <a:ext cx="1832665" cy="338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Service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AF5C4B2-3338-B920-B173-4F62E22B6656}"/>
                </a:ext>
              </a:extLst>
            </p:cNvPr>
            <p:cNvSpPr txBox="1"/>
            <p:nvPr/>
          </p:nvSpPr>
          <p:spPr>
            <a:xfrm>
              <a:off x="7718244" y="2649649"/>
              <a:ext cx="862905" cy="338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5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Margin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417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Leveraging Value Chain Analysis for </a:t>
            </a:r>
            <a:br>
              <a:rPr lang="en-US" altLang="zh-CN" dirty="0"/>
            </a:br>
            <a:r>
              <a:rPr lang="en-US" altLang="zh-CN" dirty="0"/>
              <a:t>Business Growth</a:t>
            </a:r>
          </a:p>
        </p:txBody>
      </p:sp>
      <p:sp>
        <p:nvSpPr>
          <p:cNvPr id="3" name="Shape 26075">
            <a:extLst>
              <a:ext uri="{FF2B5EF4-FFF2-40B4-BE49-F238E27FC236}">
                <a16:creationId xmlns:a16="http://schemas.microsoft.com/office/drawing/2014/main" id="{39DC5684-76DA-6213-9156-08BE759DD347}"/>
              </a:ext>
            </a:extLst>
          </p:cNvPr>
          <p:cNvSpPr/>
          <p:nvPr/>
        </p:nvSpPr>
        <p:spPr>
          <a:xfrm>
            <a:off x="3073765" y="1850089"/>
            <a:ext cx="413537" cy="24263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35"/>
                </a:moveTo>
                <a:lnTo>
                  <a:pt x="10800" y="0"/>
                </a:lnTo>
                <a:lnTo>
                  <a:pt x="0" y="1835"/>
                </a:lnTo>
                <a:lnTo>
                  <a:pt x="6113" y="1835"/>
                </a:lnTo>
                <a:lnTo>
                  <a:pt x="6113" y="21600"/>
                </a:lnTo>
                <a:lnTo>
                  <a:pt x="15300" y="21600"/>
                </a:lnTo>
                <a:lnTo>
                  <a:pt x="15300" y="1835"/>
                </a:lnTo>
                <a:cubicBezTo>
                  <a:pt x="15300" y="1835"/>
                  <a:pt x="21600" y="1835"/>
                  <a:pt x="21600" y="1835"/>
                </a:cubicBezTo>
                <a:close/>
              </a:path>
            </a:pathLst>
          </a:custGeom>
          <a:solidFill>
            <a:schemeClr val="accent6"/>
          </a:solidFill>
          <a:ln w="12700" cap="flat">
            <a:noFill/>
            <a:miter lim="400000"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2826" tIns="22826" rIns="22826" bIns="22826" numCol="1" anchor="ctr">
            <a:noAutofit/>
          </a:bodyPr>
          <a:lstStyle/>
          <a:p>
            <a:pPr defTabSz="20541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250"/>
          </a:p>
        </p:txBody>
      </p:sp>
      <p:sp>
        <p:nvSpPr>
          <p:cNvPr id="4" name="Shape 26076">
            <a:extLst>
              <a:ext uri="{FF2B5EF4-FFF2-40B4-BE49-F238E27FC236}">
                <a16:creationId xmlns:a16="http://schemas.microsoft.com/office/drawing/2014/main" id="{C7A2085B-5AC4-F7BF-237F-F810D274466E}"/>
              </a:ext>
            </a:extLst>
          </p:cNvPr>
          <p:cNvSpPr/>
          <p:nvPr/>
        </p:nvSpPr>
        <p:spPr>
          <a:xfrm>
            <a:off x="3421996" y="2895786"/>
            <a:ext cx="823832" cy="1379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605"/>
                </a:moveTo>
                <a:lnTo>
                  <a:pt x="15756" y="0"/>
                </a:lnTo>
                <a:lnTo>
                  <a:pt x="15756" y="1361"/>
                </a:lnTo>
                <a:cubicBezTo>
                  <a:pt x="9095" y="1456"/>
                  <a:pt x="5253" y="2617"/>
                  <a:pt x="3176" y="3599"/>
                </a:cubicBezTo>
                <a:cubicBezTo>
                  <a:pt x="733" y="4753"/>
                  <a:pt x="115" y="5931"/>
                  <a:pt x="50" y="6061"/>
                </a:cubicBezTo>
                <a:lnTo>
                  <a:pt x="0" y="6187"/>
                </a:lnTo>
                <a:lnTo>
                  <a:pt x="0" y="21600"/>
                </a:lnTo>
                <a:lnTo>
                  <a:pt x="4611" y="21600"/>
                </a:lnTo>
                <a:lnTo>
                  <a:pt x="4611" y="6484"/>
                </a:lnTo>
                <a:cubicBezTo>
                  <a:pt x="4996" y="5961"/>
                  <a:pt x="7173" y="3725"/>
                  <a:pt x="15756" y="3581"/>
                </a:cubicBezTo>
                <a:lnTo>
                  <a:pt x="15756" y="5210"/>
                </a:lnTo>
                <a:cubicBezTo>
                  <a:pt x="15756" y="5210"/>
                  <a:pt x="21600" y="2605"/>
                  <a:pt x="21600" y="2605"/>
                </a:cubicBezTo>
                <a:close/>
              </a:path>
            </a:pathLst>
          </a:custGeom>
          <a:solidFill>
            <a:srgbClr val="00B0F0"/>
          </a:solidFill>
          <a:ln w="12700" cap="flat">
            <a:noFill/>
            <a:miter lim="400000"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2826" tIns="22826" rIns="22826" bIns="22826" numCol="1" anchor="ctr">
            <a:noAutofit/>
          </a:bodyPr>
          <a:lstStyle/>
          <a:p>
            <a:pPr defTabSz="20541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250"/>
          </a:p>
        </p:txBody>
      </p:sp>
      <p:sp>
        <p:nvSpPr>
          <p:cNvPr id="5" name="Shape 26079">
            <a:extLst>
              <a:ext uri="{FF2B5EF4-FFF2-40B4-BE49-F238E27FC236}">
                <a16:creationId xmlns:a16="http://schemas.microsoft.com/office/drawing/2014/main" id="{4E7BE5C3-0341-C4CD-3CF8-D176C51452A9}"/>
              </a:ext>
            </a:extLst>
          </p:cNvPr>
          <p:cNvSpPr/>
          <p:nvPr/>
        </p:nvSpPr>
        <p:spPr>
          <a:xfrm>
            <a:off x="2956425" y="2068627"/>
            <a:ext cx="1908681" cy="2205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25"/>
                </a:moveTo>
                <a:lnTo>
                  <a:pt x="19078" y="0"/>
                </a:lnTo>
                <a:lnTo>
                  <a:pt x="19078" y="1117"/>
                </a:lnTo>
                <a:lnTo>
                  <a:pt x="11962" y="1117"/>
                </a:lnTo>
                <a:cubicBezTo>
                  <a:pt x="6044" y="1117"/>
                  <a:pt x="3102" y="3562"/>
                  <a:pt x="1672" y="5605"/>
                </a:cubicBezTo>
                <a:cubicBezTo>
                  <a:pt x="134" y="7800"/>
                  <a:pt x="5" y="9995"/>
                  <a:pt x="0" y="10087"/>
                </a:cubicBezTo>
                <a:lnTo>
                  <a:pt x="3" y="10106"/>
                </a:lnTo>
                <a:lnTo>
                  <a:pt x="3" y="21600"/>
                </a:lnTo>
                <a:lnTo>
                  <a:pt x="1993" y="21600"/>
                </a:lnTo>
                <a:lnTo>
                  <a:pt x="1993" y="10150"/>
                </a:lnTo>
                <a:cubicBezTo>
                  <a:pt x="1993" y="9968"/>
                  <a:pt x="2174" y="8176"/>
                  <a:pt x="3412" y="6442"/>
                </a:cubicBezTo>
                <a:cubicBezTo>
                  <a:pt x="5113" y="4060"/>
                  <a:pt x="7988" y="2840"/>
                  <a:pt x="11962" y="2840"/>
                </a:cubicBezTo>
                <a:lnTo>
                  <a:pt x="19078" y="2840"/>
                </a:lnTo>
                <a:lnTo>
                  <a:pt x="19078" y="4051"/>
                </a:lnTo>
                <a:cubicBezTo>
                  <a:pt x="19078" y="4051"/>
                  <a:pt x="21600" y="2025"/>
                  <a:pt x="21600" y="2025"/>
                </a:cubicBezTo>
                <a:close/>
              </a:path>
            </a:pathLst>
          </a:custGeom>
          <a:solidFill>
            <a:srgbClr val="73BC44"/>
          </a:solidFill>
          <a:ln w="12700" cap="flat">
            <a:noFill/>
            <a:miter lim="400000"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2826" tIns="22826" rIns="22826" bIns="22826" numCol="1" anchor="ctr">
            <a:noAutofit/>
          </a:bodyPr>
          <a:lstStyle/>
          <a:p>
            <a:pPr defTabSz="20541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250"/>
          </a:p>
        </p:txBody>
      </p:sp>
      <p:sp>
        <p:nvSpPr>
          <p:cNvPr id="6" name="Shape 26082">
            <a:extLst>
              <a:ext uri="{FF2B5EF4-FFF2-40B4-BE49-F238E27FC236}">
                <a16:creationId xmlns:a16="http://schemas.microsoft.com/office/drawing/2014/main" id="{989D4B35-1C36-74D2-6E11-5560181D01DC}"/>
              </a:ext>
            </a:extLst>
          </p:cNvPr>
          <p:cNvSpPr/>
          <p:nvPr/>
        </p:nvSpPr>
        <p:spPr>
          <a:xfrm>
            <a:off x="2176690" y="2530413"/>
            <a:ext cx="1654397" cy="1745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82" y="7031"/>
                </a:moveTo>
                <a:cubicBezTo>
                  <a:pt x="18844" y="4519"/>
                  <a:pt x="16005" y="1528"/>
                  <a:pt x="10019" y="1528"/>
                </a:cubicBezTo>
                <a:lnTo>
                  <a:pt x="2910" y="1528"/>
                </a:lnTo>
                <a:lnTo>
                  <a:pt x="2910" y="0"/>
                </a:lnTo>
                <a:lnTo>
                  <a:pt x="0" y="2559"/>
                </a:lnTo>
                <a:lnTo>
                  <a:pt x="2910" y="5117"/>
                </a:lnTo>
                <a:lnTo>
                  <a:pt x="2910" y="3704"/>
                </a:lnTo>
                <a:lnTo>
                  <a:pt x="10019" y="3704"/>
                </a:lnTo>
                <a:cubicBezTo>
                  <a:pt x="13856" y="3704"/>
                  <a:pt x="16567" y="5132"/>
                  <a:pt x="18096" y="7948"/>
                </a:cubicBezTo>
                <a:cubicBezTo>
                  <a:pt x="19288" y="10144"/>
                  <a:pt x="19304" y="12407"/>
                  <a:pt x="19304" y="12427"/>
                </a:cubicBezTo>
                <a:lnTo>
                  <a:pt x="19304" y="21600"/>
                </a:lnTo>
                <a:lnTo>
                  <a:pt x="21600" y="21600"/>
                </a:lnTo>
                <a:lnTo>
                  <a:pt x="21600" y="12427"/>
                </a:lnTo>
                <a:cubicBezTo>
                  <a:pt x="21600" y="12316"/>
                  <a:pt x="21596" y="9686"/>
                  <a:pt x="20182" y="7031"/>
                </a:cubicBezTo>
                <a:close/>
              </a:path>
            </a:pathLst>
          </a:custGeom>
          <a:solidFill>
            <a:srgbClr val="FFC000"/>
          </a:solidFill>
          <a:ln w="12700" cap="flat">
            <a:noFill/>
            <a:miter lim="400000"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2826" tIns="22826" rIns="22826" bIns="22826" numCol="1" anchor="ctr">
            <a:noAutofit/>
          </a:bodyPr>
          <a:lstStyle/>
          <a:p>
            <a:pPr defTabSz="20541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250"/>
          </a:p>
        </p:txBody>
      </p:sp>
      <p:sp>
        <p:nvSpPr>
          <p:cNvPr id="7" name="Shape 26083">
            <a:extLst>
              <a:ext uri="{FF2B5EF4-FFF2-40B4-BE49-F238E27FC236}">
                <a16:creationId xmlns:a16="http://schemas.microsoft.com/office/drawing/2014/main" id="{8B590420-1C99-FDFA-9C6E-C673C9D410C2}"/>
              </a:ext>
            </a:extLst>
          </p:cNvPr>
          <p:cNvSpPr/>
          <p:nvPr/>
        </p:nvSpPr>
        <p:spPr>
          <a:xfrm>
            <a:off x="2059351" y="3177669"/>
            <a:ext cx="843440" cy="10975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0" h="21600" extrusionOk="0">
                <a:moveTo>
                  <a:pt x="19818" y="4095"/>
                </a:moveTo>
                <a:cubicBezTo>
                  <a:pt x="18993" y="3386"/>
                  <a:pt x="17477" y="2562"/>
                  <a:pt x="14865" y="2562"/>
                </a:cubicBezTo>
                <a:lnTo>
                  <a:pt x="5676" y="2562"/>
                </a:lnTo>
                <a:lnTo>
                  <a:pt x="5676" y="0"/>
                </a:lnTo>
                <a:lnTo>
                  <a:pt x="0" y="4069"/>
                </a:lnTo>
                <a:lnTo>
                  <a:pt x="5676" y="8139"/>
                </a:lnTo>
                <a:lnTo>
                  <a:pt x="5676" y="6023"/>
                </a:lnTo>
                <a:lnTo>
                  <a:pt x="14865" y="6023"/>
                </a:lnTo>
                <a:cubicBezTo>
                  <a:pt x="16017" y="6023"/>
                  <a:pt x="16377" y="6306"/>
                  <a:pt x="16494" y="6404"/>
                </a:cubicBezTo>
                <a:cubicBezTo>
                  <a:pt x="17021" y="6848"/>
                  <a:pt x="17048" y="7679"/>
                  <a:pt x="17021" y="7958"/>
                </a:cubicBezTo>
                <a:lnTo>
                  <a:pt x="16999" y="8025"/>
                </a:lnTo>
                <a:lnTo>
                  <a:pt x="16999" y="21600"/>
                </a:lnTo>
                <a:lnTo>
                  <a:pt x="21478" y="21600"/>
                </a:lnTo>
                <a:lnTo>
                  <a:pt x="21478" y="8205"/>
                </a:lnTo>
                <a:cubicBezTo>
                  <a:pt x="21478" y="7665"/>
                  <a:pt x="21600" y="5625"/>
                  <a:pt x="19818" y="4095"/>
                </a:cubicBezTo>
                <a:close/>
              </a:path>
            </a:pathLst>
          </a:custGeom>
          <a:solidFill>
            <a:srgbClr val="C3B996"/>
          </a:solidFill>
          <a:ln w="12700" cap="flat">
            <a:noFill/>
            <a:miter lim="400000"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2826" tIns="22826" rIns="22826" bIns="22826" numCol="1" anchor="ctr">
            <a:noAutofit/>
          </a:bodyPr>
          <a:lstStyle/>
          <a:p>
            <a:pPr defTabSz="205414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25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39D370-C7A4-4F22-662F-95A282EEE8F7}"/>
              </a:ext>
            </a:extLst>
          </p:cNvPr>
          <p:cNvSpPr txBox="1"/>
          <p:nvPr/>
        </p:nvSpPr>
        <p:spPr>
          <a:xfrm>
            <a:off x="2475917" y="1558341"/>
            <a:ext cx="1655162" cy="279425"/>
          </a:xfrm>
          <a:prstGeom prst="rect">
            <a:avLst/>
          </a:prstGeom>
          <a:noFill/>
        </p:spPr>
        <p:txBody>
          <a:bodyPr wrap="square" lIns="61712" tIns="30856" rIns="61712" bIns="30856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35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Business Growth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8330A7-A07C-68D3-0E3A-FE72F38DB5BA}"/>
              </a:ext>
            </a:extLst>
          </p:cNvPr>
          <p:cNvSpPr txBox="1"/>
          <p:nvPr/>
        </p:nvSpPr>
        <p:spPr>
          <a:xfrm>
            <a:off x="773056" y="2437402"/>
            <a:ext cx="1424843" cy="458449"/>
          </a:xfrm>
          <a:prstGeom prst="rect">
            <a:avLst/>
          </a:prstGeom>
          <a:noFill/>
        </p:spPr>
        <p:txBody>
          <a:bodyPr wrap="square" lIns="61712" tIns="30856" rIns="61712" bIns="30856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Optimizing </a:t>
            </a:r>
          </a:p>
          <a:p>
            <a:pPr algn="ctr">
              <a:lnSpc>
                <a:spcPct val="110000"/>
              </a:lnSpc>
            </a:pPr>
            <a:r>
              <a:rPr lang="en-US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internal processes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889AAA-B2A0-2279-FC24-EAB14EBE8B31}"/>
              </a:ext>
            </a:extLst>
          </p:cNvPr>
          <p:cNvSpPr txBox="1"/>
          <p:nvPr/>
        </p:nvSpPr>
        <p:spPr>
          <a:xfrm>
            <a:off x="4894705" y="2102309"/>
            <a:ext cx="1558631" cy="458449"/>
          </a:xfrm>
          <a:prstGeom prst="rect">
            <a:avLst/>
          </a:prstGeom>
          <a:noFill/>
        </p:spPr>
        <p:txBody>
          <a:bodyPr wrap="square" lIns="61712" tIns="30856" rIns="61712" bIns="30856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Strengthening supplier relationships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844CCC-35DF-7CA1-27F5-1884886B249E}"/>
              </a:ext>
            </a:extLst>
          </p:cNvPr>
          <p:cNvSpPr txBox="1"/>
          <p:nvPr/>
        </p:nvSpPr>
        <p:spPr>
          <a:xfrm>
            <a:off x="4395430" y="2819150"/>
            <a:ext cx="1558631" cy="458449"/>
          </a:xfrm>
          <a:prstGeom prst="rect">
            <a:avLst/>
          </a:prstGeom>
          <a:noFill/>
        </p:spPr>
        <p:txBody>
          <a:bodyPr wrap="square" lIns="61712" tIns="30856" rIns="61712" bIns="30856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Enhancing </a:t>
            </a:r>
          </a:p>
          <a:p>
            <a:pPr algn="ctr">
              <a:lnSpc>
                <a:spcPct val="110000"/>
              </a:lnSpc>
            </a:pPr>
            <a:r>
              <a:rPr lang="en-US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customer satisfaction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585816-D071-9791-BE12-C14165A09B77}"/>
              </a:ext>
            </a:extLst>
          </p:cNvPr>
          <p:cNvSpPr txBox="1"/>
          <p:nvPr/>
        </p:nvSpPr>
        <p:spPr>
          <a:xfrm>
            <a:off x="275993" y="3177668"/>
            <a:ext cx="1747842" cy="661581"/>
          </a:xfrm>
          <a:prstGeom prst="rect">
            <a:avLst/>
          </a:prstGeom>
          <a:noFill/>
        </p:spPr>
        <p:txBody>
          <a:bodyPr wrap="square" lIns="61712" tIns="30856" rIns="61712" bIns="30856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F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ostering innovation </a:t>
            </a:r>
            <a:r>
              <a:rPr lang="en-US" altLang="zh-CN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with 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new products or services</a:t>
            </a:r>
          </a:p>
        </p:txBody>
      </p:sp>
    </p:spTree>
    <p:extLst>
      <p:ext uri="{BB962C8B-B14F-4D97-AF65-F5344CB8AC3E}">
        <p14:creationId xmlns:p14="http://schemas.microsoft.com/office/powerpoint/2010/main" val="200686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0057" y="2043246"/>
            <a:ext cx="6057887" cy="214625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/>
            <a:endParaRPr lang="zh-CN" altLang="en-US" sz="12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45236" y="1400404"/>
            <a:ext cx="5976995" cy="6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2" tIns="34286" rIns="68572" bIns="34286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200" dirty="0"/>
              <a:t>Creative Commons’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2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200" dirty="0"/>
              <a:t>And every template you download from </a:t>
            </a:r>
            <a:r>
              <a:rPr lang="en-US" altLang="zh-CN" sz="12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200" dirty="0"/>
              <a:t> is the intellectual property of and is owned by us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2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802098" y="2222237"/>
            <a:ext cx="5273196" cy="8597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050" dirty="0"/>
              <a:t>make any necessary modification(s) to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050" dirty="0"/>
              <a:t>to fit your purposes, personally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050" dirty="0">
                <a:cs typeface="Arial" panose="020B0604020202020204" pitchFamily="34" charset="0"/>
              </a:rPr>
              <a:t>links from our website </a:t>
            </a:r>
            <a:r>
              <a:rPr lang="en-US" altLang="zh-CN" sz="1050" dirty="0"/>
              <a:t>with your friends through Facebook, Twitter and </a:t>
            </a:r>
            <a:r>
              <a:rPr lang="en-US" altLang="zh-CN" sz="1050" dirty="0" err="1"/>
              <a:t>Pinterest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1795" y="2043246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>
              <a:defRPr/>
            </a:pPr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sz="1350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61795" y="3044098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/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2098" y="3223088"/>
            <a:ext cx="5273196" cy="795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050" dirty="0">
                <a:cs typeface="Arial" panose="020B0604020202020204" pitchFamily="34" charset="0"/>
              </a:rPr>
              <a:t>content share ones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050" dirty="0" err="1">
                <a:cs typeface="Arial" panose="020B0604020202020204" pitchFamily="34" charset="0"/>
              </a:rPr>
              <a:t>Slideshare</a:t>
            </a:r>
            <a:r>
              <a:rPr lang="en-GB" altLang="en-US" sz="1050" dirty="0">
                <a:cs typeface="Arial" panose="020B0604020202020204" pitchFamily="34" charset="0"/>
              </a:rPr>
              <a:t> , </a:t>
            </a:r>
            <a:r>
              <a:rPr lang="en-GB" altLang="en-US" sz="1050" dirty="0" err="1">
                <a:cs typeface="Arial" panose="020B0604020202020204" pitchFamily="34" charset="0"/>
              </a:rPr>
              <a:t>Scribd</a:t>
            </a:r>
            <a:r>
              <a:rPr lang="en-GB" altLang="en-US" sz="1050" dirty="0">
                <a:cs typeface="Arial" panose="020B0604020202020204" pitchFamily="34" charset="0"/>
              </a:rPr>
              <a:t>, YouTube, LinkedIn, and Google+ etc.</a:t>
            </a:r>
          </a:p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05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05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05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02102" y="3997544"/>
            <a:ext cx="4333916" cy="218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900" b="1" dirty="0">
                <a:hlinkClick r:id="rId4"/>
              </a:rPr>
              <a:t>http://yourfreetemplates.com/terms-of-use/</a:t>
            </a: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50061" y="1383620"/>
            <a:ext cx="6057886" cy="59173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>
              <a:defRPr/>
            </a:pPr>
            <a:endParaRPr lang="en-US" altLang="zh-CN" sz="12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4312</TotalTime>
  <Words>298</Words>
  <Application>Microsoft Office PowerPoint</Application>
  <PresentationFormat>Custom</PresentationFormat>
  <Paragraphs>43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Inter</vt:lpstr>
      <vt:lpstr>宋体</vt:lpstr>
      <vt:lpstr>Arial</vt:lpstr>
      <vt:lpstr>Calibri</vt:lpstr>
      <vt:lpstr>Lato</vt:lpstr>
      <vt:lpstr>Wingdings</vt:lpstr>
      <vt:lpstr>Office 主题​​</vt:lpstr>
      <vt:lpstr>Value Chain Analysis: Step-by-Step Guide</vt:lpstr>
      <vt:lpstr>The Strategic Importance of Value Chain Analysis</vt:lpstr>
      <vt:lpstr>Breaking Down the Value Chain</vt:lpstr>
      <vt:lpstr>Leveraging Value Chain Analysis for  Business Growth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138</cp:revision>
  <dcterms:created xsi:type="dcterms:W3CDTF">2016-05-15T02:42:52Z</dcterms:created>
  <dcterms:modified xsi:type="dcterms:W3CDTF">2024-10-29T13:15:25Z</dcterms:modified>
</cp:coreProperties>
</file>