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800" r:id="rId2"/>
    <p:sldId id="801" r:id="rId3"/>
    <p:sldId id="802" r:id="rId4"/>
    <p:sldId id="803" r:id="rId5"/>
    <p:sldId id="804" r:id="rId6"/>
    <p:sldId id="277" r:id="rId7"/>
  </p:sldIdLst>
  <p:sldSz cx="6858000" cy="5143500"/>
  <p:notesSz cx="6858000" cy="9144000"/>
  <p:defaultTextStyle>
    <a:defPPr>
      <a:defRPr lang="zh-CN"/>
    </a:defPPr>
    <a:lvl1pPr marL="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BC44"/>
    <a:srgbClr val="00B0F0"/>
    <a:srgbClr val="C3B996"/>
    <a:srgbClr val="A5A5A5"/>
    <a:srgbClr val="E18787"/>
    <a:srgbClr val="FFC000"/>
    <a:srgbClr val="7F7F7F"/>
    <a:srgbClr val="F79646"/>
    <a:srgbClr val="4BAFC8"/>
    <a:srgbClr val="F5B9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50" autoAdjust="0"/>
    <p:restoredTop sz="94437" autoAdjust="0"/>
  </p:normalViewPr>
  <p:slideViewPr>
    <p:cSldViewPr>
      <p:cViewPr varScale="1">
        <p:scale>
          <a:sx n="127" d="100"/>
          <a:sy n="127" d="100"/>
        </p:scale>
        <p:origin x="2418" y="120"/>
      </p:cViewPr>
      <p:guideLst>
        <p:guide orient="horz" pos="16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2F276-3B41-4825-B551-61CDDCA1537B}" type="datetimeFigureOut">
              <a:rPr lang="zh-CN" altLang="en-US" smtClean="0"/>
              <a:pPr/>
              <a:t>2024/11/17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6F9EE-5C32-490A-9B89-240D2A522D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0273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CC38CE-30FD-5E26-AEE0-134F232F8B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421CEF1-88A3-75DA-B1FA-72D0BF7E1F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C1B98ADB-201B-4034-D76F-F43CD0D7EF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1656DA2F-6B00-5C13-A7AF-BE5D3537E2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2281211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94A07F-1200-B547-3425-FE430593ED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D7D3256-BBDD-464F-81D6-CB8683A608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86962ABB-87B8-4C35-E47E-C163D8E8F3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73FDC0C0-B5F2-A63E-40FF-44AEC7F432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204974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03EF9F-4782-B5C3-6CD6-6F84DEC016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9817C1F-39B0-A96C-0741-B707AF14F9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DD178F37-CA3A-7D3E-9F91-06A5E4C175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4C42B354-911A-9FD6-174F-C46D26E945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26495686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640FCC-7D1A-66C3-DF18-2EAB7E00CA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6ADE0FE-227C-513D-3C41-BD1ECEDFF4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71D2320D-B4A5-BC7E-AE8D-ED7017D30B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54AD7CE8-F2D8-6CA6-F81F-BA15D67A3A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40971240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5163B9-FB8F-1EC4-CE78-C0170F54C7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819F88B-19E5-33BC-E4AE-3D0376E406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F52A1274-6C37-9B13-08D6-32F4098791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519A91D6-A690-F5DC-D76C-54077CB894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18018075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102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14350" y="1597824"/>
            <a:ext cx="58293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28700" y="2914650"/>
            <a:ext cx="4800600" cy="1314450"/>
          </a:xfrm>
          <a:prstGeom prst="rect">
            <a:avLst/>
          </a:prstGeom>
        </p:spPr>
        <p:txBody>
          <a:bodyPr lIns="91429" tIns="45714" rIns="91429" bIns="45714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5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1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0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8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2531921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271209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130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42900" y="1200151"/>
            <a:ext cx="6172200" cy="3394472"/>
          </a:xfrm>
          <a:prstGeom prst="rect">
            <a:avLst/>
          </a:prstGeom>
        </p:spPr>
        <p:txBody>
          <a:bodyPr lIns="91429" tIns="45714" rIns="91429" bIns="45714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342900" y="4767264"/>
            <a:ext cx="16002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7035B6DF-BB0D-444C-9634-CCDA78E63692}" type="datetimeFigureOut">
              <a:rPr lang="zh-CN" altLang="en-US" smtClean="0"/>
              <a:pPr/>
              <a:t>2024/11/17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343150" y="4767264"/>
            <a:ext cx="21717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914900" y="4767264"/>
            <a:ext cx="16002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0210CD4F-9D1A-4F3B-A674-582DCF5F799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449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yourfreetemplates.com/" TargetMode="Externa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42900" y="86126"/>
            <a:ext cx="6172200" cy="857250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2024844" y="4899195"/>
            <a:ext cx="3024336" cy="207741"/>
          </a:xfrm>
          <a:prstGeom prst="rect">
            <a:avLst/>
          </a:prstGeom>
          <a:noFill/>
        </p:spPr>
        <p:txBody>
          <a:bodyPr wrap="square" lIns="68572" tIns="34286" rIns="68572" bIns="34286" rtlCol="0">
            <a:spAutoFit/>
          </a:bodyPr>
          <a:lstStyle/>
          <a:p>
            <a:pPr algn="ctr"/>
            <a:r>
              <a:rPr lang="en-US" altLang="zh-CN" sz="900" dirty="0">
                <a:hlinkClick r:id="rId6"/>
              </a:rPr>
              <a:t>http://yourfreetemplates.com</a:t>
            </a:r>
            <a:endParaRPr lang="zh-CN" altLang="en-US" sz="900" dirty="0"/>
          </a:p>
        </p:txBody>
      </p:sp>
      <p:cxnSp>
        <p:nvCxnSpPr>
          <p:cNvPr id="4" name="直接连接符 3"/>
          <p:cNvCxnSpPr/>
          <p:nvPr userDrawn="1"/>
        </p:nvCxnSpPr>
        <p:spPr>
          <a:xfrm>
            <a:off x="0" y="948426"/>
            <a:ext cx="6858000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CurtBackup\02_wordpress\Logo\Wordpress-V2.pn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610" y="4872425"/>
            <a:ext cx="462581" cy="226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597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6" r:id="rId4"/>
  </p:sldLayoutIdLst>
  <p:hf hdr="0" ftr="0" dt="0"/>
  <p:txStyles>
    <p:titleStyle>
      <a:lvl1pPr algn="ctr" defTabSz="685716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44" indent="-257144" algn="l" defTabSz="68571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44" indent="-214286" algn="l" defTabSz="685716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44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02" indent="-171429" algn="l" defTabSz="685716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861" indent="-171429" algn="l" defTabSz="685716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718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576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434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292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58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16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74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31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289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147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005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863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sv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svg"/><Relationship Id="rId4" Type="http://schemas.openxmlformats.org/officeDocument/2006/relationships/image" Target="../media/image13.svg"/><Relationship Id="rId9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10" Type="http://schemas.openxmlformats.org/officeDocument/2006/relationships/image" Target="../media/image29.svg"/><Relationship Id="rId4" Type="http://schemas.openxmlformats.org/officeDocument/2006/relationships/image" Target="../media/image23.svg"/><Relationship Id="rId9" Type="http://schemas.openxmlformats.org/officeDocument/2006/relationships/image" Target="../media/image2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svg"/><Relationship Id="rId13" Type="http://schemas.openxmlformats.org/officeDocument/2006/relationships/image" Target="../media/image40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12" Type="http://schemas.openxmlformats.org/officeDocument/2006/relationships/image" Target="../media/image39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3.sv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0" Type="http://schemas.openxmlformats.org/officeDocument/2006/relationships/image" Target="../media/image37.svg"/><Relationship Id="rId4" Type="http://schemas.openxmlformats.org/officeDocument/2006/relationships/image" Target="../media/image31.svg"/><Relationship Id="rId9" Type="http://schemas.openxmlformats.org/officeDocument/2006/relationships/image" Target="../media/image36.png"/><Relationship Id="rId14" Type="http://schemas.openxmlformats.org/officeDocument/2006/relationships/image" Target="../media/image41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yourfreetemplates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yourfreetemplates.com/terms-of-us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46D9EA-6957-42F4-1E20-4D434E2F41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C49C0E82-3818-71A7-A46C-B853C23C27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How to Leverage Blockchain for </a:t>
            </a:r>
            <a:br>
              <a:rPr lang="en-US" altLang="zh-CN" dirty="0"/>
            </a:br>
            <a:r>
              <a:rPr lang="en-US" altLang="zh-CN" dirty="0"/>
              <a:t>Enhanced Transparency in Renewable Energy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910EC23-9A07-6472-C307-50CC42903522}"/>
              </a:ext>
            </a:extLst>
          </p:cNvPr>
          <p:cNvGrpSpPr/>
          <p:nvPr/>
        </p:nvGrpSpPr>
        <p:grpSpPr>
          <a:xfrm>
            <a:off x="1322766" y="1599642"/>
            <a:ext cx="4404921" cy="2432447"/>
            <a:chOff x="1939131" y="1275606"/>
            <a:chExt cx="5873228" cy="3243262"/>
          </a:xfrm>
        </p:grpSpPr>
        <p:sp>
          <p:nvSpPr>
            <p:cNvPr id="50" name="AutoShape 3">
              <a:extLst>
                <a:ext uri="{FF2B5EF4-FFF2-40B4-BE49-F238E27FC236}">
                  <a16:creationId xmlns:a16="http://schemas.microsoft.com/office/drawing/2014/main" id="{AC75CA1D-2AA8-CB15-A829-9A25C710876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77268" y="3894981"/>
              <a:ext cx="5535091" cy="531813"/>
            </a:xfrm>
            <a:prstGeom prst="roundRect">
              <a:avLst>
                <a:gd name="adj" fmla="val 16667"/>
              </a:avLst>
            </a:prstGeom>
            <a:solidFill>
              <a:srgbClr val="C4B798"/>
            </a:solidFill>
            <a:ln w="28575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9" name="Text Box 5">
              <a:extLst>
                <a:ext uri="{FF2B5EF4-FFF2-40B4-BE49-F238E27FC236}">
                  <a16:creationId xmlns:a16="http://schemas.microsoft.com/office/drawing/2014/main" id="{6CBC977D-90E0-A4A7-AF1C-91FC19375826}"/>
                </a:ext>
              </a:extLst>
            </p:cNvPr>
            <p:cNvSpPr txBox="1">
              <a:spLocks noChangeArrowheads="1"/>
            </p:cNvSpPr>
            <p:nvPr/>
          </p:nvSpPr>
          <p:spPr bwMode="black">
            <a:xfrm>
              <a:off x="2696368" y="3980705"/>
              <a:ext cx="5043984" cy="369332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CN" sz="1200" b="1" kern="0" dirty="0">
                  <a:solidFill>
                    <a:srgbClr val="FFFFFF"/>
                  </a:solidFill>
                  <a:latin typeface="+mj-lt"/>
                </a:rPr>
                <a:t>Measuring Success and ROI</a:t>
              </a:r>
            </a:p>
          </p:txBody>
        </p:sp>
        <p:sp>
          <p:nvSpPr>
            <p:cNvPr id="48" name="AutoShape 7">
              <a:extLst>
                <a:ext uri="{FF2B5EF4-FFF2-40B4-BE49-F238E27FC236}">
                  <a16:creationId xmlns:a16="http://schemas.microsoft.com/office/drawing/2014/main" id="{8F54954A-4F04-452B-E1A6-A99CECF907B6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77268" y="3037731"/>
              <a:ext cx="5535091" cy="531813"/>
            </a:xfrm>
            <a:prstGeom prst="roundRect">
              <a:avLst>
                <a:gd name="adj" fmla="val 16667"/>
              </a:avLst>
            </a:prstGeom>
            <a:solidFill>
              <a:srgbClr val="F5B80B"/>
            </a:solidFill>
            <a:ln w="28575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1" name="Text Box 9">
              <a:extLst>
                <a:ext uri="{FF2B5EF4-FFF2-40B4-BE49-F238E27FC236}">
                  <a16:creationId xmlns:a16="http://schemas.microsoft.com/office/drawing/2014/main" id="{EFD97953-57E2-6792-8DF8-4788ECEB6DAD}"/>
                </a:ext>
              </a:extLst>
            </p:cNvPr>
            <p:cNvSpPr txBox="1">
              <a:spLocks noChangeArrowheads="1"/>
            </p:cNvSpPr>
            <p:nvPr/>
          </p:nvSpPr>
          <p:spPr bwMode="black">
            <a:xfrm>
              <a:off x="2696368" y="3123455"/>
              <a:ext cx="5043984" cy="369332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CN" sz="1200" b="1" kern="0" dirty="0">
                  <a:solidFill>
                    <a:srgbClr val="FFFFFF"/>
                  </a:solidFill>
                  <a:latin typeface="+mj-lt"/>
                </a:rPr>
                <a:t>Ensuring Regulatory Compliance and Security</a:t>
              </a:r>
            </a:p>
          </p:txBody>
        </p:sp>
        <p:sp>
          <p:nvSpPr>
            <p:cNvPr id="46" name="AutoShape 11">
              <a:extLst>
                <a:ext uri="{FF2B5EF4-FFF2-40B4-BE49-F238E27FC236}">
                  <a16:creationId xmlns:a16="http://schemas.microsoft.com/office/drawing/2014/main" id="{B4D07463-B6B6-DFD2-4539-10DBADE6D0F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77268" y="2199531"/>
              <a:ext cx="5535091" cy="531813"/>
            </a:xfrm>
            <a:prstGeom prst="roundRect">
              <a:avLst>
                <a:gd name="adj" fmla="val 16667"/>
              </a:avLst>
            </a:prstGeom>
            <a:solidFill>
              <a:srgbClr val="0070C0"/>
            </a:solidFill>
            <a:ln w="28575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3" name="Text Box 13">
              <a:extLst>
                <a:ext uri="{FF2B5EF4-FFF2-40B4-BE49-F238E27FC236}">
                  <a16:creationId xmlns:a16="http://schemas.microsoft.com/office/drawing/2014/main" id="{6EF724F5-607B-3CE6-5265-BC4446F603E8}"/>
                </a:ext>
              </a:extLst>
            </p:cNvPr>
            <p:cNvSpPr txBox="1">
              <a:spLocks noChangeArrowheads="1"/>
            </p:cNvSpPr>
            <p:nvPr/>
          </p:nvSpPr>
          <p:spPr bwMode="black">
            <a:xfrm>
              <a:off x="2696368" y="2285255"/>
              <a:ext cx="5043984" cy="369332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CN" sz="1200" b="1" kern="0" dirty="0">
                  <a:solidFill>
                    <a:srgbClr val="FFFFFF"/>
                  </a:solidFill>
                  <a:latin typeface="+mj-lt"/>
                </a:rPr>
                <a:t>Implementing Blockchain Energy Tracking Solutions</a:t>
              </a:r>
            </a:p>
          </p:txBody>
        </p:sp>
        <p:sp>
          <p:nvSpPr>
            <p:cNvPr id="34" name="AutoShape 16">
              <a:extLst>
                <a:ext uri="{FF2B5EF4-FFF2-40B4-BE49-F238E27FC236}">
                  <a16:creationId xmlns:a16="http://schemas.microsoft.com/office/drawing/2014/main" id="{C14C6AF0-CFBC-A6B0-1C79-32010DB6504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940719" y="2113806"/>
              <a:ext cx="685800" cy="685800"/>
            </a:xfrm>
            <a:prstGeom prst="round2DiagRect">
              <a:avLst/>
            </a:prstGeom>
            <a:solidFill>
              <a:srgbClr val="0070C0"/>
            </a:solidFill>
            <a:ln w="25400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5" name="Text Box 17">
              <a:extLst>
                <a:ext uri="{FF2B5EF4-FFF2-40B4-BE49-F238E27FC236}">
                  <a16:creationId xmlns:a16="http://schemas.microsoft.com/office/drawing/2014/main" id="{F9B1952E-400C-0BD8-C086-CC4E9EBE99A7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071676" y="2212230"/>
              <a:ext cx="402248" cy="492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 kern="0">
                  <a:solidFill>
                    <a:srgbClr val="FFFFFF"/>
                  </a:solidFill>
                  <a:latin typeface="+mj-lt"/>
                </a:rPr>
                <a:t>2</a:t>
              </a:r>
            </a:p>
          </p:txBody>
        </p:sp>
        <p:sp>
          <p:nvSpPr>
            <p:cNvPr id="36" name="AutoShape 18">
              <a:extLst>
                <a:ext uri="{FF2B5EF4-FFF2-40B4-BE49-F238E27FC236}">
                  <a16:creationId xmlns:a16="http://schemas.microsoft.com/office/drawing/2014/main" id="{F731141A-7F5D-9842-0F29-672E1D8CA66F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940719" y="2952006"/>
              <a:ext cx="685800" cy="685800"/>
            </a:xfrm>
            <a:prstGeom prst="round2DiagRect">
              <a:avLst/>
            </a:prstGeom>
            <a:solidFill>
              <a:srgbClr val="F5B80B"/>
            </a:solidFill>
            <a:ln w="25400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7" name="Text Box 19">
              <a:extLst>
                <a:ext uri="{FF2B5EF4-FFF2-40B4-BE49-F238E27FC236}">
                  <a16:creationId xmlns:a16="http://schemas.microsoft.com/office/drawing/2014/main" id="{7EA9BEB3-2900-97B2-6134-CFC43D964E92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071676" y="3050431"/>
              <a:ext cx="402248" cy="492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 kern="0">
                  <a:solidFill>
                    <a:srgbClr val="FFFFFF"/>
                  </a:solidFill>
                  <a:latin typeface="+mj-lt"/>
                </a:rPr>
                <a:t>3</a:t>
              </a:r>
            </a:p>
          </p:txBody>
        </p:sp>
        <p:sp>
          <p:nvSpPr>
            <p:cNvPr id="38" name="AutoShape 20">
              <a:extLst>
                <a:ext uri="{FF2B5EF4-FFF2-40B4-BE49-F238E27FC236}">
                  <a16:creationId xmlns:a16="http://schemas.microsoft.com/office/drawing/2014/main" id="{C0F7A2D9-87DA-A049-4757-5FFA6109758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939131" y="3833068"/>
              <a:ext cx="685800" cy="685800"/>
            </a:xfrm>
            <a:prstGeom prst="round2DiagRect">
              <a:avLst/>
            </a:prstGeom>
            <a:solidFill>
              <a:srgbClr val="C4B798"/>
            </a:solidFill>
            <a:ln w="25400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9" name="Text Box 21">
              <a:extLst>
                <a:ext uri="{FF2B5EF4-FFF2-40B4-BE49-F238E27FC236}">
                  <a16:creationId xmlns:a16="http://schemas.microsoft.com/office/drawing/2014/main" id="{4C27478B-833A-92C4-D133-55E437E5BDE3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070088" y="3931495"/>
              <a:ext cx="402248" cy="492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 kern="0">
                  <a:solidFill>
                    <a:srgbClr val="FFFFFF"/>
                  </a:solidFill>
                  <a:latin typeface="+mj-lt"/>
                </a:rPr>
                <a:t>4</a:t>
              </a:r>
            </a:p>
          </p:txBody>
        </p:sp>
        <p:sp>
          <p:nvSpPr>
            <p:cNvPr id="44" name="AutoShape 23">
              <a:extLst>
                <a:ext uri="{FF2B5EF4-FFF2-40B4-BE49-F238E27FC236}">
                  <a16:creationId xmlns:a16="http://schemas.microsoft.com/office/drawing/2014/main" id="{7C526388-F8CF-2105-B6CB-D0E27B7DE1D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77268" y="1362918"/>
              <a:ext cx="5535091" cy="531812"/>
            </a:xfrm>
            <a:prstGeom prst="roundRect">
              <a:avLst>
                <a:gd name="adj" fmla="val 16667"/>
              </a:avLst>
            </a:prstGeom>
            <a:solidFill>
              <a:srgbClr val="74BD43"/>
            </a:solidFill>
            <a:ln w="28575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1" name="Text Box 25">
              <a:extLst>
                <a:ext uri="{FF2B5EF4-FFF2-40B4-BE49-F238E27FC236}">
                  <a16:creationId xmlns:a16="http://schemas.microsoft.com/office/drawing/2014/main" id="{CCA7759E-CD61-5479-C6CF-86B57F8A2CBE}"/>
                </a:ext>
              </a:extLst>
            </p:cNvPr>
            <p:cNvSpPr txBox="1">
              <a:spLocks noChangeArrowheads="1"/>
            </p:cNvSpPr>
            <p:nvPr/>
          </p:nvSpPr>
          <p:spPr bwMode="black">
            <a:xfrm>
              <a:off x="2696368" y="1448643"/>
              <a:ext cx="5043984" cy="369332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CN" sz="1200" b="1" kern="0" dirty="0">
                  <a:solidFill>
                    <a:srgbClr val="FFFFFF"/>
                  </a:solidFill>
                  <a:latin typeface="+mj-lt"/>
                </a:rPr>
                <a:t>Understanding Blockchain's Role in Energy Transparency</a:t>
              </a:r>
            </a:p>
          </p:txBody>
        </p:sp>
        <p:sp>
          <p:nvSpPr>
            <p:cNvPr id="42" name="AutoShape 26">
              <a:extLst>
                <a:ext uri="{FF2B5EF4-FFF2-40B4-BE49-F238E27FC236}">
                  <a16:creationId xmlns:a16="http://schemas.microsoft.com/office/drawing/2014/main" id="{5B0B1ED0-62E1-246C-0EA2-B88C56AFBB6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940719" y="1275606"/>
              <a:ext cx="685800" cy="685800"/>
            </a:xfrm>
            <a:prstGeom prst="round2DiagRect">
              <a:avLst/>
            </a:prstGeom>
            <a:solidFill>
              <a:srgbClr val="74BD43"/>
            </a:solidFill>
            <a:ln w="25400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3" name="Text Box 27">
              <a:extLst>
                <a:ext uri="{FF2B5EF4-FFF2-40B4-BE49-F238E27FC236}">
                  <a16:creationId xmlns:a16="http://schemas.microsoft.com/office/drawing/2014/main" id="{4FCCC1ED-7B59-32D9-0A8C-A50E5CD2219D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071676" y="1374031"/>
              <a:ext cx="402248" cy="492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 kern="0" dirty="0">
                  <a:solidFill>
                    <a:srgbClr val="FFFFFF"/>
                  </a:solidFill>
                  <a:latin typeface="+mj-lt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26599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69DBB1-816F-DD45-AB07-0C2B234E3A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5F575A41-0673-FD89-EE1E-1A2D5EB112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Core Components of Blockchain Energy Systems</a:t>
            </a:r>
          </a:p>
        </p:txBody>
      </p:sp>
      <p:grpSp>
        <p:nvGrpSpPr>
          <p:cNvPr id="136199" name="Group 136198">
            <a:extLst>
              <a:ext uri="{FF2B5EF4-FFF2-40B4-BE49-F238E27FC236}">
                <a16:creationId xmlns:a16="http://schemas.microsoft.com/office/drawing/2014/main" id="{B813FE02-F7A9-06E8-C8F9-207CDA5C9A82}"/>
              </a:ext>
            </a:extLst>
          </p:cNvPr>
          <p:cNvGrpSpPr/>
          <p:nvPr/>
        </p:nvGrpSpPr>
        <p:grpSpPr>
          <a:xfrm>
            <a:off x="2190155" y="1707654"/>
            <a:ext cx="2477691" cy="2357438"/>
            <a:chOff x="2921000" y="1082675"/>
            <a:chExt cx="3303588" cy="3143250"/>
          </a:xfrm>
        </p:grpSpPr>
        <p:sp>
          <p:nvSpPr>
            <p:cNvPr id="136193" name="Freeform 5">
              <a:extLst>
                <a:ext uri="{FF2B5EF4-FFF2-40B4-BE49-F238E27FC236}">
                  <a16:creationId xmlns:a16="http://schemas.microsoft.com/office/drawing/2014/main" id="{85E66E0B-0D40-4DFE-158E-9617A38DC72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3588" y="1082675"/>
              <a:ext cx="1447800" cy="1335088"/>
            </a:xfrm>
            <a:custGeom>
              <a:avLst/>
              <a:gdLst>
                <a:gd name="T0" fmla="*/ 0 w 7602"/>
                <a:gd name="T1" fmla="*/ 0 h 7006"/>
                <a:gd name="T2" fmla="*/ 7602 w 7602"/>
                <a:gd name="T3" fmla="*/ 5524 h 7006"/>
                <a:gd name="T4" fmla="*/ 3041 w 7602"/>
                <a:gd name="T5" fmla="*/ 7006 h 7006"/>
                <a:gd name="T6" fmla="*/ 0 w 7602"/>
                <a:gd name="T7" fmla="*/ 4796 h 7006"/>
                <a:gd name="T8" fmla="*/ 0 w 7602"/>
                <a:gd name="T9" fmla="*/ 0 h 7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02" h="7006">
                  <a:moveTo>
                    <a:pt x="0" y="0"/>
                  </a:moveTo>
                  <a:cubicBezTo>
                    <a:pt x="3463" y="0"/>
                    <a:pt x="6532" y="2230"/>
                    <a:pt x="7602" y="5524"/>
                  </a:cubicBezTo>
                  <a:lnTo>
                    <a:pt x="3041" y="7006"/>
                  </a:lnTo>
                  <a:cubicBezTo>
                    <a:pt x="2613" y="5688"/>
                    <a:pt x="1385" y="4796"/>
                    <a:pt x="0" y="479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73BC44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/>
            <a:lstStyle/>
            <a:p>
              <a:endParaRPr lang="zh-CN" altLang="en-US" sz="135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36195" name="Freeform 7">
              <a:extLst>
                <a:ext uri="{FF2B5EF4-FFF2-40B4-BE49-F238E27FC236}">
                  <a16:creationId xmlns:a16="http://schemas.microsoft.com/office/drawing/2014/main" id="{8EB30FEF-AC95-5C94-44D3-7FBDE80532B2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0775" y="2135188"/>
              <a:ext cx="1293813" cy="1703388"/>
            </a:xfrm>
            <a:custGeom>
              <a:avLst/>
              <a:gdLst>
                <a:gd name="T0" fmla="*/ 5723 w 6793"/>
                <a:gd name="T1" fmla="*/ 0 h 8937"/>
                <a:gd name="T2" fmla="*/ 2819 w 6793"/>
                <a:gd name="T3" fmla="*/ 8937 h 8937"/>
                <a:gd name="T4" fmla="*/ 0 w 6793"/>
                <a:gd name="T5" fmla="*/ 5057 h 8937"/>
                <a:gd name="T6" fmla="*/ 1162 w 6793"/>
                <a:gd name="T7" fmla="*/ 1482 h 8937"/>
                <a:gd name="T8" fmla="*/ 5723 w 6793"/>
                <a:gd name="T9" fmla="*/ 0 h 89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93" h="8937">
                  <a:moveTo>
                    <a:pt x="5723" y="0"/>
                  </a:moveTo>
                  <a:cubicBezTo>
                    <a:pt x="6793" y="3293"/>
                    <a:pt x="5621" y="6901"/>
                    <a:pt x="2819" y="8937"/>
                  </a:cubicBezTo>
                  <a:lnTo>
                    <a:pt x="0" y="5057"/>
                  </a:lnTo>
                  <a:cubicBezTo>
                    <a:pt x="1121" y="4242"/>
                    <a:pt x="1590" y="2799"/>
                    <a:pt x="1162" y="1482"/>
                  </a:cubicBezTo>
                  <a:lnTo>
                    <a:pt x="5723" y="0"/>
                  </a:lnTo>
                  <a:close/>
                </a:path>
              </a:pathLst>
            </a:custGeom>
            <a:solidFill>
              <a:srgbClr val="4BAFC8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/>
            <a:lstStyle/>
            <a:p>
              <a:endParaRPr lang="zh-CN" altLang="en-US" sz="135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36196" name="Freeform 9">
              <a:extLst>
                <a:ext uri="{FF2B5EF4-FFF2-40B4-BE49-F238E27FC236}">
                  <a16:creationId xmlns:a16="http://schemas.microsoft.com/office/drawing/2014/main" id="{ECE551C5-0635-08B5-F6E4-D055F3C2619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8238" y="3098800"/>
              <a:ext cx="1789113" cy="1127125"/>
            </a:xfrm>
            <a:custGeom>
              <a:avLst/>
              <a:gdLst>
                <a:gd name="T0" fmla="*/ 9397 w 9397"/>
                <a:gd name="T1" fmla="*/ 3880 h 5915"/>
                <a:gd name="T2" fmla="*/ 0 w 9397"/>
                <a:gd name="T3" fmla="*/ 3880 h 5915"/>
                <a:gd name="T4" fmla="*/ 2819 w 9397"/>
                <a:gd name="T5" fmla="*/ 0 h 5915"/>
                <a:gd name="T6" fmla="*/ 6578 w 9397"/>
                <a:gd name="T7" fmla="*/ 0 h 5915"/>
                <a:gd name="T8" fmla="*/ 9397 w 9397"/>
                <a:gd name="T9" fmla="*/ 3880 h 59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97" h="5915">
                  <a:moveTo>
                    <a:pt x="9397" y="3880"/>
                  </a:moveTo>
                  <a:cubicBezTo>
                    <a:pt x="6596" y="5915"/>
                    <a:pt x="2802" y="5915"/>
                    <a:pt x="0" y="3880"/>
                  </a:cubicBezTo>
                  <a:lnTo>
                    <a:pt x="2819" y="0"/>
                  </a:lnTo>
                  <a:cubicBezTo>
                    <a:pt x="3940" y="814"/>
                    <a:pt x="5457" y="814"/>
                    <a:pt x="6578" y="0"/>
                  </a:cubicBezTo>
                  <a:lnTo>
                    <a:pt x="9397" y="3880"/>
                  </a:lnTo>
                  <a:close/>
                </a:path>
              </a:pathLst>
            </a:custGeom>
            <a:solidFill>
              <a:srgbClr val="C3B996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/>
            <a:lstStyle/>
            <a:p>
              <a:endParaRPr lang="zh-CN" altLang="en-US" sz="135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36197" name="Freeform 11">
              <a:extLst>
                <a:ext uri="{FF2B5EF4-FFF2-40B4-BE49-F238E27FC236}">
                  <a16:creationId xmlns:a16="http://schemas.microsoft.com/office/drawing/2014/main" id="{7BB45711-1307-5D11-2FA6-DB97B5D589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1000" y="2135188"/>
              <a:ext cx="1293813" cy="1703388"/>
            </a:xfrm>
            <a:custGeom>
              <a:avLst/>
              <a:gdLst>
                <a:gd name="T0" fmla="*/ 3974 w 6793"/>
                <a:gd name="T1" fmla="*/ 8937 h 8937"/>
                <a:gd name="T2" fmla="*/ 1070 w 6793"/>
                <a:gd name="T3" fmla="*/ 0 h 8937"/>
                <a:gd name="T4" fmla="*/ 5632 w 6793"/>
                <a:gd name="T5" fmla="*/ 1482 h 8937"/>
                <a:gd name="T6" fmla="*/ 6793 w 6793"/>
                <a:gd name="T7" fmla="*/ 5057 h 8937"/>
                <a:gd name="T8" fmla="*/ 3974 w 6793"/>
                <a:gd name="T9" fmla="*/ 8937 h 89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93" h="8937">
                  <a:moveTo>
                    <a:pt x="3974" y="8937"/>
                  </a:moveTo>
                  <a:cubicBezTo>
                    <a:pt x="1173" y="6901"/>
                    <a:pt x="0" y="3293"/>
                    <a:pt x="1070" y="0"/>
                  </a:cubicBezTo>
                  <a:lnTo>
                    <a:pt x="5632" y="1482"/>
                  </a:lnTo>
                  <a:cubicBezTo>
                    <a:pt x="5204" y="2799"/>
                    <a:pt x="5673" y="4242"/>
                    <a:pt x="6793" y="5057"/>
                  </a:cubicBezTo>
                  <a:lnTo>
                    <a:pt x="3974" y="8937"/>
                  </a:lnTo>
                  <a:close/>
                </a:path>
              </a:pathLst>
            </a:custGeom>
            <a:solidFill>
              <a:srgbClr val="00B0F0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/>
            <a:lstStyle/>
            <a:p>
              <a:endParaRPr lang="zh-CN" altLang="en-US" sz="135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36198" name="Freeform 13">
              <a:extLst>
                <a:ext uri="{FF2B5EF4-FFF2-40B4-BE49-F238E27FC236}">
                  <a16:creationId xmlns:a16="http://schemas.microsoft.com/office/drawing/2014/main" id="{2EE83914-48A8-092C-B869-0E92169FEC5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4200" y="1082675"/>
              <a:ext cx="1449388" cy="1335088"/>
            </a:xfrm>
            <a:custGeom>
              <a:avLst/>
              <a:gdLst>
                <a:gd name="T0" fmla="*/ 0 w 15205"/>
                <a:gd name="T1" fmla="*/ 11047 h 14011"/>
                <a:gd name="T2" fmla="*/ 15205 w 15205"/>
                <a:gd name="T3" fmla="*/ 0 h 14011"/>
                <a:gd name="T4" fmla="*/ 15205 w 15205"/>
                <a:gd name="T5" fmla="*/ 9592 h 14011"/>
                <a:gd name="T6" fmla="*/ 9123 w 15205"/>
                <a:gd name="T7" fmla="*/ 14011 h 14011"/>
                <a:gd name="T8" fmla="*/ 0 w 15205"/>
                <a:gd name="T9" fmla="*/ 11047 h 140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05" h="14011">
                  <a:moveTo>
                    <a:pt x="0" y="11047"/>
                  </a:moveTo>
                  <a:cubicBezTo>
                    <a:pt x="2141" y="4460"/>
                    <a:pt x="8279" y="0"/>
                    <a:pt x="15205" y="0"/>
                  </a:cubicBezTo>
                  <a:lnTo>
                    <a:pt x="15205" y="9592"/>
                  </a:lnTo>
                  <a:cubicBezTo>
                    <a:pt x="12435" y="9592"/>
                    <a:pt x="9979" y="11376"/>
                    <a:pt x="9123" y="14011"/>
                  </a:cubicBezTo>
                  <a:lnTo>
                    <a:pt x="0" y="11047"/>
                  </a:lnTo>
                  <a:close/>
                </a:path>
              </a:pathLst>
            </a:custGeom>
            <a:solidFill>
              <a:srgbClr val="E18787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/>
            <a:lstStyle/>
            <a:p>
              <a:endParaRPr lang="zh-CN" altLang="en-US" sz="1350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136200" name="Text Box 100">
            <a:extLst>
              <a:ext uri="{FF2B5EF4-FFF2-40B4-BE49-F238E27FC236}">
                <a16:creationId xmlns:a16="http://schemas.microsoft.com/office/drawing/2014/main" id="{C87D5A1B-410E-1247-CDA4-EBCAB0B4502C}"/>
              </a:ext>
            </a:extLst>
          </p:cNvPr>
          <p:cNvSpPr txBox="1">
            <a:spLocks noChangeArrowheads="1"/>
          </p:cNvSpPr>
          <p:nvPr/>
        </p:nvSpPr>
        <p:spPr bwMode="black">
          <a:xfrm>
            <a:off x="4725461" y="1917205"/>
            <a:ext cx="16516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1200" dirty="0">
                <a:ea typeface="宋体" charset="-122"/>
              </a:rPr>
              <a:t>Smart contracts for automated execution</a:t>
            </a:r>
          </a:p>
        </p:txBody>
      </p:sp>
      <p:sp>
        <p:nvSpPr>
          <p:cNvPr id="136201" name="Text Box 100">
            <a:extLst>
              <a:ext uri="{FF2B5EF4-FFF2-40B4-BE49-F238E27FC236}">
                <a16:creationId xmlns:a16="http://schemas.microsoft.com/office/drawing/2014/main" id="{A34017D2-FFE6-6121-DD77-F0F90A183693}"/>
              </a:ext>
            </a:extLst>
          </p:cNvPr>
          <p:cNvSpPr txBox="1">
            <a:spLocks noChangeArrowheads="1"/>
          </p:cNvSpPr>
          <p:nvPr/>
        </p:nvSpPr>
        <p:spPr bwMode="black">
          <a:xfrm>
            <a:off x="4751976" y="3157584"/>
            <a:ext cx="16516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1200" dirty="0">
                <a:ea typeface="宋体" charset="-122"/>
              </a:rPr>
              <a:t>Distributed network architecture</a:t>
            </a:r>
          </a:p>
        </p:txBody>
      </p:sp>
      <p:sp>
        <p:nvSpPr>
          <p:cNvPr id="136202" name="Text Box 100">
            <a:extLst>
              <a:ext uri="{FF2B5EF4-FFF2-40B4-BE49-F238E27FC236}">
                <a16:creationId xmlns:a16="http://schemas.microsoft.com/office/drawing/2014/main" id="{2030F7C9-963B-132C-F417-0CB967F504EE}"/>
              </a:ext>
            </a:extLst>
          </p:cNvPr>
          <p:cNvSpPr txBox="1">
            <a:spLocks noChangeArrowheads="1"/>
          </p:cNvSpPr>
          <p:nvPr/>
        </p:nvSpPr>
        <p:spPr bwMode="black">
          <a:xfrm>
            <a:off x="4097953" y="3981151"/>
            <a:ext cx="17858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1200" dirty="0">
                <a:ea typeface="宋体" charset="-122"/>
              </a:rPr>
              <a:t>Cryptographic security protocols</a:t>
            </a:r>
          </a:p>
        </p:txBody>
      </p:sp>
      <p:sp>
        <p:nvSpPr>
          <p:cNvPr id="136203" name="Text Box 100">
            <a:extLst>
              <a:ext uri="{FF2B5EF4-FFF2-40B4-BE49-F238E27FC236}">
                <a16:creationId xmlns:a16="http://schemas.microsoft.com/office/drawing/2014/main" id="{1BAD4EDB-4667-BFE5-C6B1-B48C074B4D73}"/>
              </a:ext>
            </a:extLst>
          </p:cNvPr>
          <p:cNvSpPr txBox="1">
            <a:spLocks noChangeArrowheads="1"/>
          </p:cNvSpPr>
          <p:nvPr/>
        </p:nvSpPr>
        <p:spPr bwMode="black">
          <a:xfrm>
            <a:off x="852938" y="3520156"/>
            <a:ext cx="14344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1200" dirty="0">
                <a:ea typeface="宋体" charset="-122"/>
              </a:rPr>
              <a:t>Live data validation systems</a:t>
            </a:r>
          </a:p>
        </p:txBody>
      </p:sp>
      <p:sp>
        <p:nvSpPr>
          <p:cNvPr id="136204" name="Text Box 100">
            <a:extLst>
              <a:ext uri="{FF2B5EF4-FFF2-40B4-BE49-F238E27FC236}">
                <a16:creationId xmlns:a16="http://schemas.microsoft.com/office/drawing/2014/main" id="{CB0BADB7-D962-7F41-D9CB-1C3E65A93169}"/>
              </a:ext>
            </a:extLst>
          </p:cNvPr>
          <p:cNvSpPr txBox="1">
            <a:spLocks noChangeArrowheads="1"/>
          </p:cNvSpPr>
          <p:nvPr/>
        </p:nvSpPr>
        <p:spPr bwMode="black">
          <a:xfrm>
            <a:off x="509379" y="2031865"/>
            <a:ext cx="16807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1200" dirty="0">
                <a:ea typeface="宋体" charset="-122"/>
              </a:rPr>
              <a:t>Consensus mechanisms for verification</a:t>
            </a:r>
          </a:p>
        </p:txBody>
      </p:sp>
      <p:pic>
        <p:nvPicPr>
          <p:cNvPr id="136206" name="Graphic 136205" descr="Contract with solid fill">
            <a:extLst>
              <a:ext uri="{FF2B5EF4-FFF2-40B4-BE49-F238E27FC236}">
                <a16:creationId xmlns:a16="http://schemas.microsoft.com/office/drawing/2014/main" id="{52431E05-2EB8-8D26-F6B9-D2622629AE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40031" y="1955580"/>
            <a:ext cx="541459" cy="541459"/>
          </a:xfrm>
          <a:prstGeom prst="rect">
            <a:avLst/>
          </a:prstGeom>
        </p:spPr>
      </p:pic>
      <p:pic>
        <p:nvPicPr>
          <p:cNvPr id="136208" name="Graphic 136207" descr="Connections with solid fill">
            <a:extLst>
              <a:ext uri="{FF2B5EF4-FFF2-40B4-BE49-F238E27FC236}">
                <a16:creationId xmlns:a16="http://schemas.microsoft.com/office/drawing/2014/main" id="{AF99535D-EBBF-1546-6B10-FC27040B22B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925626" y="2859444"/>
            <a:ext cx="511727" cy="511727"/>
          </a:xfrm>
          <a:prstGeom prst="rect">
            <a:avLst/>
          </a:prstGeom>
        </p:spPr>
      </p:pic>
      <p:pic>
        <p:nvPicPr>
          <p:cNvPr id="136210" name="Graphic 136209" descr="Lock with solid fill">
            <a:extLst>
              <a:ext uri="{FF2B5EF4-FFF2-40B4-BE49-F238E27FC236}">
                <a16:creationId xmlns:a16="http://schemas.microsoft.com/office/drawing/2014/main" id="{3A629098-C001-3049-0513-3FF63EFEA01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171220" y="3402407"/>
            <a:ext cx="514369" cy="514369"/>
          </a:xfrm>
          <a:prstGeom prst="rect">
            <a:avLst/>
          </a:prstGeom>
        </p:spPr>
      </p:pic>
      <p:pic>
        <p:nvPicPr>
          <p:cNvPr id="136212" name="Graphic 136211" descr="Network diagram with solid fill">
            <a:extLst>
              <a:ext uri="{FF2B5EF4-FFF2-40B4-BE49-F238E27FC236}">
                <a16:creationId xmlns:a16="http://schemas.microsoft.com/office/drawing/2014/main" id="{A41C612A-470B-9926-CC2A-AA74EF0BF7B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454668" y="2859444"/>
            <a:ext cx="499289" cy="499289"/>
          </a:xfrm>
          <a:prstGeom prst="rect">
            <a:avLst/>
          </a:prstGeom>
        </p:spPr>
      </p:pic>
      <p:pic>
        <p:nvPicPr>
          <p:cNvPr id="136214" name="Graphic 136213" descr="Clipboard Mixed with solid fill">
            <a:extLst>
              <a:ext uri="{FF2B5EF4-FFF2-40B4-BE49-F238E27FC236}">
                <a16:creationId xmlns:a16="http://schemas.microsoft.com/office/drawing/2014/main" id="{69C392B7-B0DD-70D2-3B66-FAEEA833E61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677702" y="1945796"/>
            <a:ext cx="551243" cy="551243"/>
          </a:xfrm>
          <a:prstGeom prst="rect">
            <a:avLst/>
          </a:prstGeom>
        </p:spPr>
      </p:pic>
      <p:sp>
        <p:nvSpPr>
          <p:cNvPr id="136215" name="Half Frame 136214">
            <a:extLst>
              <a:ext uri="{FF2B5EF4-FFF2-40B4-BE49-F238E27FC236}">
                <a16:creationId xmlns:a16="http://schemas.microsoft.com/office/drawing/2014/main" id="{35BCA2E4-4524-7081-D6C4-96B6C8B1C7F9}"/>
              </a:ext>
            </a:extLst>
          </p:cNvPr>
          <p:cNvSpPr/>
          <p:nvPr/>
        </p:nvSpPr>
        <p:spPr>
          <a:xfrm rot="8171511">
            <a:off x="4369162" y="1950985"/>
            <a:ext cx="308762" cy="282590"/>
          </a:xfrm>
          <a:prstGeom prst="halfFrame">
            <a:avLst/>
          </a:prstGeom>
          <a:solidFill>
            <a:srgbClr val="73BC44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endParaRPr lang="zh-CN" altLang="en-US" sz="1350" kern="0">
              <a:solidFill>
                <a:sysClr val="windowText" lastClr="000000"/>
              </a:solidFill>
            </a:endParaRPr>
          </a:p>
        </p:txBody>
      </p:sp>
      <p:sp>
        <p:nvSpPr>
          <p:cNvPr id="136216" name="Half Frame 136215">
            <a:extLst>
              <a:ext uri="{FF2B5EF4-FFF2-40B4-BE49-F238E27FC236}">
                <a16:creationId xmlns:a16="http://schemas.microsoft.com/office/drawing/2014/main" id="{7FD0D4FB-7597-C6E5-ED9D-5410C28C553D}"/>
              </a:ext>
            </a:extLst>
          </p:cNvPr>
          <p:cNvSpPr/>
          <p:nvPr/>
        </p:nvSpPr>
        <p:spPr>
          <a:xfrm rot="8878856">
            <a:off x="4398220" y="3183536"/>
            <a:ext cx="308762" cy="282590"/>
          </a:xfrm>
          <a:prstGeom prst="halfFrame">
            <a:avLst/>
          </a:prstGeom>
          <a:solidFill>
            <a:srgbClr val="4BAFC8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endParaRPr lang="zh-CN" altLang="en-US" sz="1350" kern="0">
              <a:solidFill>
                <a:sysClr val="windowText" lastClr="000000"/>
              </a:solidFill>
            </a:endParaRPr>
          </a:p>
        </p:txBody>
      </p:sp>
      <p:sp>
        <p:nvSpPr>
          <p:cNvPr id="136217" name="Half Frame 136216">
            <a:extLst>
              <a:ext uri="{FF2B5EF4-FFF2-40B4-BE49-F238E27FC236}">
                <a16:creationId xmlns:a16="http://schemas.microsoft.com/office/drawing/2014/main" id="{D5053E70-B141-966C-1499-886BAFD32EFA}"/>
              </a:ext>
            </a:extLst>
          </p:cNvPr>
          <p:cNvSpPr/>
          <p:nvPr/>
        </p:nvSpPr>
        <p:spPr>
          <a:xfrm rot="15849085">
            <a:off x="2169273" y="3286894"/>
            <a:ext cx="308762" cy="282590"/>
          </a:xfrm>
          <a:prstGeom prst="halfFrame">
            <a:avLst/>
          </a:prstGeom>
          <a:solidFill>
            <a:srgbClr val="00B0F0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endParaRPr lang="zh-CN" altLang="en-US" sz="1350" kern="0">
              <a:solidFill>
                <a:sysClr val="windowText" lastClr="000000"/>
              </a:solidFill>
            </a:endParaRPr>
          </a:p>
        </p:txBody>
      </p:sp>
      <p:sp>
        <p:nvSpPr>
          <p:cNvPr id="136218" name="Half Frame 136217">
            <a:extLst>
              <a:ext uri="{FF2B5EF4-FFF2-40B4-BE49-F238E27FC236}">
                <a16:creationId xmlns:a16="http://schemas.microsoft.com/office/drawing/2014/main" id="{3AEEE251-E861-D43D-A57B-30CD6DB75CEE}"/>
              </a:ext>
            </a:extLst>
          </p:cNvPr>
          <p:cNvSpPr/>
          <p:nvPr/>
        </p:nvSpPr>
        <p:spPr>
          <a:xfrm rot="18363076">
            <a:off x="2229218" y="1939897"/>
            <a:ext cx="308762" cy="282590"/>
          </a:xfrm>
          <a:prstGeom prst="halfFrame">
            <a:avLst/>
          </a:prstGeom>
          <a:solidFill>
            <a:srgbClr val="E18787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endParaRPr lang="zh-CN" altLang="en-US" sz="1350" kern="0">
              <a:solidFill>
                <a:sysClr val="windowText" lastClr="000000"/>
              </a:solidFill>
            </a:endParaRPr>
          </a:p>
        </p:txBody>
      </p:sp>
      <p:sp>
        <p:nvSpPr>
          <p:cNvPr id="136219" name="Half Frame 136218">
            <a:extLst>
              <a:ext uri="{FF2B5EF4-FFF2-40B4-BE49-F238E27FC236}">
                <a16:creationId xmlns:a16="http://schemas.microsoft.com/office/drawing/2014/main" id="{685D5B45-E309-0876-0927-A55582B35099}"/>
              </a:ext>
            </a:extLst>
          </p:cNvPr>
          <p:cNvSpPr/>
          <p:nvPr/>
        </p:nvSpPr>
        <p:spPr>
          <a:xfrm rot="10143196">
            <a:off x="3818140" y="3835009"/>
            <a:ext cx="308762" cy="282590"/>
          </a:xfrm>
          <a:prstGeom prst="halfFrame">
            <a:avLst/>
          </a:prstGeom>
          <a:solidFill>
            <a:srgbClr val="C3B996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endParaRPr lang="zh-CN" altLang="en-US" sz="135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516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B0C6E3-00FE-6987-35CC-5B1C6F9234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lock Arc 21">
            <a:extLst>
              <a:ext uri="{FF2B5EF4-FFF2-40B4-BE49-F238E27FC236}">
                <a16:creationId xmlns:a16="http://schemas.microsoft.com/office/drawing/2014/main" id="{8DAE4231-F0CC-B5FF-1023-A0FBB34EB9D2}"/>
              </a:ext>
            </a:extLst>
          </p:cNvPr>
          <p:cNvSpPr/>
          <p:nvPr/>
        </p:nvSpPr>
        <p:spPr>
          <a:xfrm>
            <a:off x="2062633" y="1847487"/>
            <a:ext cx="2417390" cy="2419483"/>
          </a:xfrm>
          <a:prstGeom prst="blockArc">
            <a:avLst>
              <a:gd name="adj1" fmla="val 17208164"/>
              <a:gd name="adj2" fmla="val 15488313"/>
              <a:gd name="adj3" fmla="val 7976"/>
            </a:avLst>
          </a:prstGeom>
          <a:solidFill>
            <a:schemeClr val="bg1">
              <a:lumMod val="75000"/>
            </a:schemeClr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endParaRPr lang="zh-CN" altLang="en-US" sz="1350" kern="0">
              <a:solidFill>
                <a:sysClr val="windowText" lastClr="000000"/>
              </a:solidFill>
            </a:endParaRPr>
          </a:p>
        </p:txBody>
      </p:sp>
      <p:sp>
        <p:nvSpPr>
          <p:cNvPr id="136194" name="Rectangle 2">
            <a:extLst>
              <a:ext uri="{FF2B5EF4-FFF2-40B4-BE49-F238E27FC236}">
                <a16:creationId xmlns:a16="http://schemas.microsoft.com/office/drawing/2014/main" id="{03CEAA2A-E5DF-C5A1-DE6F-3EAD9D0274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Data Standardization Protocols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8AA65EB-A725-EB85-5A82-1B819B9A3F7D}"/>
              </a:ext>
            </a:extLst>
          </p:cNvPr>
          <p:cNvSpPr/>
          <p:nvPr/>
        </p:nvSpPr>
        <p:spPr>
          <a:xfrm>
            <a:off x="2692211" y="1743574"/>
            <a:ext cx="1111044" cy="555522"/>
          </a:xfrm>
          <a:custGeom>
            <a:avLst/>
            <a:gdLst>
              <a:gd name="connsiteX0" fmla="*/ 0 w 1866304"/>
              <a:gd name="connsiteY0" fmla="*/ 155528 h 933152"/>
              <a:gd name="connsiteX1" fmla="*/ 155528 w 1866304"/>
              <a:gd name="connsiteY1" fmla="*/ 0 h 933152"/>
              <a:gd name="connsiteX2" fmla="*/ 1710776 w 1866304"/>
              <a:gd name="connsiteY2" fmla="*/ 0 h 933152"/>
              <a:gd name="connsiteX3" fmla="*/ 1866304 w 1866304"/>
              <a:gd name="connsiteY3" fmla="*/ 155528 h 933152"/>
              <a:gd name="connsiteX4" fmla="*/ 1866304 w 1866304"/>
              <a:gd name="connsiteY4" fmla="*/ 777624 h 933152"/>
              <a:gd name="connsiteX5" fmla="*/ 1710776 w 1866304"/>
              <a:gd name="connsiteY5" fmla="*/ 933152 h 933152"/>
              <a:gd name="connsiteX6" fmla="*/ 155528 w 1866304"/>
              <a:gd name="connsiteY6" fmla="*/ 933152 h 933152"/>
              <a:gd name="connsiteX7" fmla="*/ 0 w 1866304"/>
              <a:gd name="connsiteY7" fmla="*/ 777624 h 933152"/>
              <a:gd name="connsiteX8" fmla="*/ 0 w 1866304"/>
              <a:gd name="connsiteY8" fmla="*/ 155528 h 933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66304" h="933152">
                <a:moveTo>
                  <a:pt x="0" y="155528"/>
                </a:moveTo>
                <a:cubicBezTo>
                  <a:pt x="0" y="69632"/>
                  <a:pt x="69632" y="0"/>
                  <a:pt x="155528" y="0"/>
                </a:cubicBezTo>
                <a:lnTo>
                  <a:pt x="1710776" y="0"/>
                </a:lnTo>
                <a:cubicBezTo>
                  <a:pt x="1796672" y="0"/>
                  <a:pt x="1866304" y="69632"/>
                  <a:pt x="1866304" y="155528"/>
                </a:cubicBezTo>
                <a:lnTo>
                  <a:pt x="1866304" y="777624"/>
                </a:lnTo>
                <a:cubicBezTo>
                  <a:pt x="1866304" y="863520"/>
                  <a:pt x="1796672" y="933152"/>
                  <a:pt x="1710776" y="933152"/>
                </a:cubicBezTo>
                <a:lnTo>
                  <a:pt x="155528" y="933152"/>
                </a:lnTo>
                <a:cubicBezTo>
                  <a:pt x="69632" y="933152"/>
                  <a:pt x="0" y="863520"/>
                  <a:pt x="0" y="777624"/>
                </a:cubicBezTo>
                <a:lnTo>
                  <a:pt x="0" y="155528"/>
                </a:lnTo>
                <a:close/>
              </a:path>
            </a:pathLst>
          </a:custGeom>
          <a:solidFill>
            <a:srgbClr val="73BC44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endParaRPr lang="zh-CN" altLang="en-US" sz="1350" kern="0">
              <a:solidFill>
                <a:sysClr val="windowText" lastClr="000000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987FC487-6273-2F2E-F7A7-1F48778995E7}"/>
              </a:ext>
            </a:extLst>
          </p:cNvPr>
          <p:cNvSpPr/>
          <p:nvPr/>
        </p:nvSpPr>
        <p:spPr>
          <a:xfrm>
            <a:off x="3904800" y="2454812"/>
            <a:ext cx="1111044" cy="555522"/>
          </a:xfrm>
          <a:custGeom>
            <a:avLst/>
            <a:gdLst>
              <a:gd name="connsiteX0" fmla="*/ 0 w 1866304"/>
              <a:gd name="connsiteY0" fmla="*/ 155528 h 933152"/>
              <a:gd name="connsiteX1" fmla="*/ 155528 w 1866304"/>
              <a:gd name="connsiteY1" fmla="*/ 0 h 933152"/>
              <a:gd name="connsiteX2" fmla="*/ 1710776 w 1866304"/>
              <a:gd name="connsiteY2" fmla="*/ 0 h 933152"/>
              <a:gd name="connsiteX3" fmla="*/ 1866304 w 1866304"/>
              <a:gd name="connsiteY3" fmla="*/ 155528 h 933152"/>
              <a:gd name="connsiteX4" fmla="*/ 1866304 w 1866304"/>
              <a:gd name="connsiteY4" fmla="*/ 777624 h 933152"/>
              <a:gd name="connsiteX5" fmla="*/ 1710776 w 1866304"/>
              <a:gd name="connsiteY5" fmla="*/ 933152 h 933152"/>
              <a:gd name="connsiteX6" fmla="*/ 155528 w 1866304"/>
              <a:gd name="connsiteY6" fmla="*/ 933152 h 933152"/>
              <a:gd name="connsiteX7" fmla="*/ 0 w 1866304"/>
              <a:gd name="connsiteY7" fmla="*/ 777624 h 933152"/>
              <a:gd name="connsiteX8" fmla="*/ 0 w 1866304"/>
              <a:gd name="connsiteY8" fmla="*/ 155528 h 933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66304" h="933152">
                <a:moveTo>
                  <a:pt x="0" y="155528"/>
                </a:moveTo>
                <a:cubicBezTo>
                  <a:pt x="0" y="69632"/>
                  <a:pt x="69632" y="0"/>
                  <a:pt x="155528" y="0"/>
                </a:cubicBezTo>
                <a:lnTo>
                  <a:pt x="1710776" y="0"/>
                </a:lnTo>
                <a:cubicBezTo>
                  <a:pt x="1796672" y="0"/>
                  <a:pt x="1866304" y="69632"/>
                  <a:pt x="1866304" y="155528"/>
                </a:cubicBezTo>
                <a:lnTo>
                  <a:pt x="1866304" y="777624"/>
                </a:lnTo>
                <a:cubicBezTo>
                  <a:pt x="1866304" y="863520"/>
                  <a:pt x="1796672" y="933152"/>
                  <a:pt x="1710776" y="933152"/>
                </a:cubicBezTo>
                <a:lnTo>
                  <a:pt x="155528" y="933152"/>
                </a:lnTo>
                <a:cubicBezTo>
                  <a:pt x="69632" y="933152"/>
                  <a:pt x="0" y="863520"/>
                  <a:pt x="0" y="777624"/>
                </a:cubicBezTo>
                <a:lnTo>
                  <a:pt x="0" y="155528"/>
                </a:lnTo>
                <a:close/>
              </a:path>
            </a:pathLst>
          </a:custGeom>
          <a:solidFill>
            <a:srgbClr val="4BAFC8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endParaRPr lang="zh-CN" altLang="en-US" sz="1350" kern="0">
              <a:solidFill>
                <a:sysClr val="windowText" lastClr="000000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28B885A-DD92-6E39-CB0C-2DB1693AD551}"/>
              </a:ext>
            </a:extLst>
          </p:cNvPr>
          <p:cNvSpPr/>
          <p:nvPr/>
        </p:nvSpPr>
        <p:spPr>
          <a:xfrm>
            <a:off x="3603811" y="3407996"/>
            <a:ext cx="1111044" cy="555522"/>
          </a:xfrm>
          <a:custGeom>
            <a:avLst/>
            <a:gdLst>
              <a:gd name="connsiteX0" fmla="*/ 0 w 1866304"/>
              <a:gd name="connsiteY0" fmla="*/ 155528 h 933152"/>
              <a:gd name="connsiteX1" fmla="*/ 155528 w 1866304"/>
              <a:gd name="connsiteY1" fmla="*/ 0 h 933152"/>
              <a:gd name="connsiteX2" fmla="*/ 1710776 w 1866304"/>
              <a:gd name="connsiteY2" fmla="*/ 0 h 933152"/>
              <a:gd name="connsiteX3" fmla="*/ 1866304 w 1866304"/>
              <a:gd name="connsiteY3" fmla="*/ 155528 h 933152"/>
              <a:gd name="connsiteX4" fmla="*/ 1866304 w 1866304"/>
              <a:gd name="connsiteY4" fmla="*/ 777624 h 933152"/>
              <a:gd name="connsiteX5" fmla="*/ 1710776 w 1866304"/>
              <a:gd name="connsiteY5" fmla="*/ 933152 h 933152"/>
              <a:gd name="connsiteX6" fmla="*/ 155528 w 1866304"/>
              <a:gd name="connsiteY6" fmla="*/ 933152 h 933152"/>
              <a:gd name="connsiteX7" fmla="*/ 0 w 1866304"/>
              <a:gd name="connsiteY7" fmla="*/ 777624 h 933152"/>
              <a:gd name="connsiteX8" fmla="*/ 0 w 1866304"/>
              <a:gd name="connsiteY8" fmla="*/ 155528 h 933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66304" h="933152">
                <a:moveTo>
                  <a:pt x="0" y="155528"/>
                </a:moveTo>
                <a:cubicBezTo>
                  <a:pt x="0" y="69632"/>
                  <a:pt x="69632" y="0"/>
                  <a:pt x="155528" y="0"/>
                </a:cubicBezTo>
                <a:lnTo>
                  <a:pt x="1710776" y="0"/>
                </a:lnTo>
                <a:cubicBezTo>
                  <a:pt x="1796672" y="0"/>
                  <a:pt x="1866304" y="69632"/>
                  <a:pt x="1866304" y="155528"/>
                </a:cubicBezTo>
                <a:lnTo>
                  <a:pt x="1866304" y="777624"/>
                </a:lnTo>
                <a:cubicBezTo>
                  <a:pt x="1866304" y="863520"/>
                  <a:pt x="1796672" y="933152"/>
                  <a:pt x="1710776" y="933152"/>
                </a:cubicBezTo>
                <a:lnTo>
                  <a:pt x="155528" y="933152"/>
                </a:lnTo>
                <a:cubicBezTo>
                  <a:pt x="69632" y="933152"/>
                  <a:pt x="0" y="863520"/>
                  <a:pt x="0" y="777624"/>
                </a:cubicBezTo>
                <a:lnTo>
                  <a:pt x="0" y="155528"/>
                </a:lnTo>
                <a:close/>
              </a:path>
            </a:pathLst>
          </a:custGeom>
          <a:solidFill>
            <a:srgbClr val="C3B996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endParaRPr lang="zh-CN" altLang="en-US" sz="1350" kern="0">
              <a:solidFill>
                <a:sysClr val="windowText" lastClr="000000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16646B6-604F-E276-C521-8AE6F42FD836}"/>
              </a:ext>
            </a:extLst>
          </p:cNvPr>
          <p:cNvSpPr/>
          <p:nvPr/>
        </p:nvSpPr>
        <p:spPr>
          <a:xfrm>
            <a:off x="1936878" y="3407996"/>
            <a:ext cx="1111044" cy="555522"/>
          </a:xfrm>
          <a:custGeom>
            <a:avLst/>
            <a:gdLst>
              <a:gd name="connsiteX0" fmla="*/ 0 w 1866304"/>
              <a:gd name="connsiteY0" fmla="*/ 155528 h 933152"/>
              <a:gd name="connsiteX1" fmla="*/ 155528 w 1866304"/>
              <a:gd name="connsiteY1" fmla="*/ 0 h 933152"/>
              <a:gd name="connsiteX2" fmla="*/ 1710776 w 1866304"/>
              <a:gd name="connsiteY2" fmla="*/ 0 h 933152"/>
              <a:gd name="connsiteX3" fmla="*/ 1866304 w 1866304"/>
              <a:gd name="connsiteY3" fmla="*/ 155528 h 933152"/>
              <a:gd name="connsiteX4" fmla="*/ 1866304 w 1866304"/>
              <a:gd name="connsiteY4" fmla="*/ 777624 h 933152"/>
              <a:gd name="connsiteX5" fmla="*/ 1710776 w 1866304"/>
              <a:gd name="connsiteY5" fmla="*/ 933152 h 933152"/>
              <a:gd name="connsiteX6" fmla="*/ 155528 w 1866304"/>
              <a:gd name="connsiteY6" fmla="*/ 933152 h 933152"/>
              <a:gd name="connsiteX7" fmla="*/ 0 w 1866304"/>
              <a:gd name="connsiteY7" fmla="*/ 777624 h 933152"/>
              <a:gd name="connsiteX8" fmla="*/ 0 w 1866304"/>
              <a:gd name="connsiteY8" fmla="*/ 155528 h 933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66304" h="933152">
                <a:moveTo>
                  <a:pt x="0" y="155528"/>
                </a:moveTo>
                <a:cubicBezTo>
                  <a:pt x="0" y="69632"/>
                  <a:pt x="69632" y="0"/>
                  <a:pt x="155528" y="0"/>
                </a:cubicBezTo>
                <a:lnTo>
                  <a:pt x="1710776" y="0"/>
                </a:lnTo>
                <a:cubicBezTo>
                  <a:pt x="1796672" y="0"/>
                  <a:pt x="1866304" y="69632"/>
                  <a:pt x="1866304" y="155528"/>
                </a:cubicBezTo>
                <a:lnTo>
                  <a:pt x="1866304" y="777624"/>
                </a:lnTo>
                <a:cubicBezTo>
                  <a:pt x="1866304" y="863520"/>
                  <a:pt x="1796672" y="933152"/>
                  <a:pt x="1710776" y="933152"/>
                </a:cubicBezTo>
                <a:lnTo>
                  <a:pt x="155528" y="933152"/>
                </a:lnTo>
                <a:cubicBezTo>
                  <a:pt x="69632" y="933152"/>
                  <a:pt x="0" y="863520"/>
                  <a:pt x="0" y="777624"/>
                </a:cubicBezTo>
                <a:lnTo>
                  <a:pt x="0" y="155528"/>
                </a:lnTo>
                <a:close/>
              </a:path>
            </a:pathLst>
          </a:custGeom>
          <a:solidFill>
            <a:srgbClr val="00B0F0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endParaRPr lang="zh-CN" altLang="en-US" sz="1350" kern="0">
              <a:solidFill>
                <a:sysClr val="windowText" lastClr="000000"/>
              </a:solidFill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90E3CDAD-1A80-C18F-64FC-4CFACC909952}"/>
              </a:ext>
            </a:extLst>
          </p:cNvPr>
          <p:cNvSpPr/>
          <p:nvPr/>
        </p:nvSpPr>
        <p:spPr>
          <a:xfrm>
            <a:off x="1462625" y="2454812"/>
            <a:ext cx="1111044" cy="555522"/>
          </a:xfrm>
          <a:custGeom>
            <a:avLst/>
            <a:gdLst>
              <a:gd name="connsiteX0" fmla="*/ 0 w 1866304"/>
              <a:gd name="connsiteY0" fmla="*/ 155528 h 933152"/>
              <a:gd name="connsiteX1" fmla="*/ 155528 w 1866304"/>
              <a:gd name="connsiteY1" fmla="*/ 0 h 933152"/>
              <a:gd name="connsiteX2" fmla="*/ 1710776 w 1866304"/>
              <a:gd name="connsiteY2" fmla="*/ 0 h 933152"/>
              <a:gd name="connsiteX3" fmla="*/ 1866304 w 1866304"/>
              <a:gd name="connsiteY3" fmla="*/ 155528 h 933152"/>
              <a:gd name="connsiteX4" fmla="*/ 1866304 w 1866304"/>
              <a:gd name="connsiteY4" fmla="*/ 777624 h 933152"/>
              <a:gd name="connsiteX5" fmla="*/ 1710776 w 1866304"/>
              <a:gd name="connsiteY5" fmla="*/ 933152 h 933152"/>
              <a:gd name="connsiteX6" fmla="*/ 155528 w 1866304"/>
              <a:gd name="connsiteY6" fmla="*/ 933152 h 933152"/>
              <a:gd name="connsiteX7" fmla="*/ 0 w 1866304"/>
              <a:gd name="connsiteY7" fmla="*/ 777624 h 933152"/>
              <a:gd name="connsiteX8" fmla="*/ 0 w 1866304"/>
              <a:gd name="connsiteY8" fmla="*/ 155528 h 933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66304" h="933152">
                <a:moveTo>
                  <a:pt x="0" y="155528"/>
                </a:moveTo>
                <a:cubicBezTo>
                  <a:pt x="0" y="69632"/>
                  <a:pt x="69632" y="0"/>
                  <a:pt x="155528" y="0"/>
                </a:cubicBezTo>
                <a:lnTo>
                  <a:pt x="1710776" y="0"/>
                </a:lnTo>
                <a:cubicBezTo>
                  <a:pt x="1796672" y="0"/>
                  <a:pt x="1866304" y="69632"/>
                  <a:pt x="1866304" y="155528"/>
                </a:cubicBezTo>
                <a:lnTo>
                  <a:pt x="1866304" y="777624"/>
                </a:lnTo>
                <a:cubicBezTo>
                  <a:pt x="1866304" y="863520"/>
                  <a:pt x="1796672" y="933152"/>
                  <a:pt x="1710776" y="933152"/>
                </a:cubicBezTo>
                <a:lnTo>
                  <a:pt x="155528" y="933152"/>
                </a:lnTo>
                <a:cubicBezTo>
                  <a:pt x="69632" y="933152"/>
                  <a:pt x="0" y="863520"/>
                  <a:pt x="0" y="777624"/>
                </a:cubicBezTo>
                <a:lnTo>
                  <a:pt x="0" y="155528"/>
                </a:lnTo>
                <a:close/>
              </a:path>
            </a:pathLst>
          </a:custGeom>
          <a:solidFill>
            <a:srgbClr val="E18787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endParaRPr lang="zh-CN" altLang="en-US" sz="1350" kern="0">
              <a:solidFill>
                <a:sysClr val="windowText" lastClr="000000"/>
              </a:solidFill>
            </a:endParaRPr>
          </a:p>
        </p:txBody>
      </p:sp>
      <p:sp>
        <p:nvSpPr>
          <p:cNvPr id="23" name="Block Arc 22">
            <a:extLst>
              <a:ext uri="{FF2B5EF4-FFF2-40B4-BE49-F238E27FC236}">
                <a16:creationId xmlns:a16="http://schemas.microsoft.com/office/drawing/2014/main" id="{56516B01-6D03-9BB7-B71F-F0AB3D0A02CB}"/>
              </a:ext>
            </a:extLst>
          </p:cNvPr>
          <p:cNvSpPr/>
          <p:nvPr/>
        </p:nvSpPr>
        <p:spPr>
          <a:xfrm rot="3783420">
            <a:off x="3562875" y="1572987"/>
            <a:ext cx="465224" cy="423293"/>
          </a:xfrm>
          <a:prstGeom prst="blockArc">
            <a:avLst/>
          </a:prstGeom>
          <a:solidFill>
            <a:srgbClr val="73BC44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endParaRPr lang="zh-CN" altLang="en-US" sz="1350" kern="0">
              <a:solidFill>
                <a:sysClr val="windowText" lastClr="000000"/>
              </a:solidFill>
            </a:endParaRPr>
          </a:p>
        </p:txBody>
      </p:sp>
      <p:sp>
        <p:nvSpPr>
          <p:cNvPr id="24" name="Block Arc 23">
            <a:extLst>
              <a:ext uri="{FF2B5EF4-FFF2-40B4-BE49-F238E27FC236}">
                <a16:creationId xmlns:a16="http://schemas.microsoft.com/office/drawing/2014/main" id="{A4CD87D1-8976-1CF3-EB7F-259C04DC58B2}"/>
              </a:ext>
            </a:extLst>
          </p:cNvPr>
          <p:cNvSpPr/>
          <p:nvPr/>
        </p:nvSpPr>
        <p:spPr>
          <a:xfrm rot="7670551">
            <a:off x="4731303" y="2743090"/>
            <a:ext cx="465224" cy="423293"/>
          </a:xfrm>
          <a:prstGeom prst="blockArc">
            <a:avLst/>
          </a:prstGeom>
          <a:solidFill>
            <a:srgbClr val="4BAFC8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endParaRPr lang="zh-CN" altLang="en-US" sz="1350" kern="0">
              <a:solidFill>
                <a:sysClr val="windowText" lastClr="000000"/>
              </a:solidFill>
            </a:endParaRPr>
          </a:p>
        </p:txBody>
      </p:sp>
      <p:sp>
        <p:nvSpPr>
          <p:cNvPr id="25" name="Block Arc 24">
            <a:extLst>
              <a:ext uri="{FF2B5EF4-FFF2-40B4-BE49-F238E27FC236}">
                <a16:creationId xmlns:a16="http://schemas.microsoft.com/office/drawing/2014/main" id="{CC4E6F76-B655-E921-0F5E-A80B80305673}"/>
              </a:ext>
            </a:extLst>
          </p:cNvPr>
          <p:cNvSpPr/>
          <p:nvPr/>
        </p:nvSpPr>
        <p:spPr>
          <a:xfrm rot="7881058">
            <a:off x="4469198" y="3714652"/>
            <a:ext cx="465224" cy="423293"/>
          </a:xfrm>
          <a:prstGeom prst="blockArc">
            <a:avLst/>
          </a:prstGeom>
          <a:solidFill>
            <a:srgbClr val="C3B996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endParaRPr lang="zh-CN" altLang="en-US" sz="1350" kern="0">
              <a:solidFill>
                <a:sysClr val="windowText" lastClr="000000"/>
              </a:solidFill>
            </a:endParaRPr>
          </a:p>
        </p:txBody>
      </p:sp>
      <p:sp>
        <p:nvSpPr>
          <p:cNvPr id="26" name="Block Arc 25">
            <a:extLst>
              <a:ext uri="{FF2B5EF4-FFF2-40B4-BE49-F238E27FC236}">
                <a16:creationId xmlns:a16="http://schemas.microsoft.com/office/drawing/2014/main" id="{31FF7624-FB16-6C71-42A8-BD813E674483}"/>
              </a:ext>
            </a:extLst>
          </p:cNvPr>
          <p:cNvSpPr/>
          <p:nvPr/>
        </p:nvSpPr>
        <p:spPr>
          <a:xfrm rot="19348808">
            <a:off x="1257116" y="2272222"/>
            <a:ext cx="465224" cy="423293"/>
          </a:xfrm>
          <a:prstGeom prst="blockArc">
            <a:avLst/>
          </a:prstGeom>
          <a:solidFill>
            <a:srgbClr val="E18787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endParaRPr lang="zh-CN" altLang="en-US" sz="1350" kern="0">
              <a:solidFill>
                <a:sysClr val="windowText" lastClr="000000"/>
              </a:solidFill>
            </a:endParaRPr>
          </a:p>
        </p:txBody>
      </p:sp>
      <p:sp>
        <p:nvSpPr>
          <p:cNvPr id="27" name="Block Arc 26">
            <a:extLst>
              <a:ext uri="{FF2B5EF4-FFF2-40B4-BE49-F238E27FC236}">
                <a16:creationId xmlns:a16="http://schemas.microsoft.com/office/drawing/2014/main" id="{4E27A8B9-EFEC-DAD8-829F-DDDAD8A24851}"/>
              </a:ext>
            </a:extLst>
          </p:cNvPr>
          <p:cNvSpPr/>
          <p:nvPr/>
        </p:nvSpPr>
        <p:spPr>
          <a:xfrm rot="13875521">
            <a:off x="1750978" y="3703563"/>
            <a:ext cx="465224" cy="423293"/>
          </a:xfrm>
          <a:prstGeom prst="blockArc">
            <a:avLst/>
          </a:prstGeom>
          <a:solidFill>
            <a:srgbClr val="00B0F0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endParaRPr lang="zh-CN" altLang="en-US" sz="1350" kern="0">
              <a:solidFill>
                <a:sysClr val="windowText" lastClr="00000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BD5EE23-2983-9B29-DE24-04A0D003CA21}"/>
              </a:ext>
            </a:extLst>
          </p:cNvPr>
          <p:cNvSpPr txBox="1"/>
          <p:nvPr/>
        </p:nvSpPr>
        <p:spPr>
          <a:xfrm>
            <a:off x="4081878" y="1614715"/>
            <a:ext cx="1743689" cy="2727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350"/>
              </a:lnSpc>
            </a:pPr>
            <a:r>
              <a:rPr lang="en-US" altLang="zh-CN" sz="1350" b="1" dirty="0">
                <a:solidFill>
                  <a:srgbClr val="3D3929"/>
                </a:solidFill>
                <a:latin typeface="Inter"/>
              </a:rPr>
              <a:t>Energy flow recording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FDB78B0-6D4C-5D00-BDB1-52ED1047AB14}"/>
              </a:ext>
            </a:extLst>
          </p:cNvPr>
          <p:cNvSpPr txBox="1"/>
          <p:nvPr/>
        </p:nvSpPr>
        <p:spPr>
          <a:xfrm>
            <a:off x="5052628" y="2987724"/>
            <a:ext cx="1177082" cy="4522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350"/>
              </a:lnSpc>
            </a:pPr>
            <a:r>
              <a:rPr lang="en-US" altLang="zh-CN" sz="1350" b="1" dirty="0">
                <a:solidFill>
                  <a:srgbClr val="3D3929"/>
                </a:solidFill>
                <a:latin typeface="Inter"/>
              </a:rPr>
              <a:t>Transaction validation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FD21C9D-D1D6-E4EE-5413-F592D28CF196}"/>
              </a:ext>
            </a:extLst>
          </p:cNvPr>
          <p:cNvSpPr txBox="1"/>
          <p:nvPr/>
        </p:nvSpPr>
        <p:spPr>
          <a:xfrm>
            <a:off x="4953722" y="3858485"/>
            <a:ext cx="1262373" cy="4522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350"/>
              </a:lnSpc>
            </a:pPr>
            <a:r>
              <a:rPr lang="en-US" altLang="zh-CN" sz="1350" b="1" dirty="0">
                <a:solidFill>
                  <a:srgbClr val="3D3929"/>
                </a:solidFill>
                <a:latin typeface="Inter"/>
              </a:rPr>
              <a:t>Smart contract execution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8278833-9A01-E120-494D-28F4FAFAA0DF}"/>
              </a:ext>
            </a:extLst>
          </p:cNvPr>
          <p:cNvSpPr txBox="1"/>
          <p:nvPr/>
        </p:nvSpPr>
        <p:spPr>
          <a:xfrm>
            <a:off x="461705" y="3899669"/>
            <a:ext cx="1406081" cy="4522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350"/>
              </a:lnSpc>
            </a:pPr>
            <a:r>
              <a:rPr lang="en-US" altLang="zh-CN" sz="1350" b="1" dirty="0">
                <a:solidFill>
                  <a:srgbClr val="3D3929"/>
                </a:solidFill>
                <a:latin typeface="Inter"/>
              </a:rPr>
              <a:t>Cross-chain communication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E845EAE-74AA-03D9-C8BE-72204E421F70}"/>
              </a:ext>
            </a:extLst>
          </p:cNvPr>
          <p:cNvSpPr txBox="1"/>
          <p:nvPr/>
        </p:nvSpPr>
        <p:spPr>
          <a:xfrm>
            <a:off x="235033" y="1902926"/>
            <a:ext cx="1406081" cy="4522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350"/>
              </a:lnSpc>
            </a:pPr>
            <a:r>
              <a:rPr lang="en-US" altLang="zh-CN" sz="1350" b="1" dirty="0">
                <a:solidFill>
                  <a:srgbClr val="3D3929"/>
                </a:solidFill>
                <a:latin typeface="Inter"/>
              </a:rPr>
              <a:t>Data format standardization</a:t>
            </a:r>
          </a:p>
        </p:txBody>
      </p:sp>
      <p:pic>
        <p:nvPicPr>
          <p:cNvPr id="35" name="Graphic 34" descr="Plugged Unplugged with solid fill">
            <a:extLst>
              <a:ext uri="{FF2B5EF4-FFF2-40B4-BE49-F238E27FC236}">
                <a16:creationId xmlns:a16="http://schemas.microsoft.com/office/drawing/2014/main" id="{FCBB88DB-DB48-A5B9-3736-8344B3F0DF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09490" y="1798920"/>
            <a:ext cx="463350" cy="463350"/>
          </a:xfrm>
          <a:prstGeom prst="rect">
            <a:avLst/>
          </a:prstGeom>
        </p:spPr>
      </p:pic>
      <p:pic>
        <p:nvPicPr>
          <p:cNvPr id="39" name="Graphic 38" descr="Shopping cart with solid fill">
            <a:extLst>
              <a:ext uri="{FF2B5EF4-FFF2-40B4-BE49-F238E27FC236}">
                <a16:creationId xmlns:a16="http://schemas.microsoft.com/office/drawing/2014/main" id="{541BBE2F-E7E9-0E62-B320-3360C34F918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260554" y="2532805"/>
            <a:ext cx="399536" cy="399536"/>
          </a:xfrm>
          <a:prstGeom prst="rect">
            <a:avLst/>
          </a:prstGeom>
        </p:spPr>
      </p:pic>
      <p:pic>
        <p:nvPicPr>
          <p:cNvPr id="40" name="Graphic 39" descr="Contract with solid fill">
            <a:extLst>
              <a:ext uri="{FF2B5EF4-FFF2-40B4-BE49-F238E27FC236}">
                <a16:creationId xmlns:a16="http://schemas.microsoft.com/office/drawing/2014/main" id="{686F6BE2-9AE8-B0A1-7ED3-DBECC60E6D2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933751" y="3470797"/>
            <a:ext cx="455501" cy="455501"/>
          </a:xfrm>
          <a:prstGeom prst="rect">
            <a:avLst/>
          </a:prstGeom>
        </p:spPr>
      </p:pic>
      <p:pic>
        <p:nvPicPr>
          <p:cNvPr id="42" name="Graphic 41" descr="Email with solid fill">
            <a:extLst>
              <a:ext uri="{FF2B5EF4-FFF2-40B4-BE49-F238E27FC236}">
                <a16:creationId xmlns:a16="http://schemas.microsoft.com/office/drawing/2014/main" id="{92FBCB79-DCFE-86C4-BE6B-673CC824C32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257856" y="3443082"/>
            <a:ext cx="466538" cy="466538"/>
          </a:xfrm>
          <a:prstGeom prst="rect">
            <a:avLst/>
          </a:prstGeom>
        </p:spPr>
      </p:pic>
      <p:pic>
        <p:nvPicPr>
          <p:cNvPr id="46" name="Graphic 45" descr="Table with solid fill">
            <a:extLst>
              <a:ext uri="{FF2B5EF4-FFF2-40B4-BE49-F238E27FC236}">
                <a16:creationId xmlns:a16="http://schemas.microsoft.com/office/drawing/2014/main" id="{99E7999B-D709-5190-83AF-E47A291F1A2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751310" y="2461177"/>
            <a:ext cx="549158" cy="549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512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8582B6-DB48-652C-5C41-91FC3378EB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DD775E75-3693-FCE5-E7E6-C42F1D051C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Security Best Practices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583A175-8F29-6425-5B27-02935BEEC33C}"/>
              </a:ext>
            </a:extLst>
          </p:cNvPr>
          <p:cNvGrpSpPr/>
          <p:nvPr/>
        </p:nvGrpSpPr>
        <p:grpSpPr>
          <a:xfrm>
            <a:off x="2236365" y="1790415"/>
            <a:ext cx="2075135" cy="2077334"/>
            <a:chOff x="4079453" y="1906292"/>
            <a:chExt cx="4033094" cy="4037368"/>
          </a:xfrm>
        </p:grpSpPr>
        <p:sp>
          <p:nvSpPr>
            <p:cNvPr id="3" name="Shape 20">
              <a:extLst>
                <a:ext uri="{FF2B5EF4-FFF2-40B4-BE49-F238E27FC236}">
                  <a16:creationId xmlns:a16="http://schemas.microsoft.com/office/drawing/2014/main" id="{5180BB02-43B9-0D70-F327-A9B3E938332A}"/>
                </a:ext>
              </a:extLst>
            </p:cNvPr>
            <p:cNvSpPr/>
            <p:nvPr/>
          </p:nvSpPr>
          <p:spPr>
            <a:xfrm>
              <a:off x="4079453" y="1907306"/>
              <a:ext cx="3010736" cy="1682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7" h="21600" extrusionOk="0">
                  <a:moveTo>
                    <a:pt x="5358" y="0"/>
                  </a:moveTo>
                  <a:cubicBezTo>
                    <a:pt x="3987" y="0"/>
                    <a:pt x="2615" y="961"/>
                    <a:pt x="1569" y="2879"/>
                  </a:cubicBezTo>
                  <a:cubicBezTo>
                    <a:pt x="-523" y="6715"/>
                    <a:pt x="-523" y="12932"/>
                    <a:pt x="1569" y="16768"/>
                  </a:cubicBezTo>
                  <a:cubicBezTo>
                    <a:pt x="2343" y="18188"/>
                    <a:pt x="3297" y="19081"/>
                    <a:pt x="4295" y="19450"/>
                  </a:cubicBezTo>
                  <a:cubicBezTo>
                    <a:pt x="4722" y="17509"/>
                    <a:pt x="5374" y="15769"/>
                    <a:pt x="6186" y="14298"/>
                  </a:cubicBezTo>
                  <a:cubicBezTo>
                    <a:pt x="9651" y="8018"/>
                    <a:pt x="15222" y="7992"/>
                    <a:pt x="18667" y="14298"/>
                  </a:cubicBezTo>
                  <a:cubicBezTo>
                    <a:pt x="19232" y="15331"/>
                    <a:pt x="19692" y="16479"/>
                    <a:pt x="20069" y="17690"/>
                  </a:cubicBezTo>
                  <a:lnTo>
                    <a:pt x="18925" y="17659"/>
                  </a:lnTo>
                  <a:lnTo>
                    <a:pt x="21077" y="21600"/>
                  </a:lnTo>
                  <a:lnTo>
                    <a:pt x="21027" y="16027"/>
                  </a:lnTo>
                  <a:lnTo>
                    <a:pt x="20273" y="17497"/>
                  </a:lnTo>
                  <a:cubicBezTo>
                    <a:pt x="19857" y="15913"/>
                    <a:pt x="19307" y="14418"/>
                    <a:pt x="18590" y="13104"/>
                  </a:cubicBezTo>
                  <a:cubicBezTo>
                    <a:pt x="16867" y="9944"/>
                    <a:pt x="14610" y="8364"/>
                    <a:pt x="12351" y="8364"/>
                  </a:cubicBezTo>
                  <a:cubicBezTo>
                    <a:pt x="11788" y="8364"/>
                    <a:pt x="11226" y="8462"/>
                    <a:pt x="10671" y="8658"/>
                  </a:cubicBezTo>
                  <a:cubicBezTo>
                    <a:pt x="10534" y="6546"/>
                    <a:pt x="10030" y="4500"/>
                    <a:pt x="9146" y="2879"/>
                  </a:cubicBezTo>
                  <a:cubicBezTo>
                    <a:pt x="8100" y="961"/>
                    <a:pt x="6729" y="0"/>
                    <a:pt x="5358" y="0"/>
                  </a:cubicBezTo>
                  <a:close/>
                </a:path>
              </a:pathLst>
            </a:custGeom>
            <a:solidFill>
              <a:srgbClr val="0070C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 sz="1350"/>
            </a:p>
          </p:txBody>
        </p:sp>
        <p:sp>
          <p:nvSpPr>
            <p:cNvPr id="4" name="Shape 21">
              <a:extLst>
                <a:ext uri="{FF2B5EF4-FFF2-40B4-BE49-F238E27FC236}">
                  <a16:creationId xmlns:a16="http://schemas.microsoft.com/office/drawing/2014/main" id="{40D97C51-8385-2041-61BE-AE0FF7BC1E2F}"/>
                </a:ext>
              </a:extLst>
            </p:cNvPr>
            <p:cNvSpPr/>
            <p:nvPr/>
          </p:nvSpPr>
          <p:spPr>
            <a:xfrm>
              <a:off x="6429853" y="1906292"/>
              <a:ext cx="1681968" cy="3011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9" h="21076" extrusionOk="0">
                  <a:moveTo>
                    <a:pt x="21599" y="5355"/>
                  </a:moveTo>
                  <a:cubicBezTo>
                    <a:pt x="21598" y="3984"/>
                    <a:pt x="20636" y="2613"/>
                    <a:pt x="18717" y="1567"/>
                  </a:cubicBezTo>
                  <a:cubicBezTo>
                    <a:pt x="14878" y="-524"/>
                    <a:pt x="8659" y="-523"/>
                    <a:pt x="4822" y="1570"/>
                  </a:cubicBezTo>
                  <a:cubicBezTo>
                    <a:pt x="3403" y="2344"/>
                    <a:pt x="2510" y="3298"/>
                    <a:pt x="2141" y="4296"/>
                  </a:cubicBezTo>
                  <a:cubicBezTo>
                    <a:pt x="4083" y="4722"/>
                    <a:pt x="5824" y="5374"/>
                    <a:pt x="7296" y="6185"/>
                  </a:cubicBezTo>
                  <a:cubicBezTo>
                    <a:pt x="13581" y="9649"/>
                    <a:pt x="13610" y="15219"/>
                    <a:pt x="7304" y="18665"/>
                  </a:cubicBezTo>
                  <a:cubicBezTo>
                    <a:pt x="6270" y="19230"/>
                    <a:pt x="5122" y="19690"/>
                    <a:pt x="3911" y="20068"/>
                  </a:cubicBezTo>
                  <a:lnTo>
                    <a:pt x="3941" y="18924"/>
                  </a:lnTo>
                  <a:lnTo>
                    <a:pt x="0" y="21076"/>
                  </a:lnTo>
                  <a:lnTo>
                    <a:pt x="5576" y="21025"/>
                  </a:lnTo>
                  <a:lnTo>
                    <a:pt x="4104" y="20271"/>
                  </a:lnTo>
                  <a:cubicBezTo>
                    <a:pt x="5689" y="19856"/>
                    <a:pt x="7183" y="19305"/>
                    <a:pt x="8498" y="18588"/>
                  </a:cubicBezTo>
                  <a:cubicBezTo>
                    <a:pt x="11658" y="16864"/>
                    <a:pt x="13237" y="14607"/>
                    <a:pt x="13236" y="12349"/>
                  </a:cubicBezTo>
                  <a:cubicBezTo>
                    <a:pt x="13235" y="11786"/>
                    <a:pt x="13137" y="11224"/>
                    <a:pt x="12940" y="10669"/>
                  </a:cubicBezTo>
                  <a:cubicBezTo>
                    <a:pt x="15053" y="10532"/>
                    <a:pt x="17101" y="10028"/>
                    <a:pt x="18721" y="9144"/>
                  </a:cubicBezTo>
                  <a:cubicBezTo>
                    <a:pt x="20640" y="8097"/>
                    <a:pt x="21600" y="6726"/>
                    <a:pt x="21599" y="5355"/>
                  </a:cubicBezTo>
                  <a:close/>
                </a:path>
              </a:pathLst>
            </a:custGeom>
            <a:solidFill>
              <a:srgbClr val="C3B99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 sz="1350"/>
            </a:p>
          </p:txBody>
        </p:sp>
        <p:sp>
          <p:nvSpPr>
            <p:cNvPr id="5" name="Shape 22">
              <a:extLst>
                <a:ext uri="{FF2B5EF4-FFF2-40B4-BE49-F238E27FC236}">
                  <a16:creationId xmlns:a16="http://schemas.microsoft.com/office/drawing/2014/main" id="{E285776D-0B63-7547-26EF-582CE3041B51}"/>
                </a:ext>
              </a:extLst>
            </p:cNvPr>
            <p:cNvSpPr/>
            <p:nvPr/>
          </p:nvSpPr>
          <p:spPr>
            <a:xfrm>
              <a:off x="5101812" y="4259950"/>
              <a:ext cx="3010735" cy="1682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7" h="21600" extrusionOk="0">
                  <a:moveTo>
                    <a:pt x="15719" y="21600"/>
                  </a:moveTo>
                  <a:cubicBezTo>
                    <a:pt x="17090" y="21600"/>
                    <a:pt x="18462" y="20639"/>
                    <a:pt x="19508" y="18721"/>
                  </a:cubicBezTo>
                  <a:cubicBezTo>
                    <a:pt x="21600" y="14885"/>
                    <a:pt x="21600" y="8668"/>
                    <a:pt x="19508" y="4832"/>
                  </a:cubicBezTo>
                  <a:cubicBezTo>
                    <a:pt x="18734" y="3412"/>
                    <a:pt x="17780" y="2519"/>
                    <a:pt x="16782" y="2150"/>
                  </a:cubicBezTo>
                  <a:cubicBezTo>
                    <a:pt x="16355" y="4091"/>
                    <a:pt x="15703" y="5831"/>
                    <a:pt x="14891" y="7302"/>
                  </a:cubicBezTo>
                  <a:cubicBezTo>
                    <a:pt x="11426" y="13582"/>
                    <a:pt x="5855" y="13608"/>
                    <a:pt x="2410" y="7302"/>
                  </a:cubicBezTo>
                  <a:cubicBezTo>
                    <a:pt x="1845" y="6269"/>
                    <a:pt x="1385" y="5121"/>
                    <a:pt x="1008" y="3910"/>
                  </a:cubicBezTo>
                  <a:lnTo>
                    <a:pt x="2152" y="3941"/>
                  </a:lnTo>
                  <a:lnTo>
                    <a:pt x="0" y="0"/>
                  </a:lnTo>
                  <a:lnTo>
                    <a:pt x="50" y="5573"/>
                  </a:lnTo>
                  <a:lnTo>
                    <a:pt x="804" y="4103"/>
                  </a:lnTo>
                  <a:cubicBezTo>
                    <a:pt x="1220" y="5687"/>
                    <a:pt x="1770" y="7182"/>
                    <a:pt x="2487" y="8496"/>
                  </a:cubicBezTo>
                  <a:cubicBezTo>
                    <a:pt x="4210" y="11656"/>
                    <a:pt x="6467" y="13236"/>
                    <a:pt x="8726" y="13236"/>
                  </a:cubicBezTo>
                  <a:cubicBezTo>
                    <a:pt x="9289" y="13236"/>
                    <a:pt x="9851" y="13138"/>
                    <a:pt x="10406" y="12942"/>
                  </a:cubicBezTo>
                  <a:cubicBezTo>
                    <a:pt x="10543" y="15054"/>
                    <a:pt x="11047" y="17100"/>
                    <a:pt x="11931" y="18721"/>
                  </a:cubicBezTo>
                  <a:cubicBezTo>
                    <a:pt x="12977" y="20639"/>
                    <a:pt x="14348" y="21600"/>
                    <a:pt x="15719" y="21600"/>
                  </a:cubicBezTo>
                  <a:close/>
                </a:path>
              </a:pathLst>
            </a:custGeom>
            <a:solidFill>
              <a:srgbClr val="73BC4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 sz="1350"/>
            </a:p>
          </p:txBody>
        </p:sp>
        <p:sp>
          <p:nvSpPr>
            <p:cNvPr id="6" name="Shape 23">
              <a:extLst>
                <a:ext uri="{FF2B5EF4-FFF2-40B4-BE49-F238E27FC236}">
                  <a16:creationId xmlns:a16="http://schemas.microsoft.com/office/drawing/2014/main" id="{6D013C89-C814-0E37-32AC-D4E787CBD50A}"/>
                </a:ext>
              </a:extLst>
            </p:cNvPr>
            <p:cNvSpPr/>
            <p:nvPr/>
          </p:nvSpPr>
          <p:spPr>
            <a:xfrm>
              <a:off x="4080178" y="2932626"/>
              <a:ext cx="1681968" cy="3011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9" h="21076" extrusionOk="0">
                  <a:moveTo>
                    <a:pt x="0" y="15721"/>
                  </a:moveTo>
                  <a:cubicBezTo>
                    <a:pt x="1" y="17092"/>
                    <a:pt x="963" y="18463"/>
                    <a:pt x="2882" y="19509"/>
                  </a:cubicBezTo>
                  <a:cubicBezTo>
                    <a:pt x="6721" y="21600"/>
                    <a:pt x="12940" y="21599"/>
                    <a:pt x="16777" y="19506"/>
                  </a:cubicBezTo>
                  <a:cubicBezTo>
                    <a:pt x="18196" y="18732"/>
                    <a:pt x="19089" y="17778"/>
                    <a:pt x="19458" y="16780"/>
                  </a:cubicBezTo>
                  <a:cubicBezTo>
                    <a:pt x="17516" y="16354"/>
                    <a:pt x="15775" y="15702"/>
                    <a:pt x="14303" y="14891"/>
                  </a:cubicBezTo>
                  <a:cubicBezTo>
                    <a:pt x="8018" y="11427"/>
                    <a:pt x="7989" y="5857"/>
                    <a:pt x="14295" y="2411"/>
                  </a:cubicBezTo>
                  <a:cubicBezTo>
                    <a:pt x="15329" y="1846"/>
                    <a:pt x="16477" y="1386"/>
                    <a:pt x="17688" y="1008"/>
                  </a:cubicBezTo>
                  <a:lnTo>
                    <a:pt x="17658" y="2152"/>
                  </a:lnTo>
                  <a:lnTo>
                    <a:pt x="21599" y="0"/>
                  </a:lnTo>
                  <a:lnTo>
                    <a:pt x="16023" y="51"/>
                  </a:lnTo>
                  <a:lnTo>
                    <a:pt x="17495" y="805"/>
                  </a:lnTo>
                  <a:cubicBezTo>
                    <a:pt x="15910" y="1220"/>
                    <a:pt x="14416" y="1771"/>
                    <a:pt x="13101" y="2488"/>
                  </a:cubicBezTo>
                  <a:cubicBezTo>
                    <a:pt x="9941" y="4212"/>
                    <a:pt x="8362" y="6469"/>
                    <a:pt x="8363" y="8727"/>
                  </a:cubicBezTo>
                  <a:cubicBezTo>
                    <a:pt x="8364" y="9290"/>
                    <a:pt x="8462" y="9852"/>
                    <a:pt x="8659" y="10407"/>
                  </a:cubicBezTo>
                  <a:cubicBezTo>
                    <a:pt x="6546" y="10544"/>
                    <a:pt x="4498" y="11048"/>
                    <a:pt x="2878" y="11932"/>
                  </a:cubicBezTo>
                  <a:cubicBezTo>
                    <a:pt x="959" y="12979"/>
                    <a:pt x="-1" y="14350"/>
                    <a:pt x="0" y="15721"/>
                  </a:cubicBezTo>
                  <a:close/>
                </a:path>
              </a:pathLst>
            </a:custGeom>
            <a:solidFill>
              <a:srgbClr val="E1878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 sz="1350" dirty="0"/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70986B45-33A7-8C7B-8495-0CEAEE0F4ED0}"/>
              </a:ext>
            </a:extLst>
          </p:cNvPr>
          <p:cNvSpPr txBox="1"/>
          <p:nvPr/>
        </p:nvSpPr>
        <p:spPr>
          <a:xfrm>
            <a:off x="4468784" y="2319851"/>
            <a:ext cx="1944216" cy="2727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350"/>
              </a:lnSpc>
            </a:pPr>
            <a:r>
              <a:rPr lang="en-US" altLang="zh-CN" sz="1350" b="1" dirty="0">
                <a:solidFill>
                  <a:srgbClr val="3D3929"/>
                </a:solidFill>
                <a:latin typeface="Inter"/>
              </a:rPr>
              <a:t>Infrastructure Protection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AADEC95-B4EB-5DBC-0915-F2D6BB22A7C7}"/>
              </a:ext>
            </a:extLst>
          </p:cNvPr>
          <p:cNvSpPr txBox="1"/>
          <p:nvPr/>
        </p:nvSpPr>
        <p:spPr>
          <a:xfrm>
            <a:off x="4361162" y="3735314"/>
            <a:ext cx="1944216" cy="2727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350"/>
              </a:lnSpc>
            </a:pPr>
            <a:r>
              <a:rPr lang="en-US" altLang="zh-CN" sz="1350" b="1" dirty="0">
                <a:solidFill>
                  <a:srgbClr val="3D3929"/>
                </a:solidFill>
                <a:latin typeface="Inter"/>
              </a:rPr>
              <a:t>Smart Contract Security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5DBE8E0-4BEA-DCC6-B0B4-09462757341C}"/>
              </a:ext>
            </a:extLst>
          </p:cNvPr>
          <p:cNvSpPr txBox="1"/>
          <p:nvPr/>
        </p:nvSpPr>
        <p:spPr>
          <a:xfrm>
            <a:off x="899181" y="3743137"/>
            <a:ext cx="1347632" cy="4522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350"/>
              </a:lnSpc>
            </a:pPr>
            <a:r>
              <a:rPr lang="en-US" altLang="zh-CN" sz="1350" b="1" dirty="0">
                <a:solidFill>
                  <a:srgbClr val="3D3929"/>
                </a:solidFill>
                <a:latin typeface="Inter"/>
              </a:rPr>
              <a:t>Private Key Management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5CB74F9-D695-72DF-2ADE-80B629E94638}"/>
              </a:ext>
            </a:extLst>
          </p:cNvPr>
          <p:cNvSpPr txBox="1"/>
          <p:nvPr/>
        </p:nvSpPr>
        <p:spPr>
          <a:xfrm>
            <a:off x="754234" y="2323114"/>
            <a:ext cx="1422176" cy="2727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350"/>
              </a:lnSpc>
            </a:pPr>
            <a:r>
              <a:rPr lang="en-US" altLang="zh-CN" sz="1350" b="1" dirty="0">
                <a:solidFill>
                  <a:srgbClr val="3D3929"/>
                </a:solidFill>
                <a:latin typeface="Inter"/>
              </a:rPr>
              <a:t>Network Security</a:t>
            </a:r>
          </a:p>
        </p:txBody>
      </p:sp>
      <p:pic>
        <p:nvPicPr>
          <p:cNvPr id="32" name="Graphic 31" descr="Fire Hydrant with solid fill">
            <a:extLst>
              <a:ext uri="{FF2B5EF4-FFF2-40B4-BE49-F238E27FC236}">
                <a16:creationId xmlns:a16="http://schemas.microsoft.com/office/drawing/2014/main" id="{5DAC0658-D23B-C00D-D206-241030F75C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704934" y="1887994"/>
            <a:ext cx="504626" cy="504626"/>
          </a:xfrm>
          <a:prstGeom prst="rect">
            <a:avLst/>
          </a:prstGeom>
        </p:spPr>
      </p:pic>
      <p:pic>
        <p:nvPicPr>
          <p:cNvPr id="34" name="Graphic 33" descr="Umbrella with solid fill">
            <a:extLst>
              <a:ext uri="{FF2B5EF4-FFF2-40B4-BE49-F238E27FC236}">
                <a16:creationId xmlns:a16="http://schemas.microsoft.com/office/drawing/2014/main" id="{B91528B2-CF4E-9417-F38C-E1F4809404B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704934" y="3339673"/>
            <a:ext cx="507281" cy="507281"/>
          </a:xfrm>
          <a:prstGeom prst="rect">
            <a:avLst/>
          </a:prstGeom>
        </p:spPr>
      </p:pic>
      <p:pic>
        <p:nvPicPr>
          <p:cNvPr id="36" name="Graphic 35" descr="Old Key with solid fill">
            <a:extLst>
              <a:ext uri="{FF2B5EF4-FFF2-40B4-BE49-F238E27FC236}">
                <a16:creationId xmlns:a16="http://schemas.microsoft.com/office/drawing/2014/main" id="{737B0E06-DF0A-D4D4-B86A-F046B2C769E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349667" y="3329133"/>
            <a:ext cx="422828" cy="422828"/>
          </a:xfrm>
          <a:prstGeom prst="rect">
            <a:avLst/>
          </a:prstGeom>
        </p:spPr>
      </p:pic>
      <p:pic>
        <p:nvPicPr>
          <p:cNvPr id="38" name="Graphic 37" descr="Shield Tick with solid fill">
            <a:extLst>
              <a:ext uri="{FF2B5EF4-FFF2-40B4-BE49-F238E27FC236}">
                <a16:creationId xmlns:a16="http://schemas.microsoft.com/office/drawing/2014/main" id="{A7DEAE36-4879-4AD5-9DD1-6C926BE5353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349668" y="1903473"/>
            <a:ext cx="489148" cy="489148"/>
          </a:xfrm>
          <a:prstGeom prst="rect">
            <a:avLst/>
          </a:prstGeom>
        </p:spPr>
      </p:pic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E3F9B5CB-5ADC-9886-309A-9CF96EE156DC}"/>
              </a:ext>
            </a:extLst>
          </p:cNvPr>
          <p:cNvSpPr/>
          <p:nvPr/>
        </p:nvSpPr>
        <p:spPr>
          <a:xfrm rot="14844240">
            <a:off x="2048646" y="2304152"/>
            <a:ext cx="238500" cy="108012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lang="zh-CN" altLang="en-US" sz="1350"/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B5E906F9-C69F-4841-7A74-29BF5F14E291}"/>
              </a:ext>
            </a:extLst>
          </p:cNvPr>
          <p:cNvSpPr/>
          <p:nvPr/>
        </p:nvSpPr>
        <p:spPr>
          <a:xfrm rot="13787917">
            <a:off x="2122946" y="3721613"/>
            <a:ext cx="238500" cy="108012"/>
          </a:xfrm>
          <a:prstGeom prst="triangle">
            <a:avLst/>
          </a:prstGeom>
          <a:solidFill>
            <a:srgbClr val="E18787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lang="zh-CN" altLang="en-US" sz="1350"/>
          </a:p>
        </p:txBody>
      </p:sp>
      <p:sp>
        <p:nvSpPr>
          <p:cNvPr id="41" name="Isosceles Triangle 40">
            <a:extLst>
              <a:ext uri="{FF2B5EF4-FFF2-40B4-BE49-F238E27FC236}">
                <a16:creationId xmlns:a16="http://schemas.microsoft.com/office/drawing/2014/main" id="{1FD5A413-DAE4-0521-F748-7E27A75E2D81}"/>
              </a:ext>
            </a:extLst>
          </p:cNvPr>
          <p:cNvSpPr/>
          <p:nvPr/>
        </p:nvSpPr>
        <p:spPr>
          <a:xfrm rot="6732029">
            <a:off x="4227852" y="3693339"/>
            <a:ext cx="238500" cy="108012"/>
          </a:xfrm>
          <a:prstGeom prst="triangle">
            <a:avLst/>
          </a:prstGeom>
          <a:solidFill>
            <a:srgbClr val="73BC44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lang="zh-CN" altLang="en-US" sz="1350"/>
          </a:p>
        </p:txBody>
      </p:sp>
      <p:sp>
        <p:nvSpPr>
          <p:cNvPr id="42" name="Isosceles Triangle 41">
            <a:extLst>
              <a:ext uri="{FF2B5EF4-FFF2-40B4-BE49-F238E27FC236}">
                <a16:creationId xmlns:a16="http://schemas.microsoft.com/office/drawing/2014/main" id="{6CB4044D-A0D3-824D-01F6-9D74A95F755D}"/>
              </a:ext>
            </a:extLst>
          </p:cNvPr>
          <p:cNvSpPr/>
          <p:nvPr/>
        </p:nvSpPr>
        <p:spPr>
          <a:xfrm rot="6374143">
            <a:off x="4270320" y="2262244"/>
            <a:ext cx="238500" cy="108012"/>
          </a:xfrm>
          <a:prstGeom prst="triangle">
            <a:avLst/>
          </a:prstGeom>
          <a:solidFill>
            <a:srgbClr val="C3B996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lang="zh-CN" altLang="en-US" sz="1350"/>
          </a:p>
        </p:txBody>
      </p:sp>
    </p:spTree>
    <p:extLst>
      <p:ext uri="{BB962C8B-B14F-4D97-AF65-F5344CB8AC3E}">
        <p14:creationId xmlns:p14="http://schemas.microsoft.com/office/powerpoint/2010/main" val="343629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DE268F-0519-07CA-971E-EF3961EFC1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D24EF4CB-9961-AB6D-3DAE-ED2803C9B9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Key Performance Indicators</a:t>
            </a:r>
          </a:p>
        </p:txBody>
      </p:sp>
      <p:grpSp>
        <p:nvGrpSpPr>
          <p:cNvPr id="4" name="กลุ่ม 1">
            <a:extLst>
              <a:ext uri="{FF2B5EF4-FFF2-40B4-BE49-F238E27FC236}">
                <a16:creationId xmlns:a16="http://schemas.microsoft.com/office/drawing/2014/main" id="{1A8B456F-5B87-BA3F-E84B-1172D6A0FB15}"/>
              </a:ext>
            </a:extLst>
          </p:cNvPr>
          <p:cNvGrpSpPr/>
          <p:nvPr/>
        </p:nvGrpSpPr>
        <p:grpSpPr>
          <a:xfrm>
            <a:off x="2207866" y="1728577"/>
            <a:ext cx="2485579" cy="2552105"/>
            <a:chOff x="7786688" y="2962275"/>
            <a:chExt cx="8837613" cy="9074150"/>
          </a:xfrm>
        </p:grpSpPr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A3BC81AF-794E-9FAF-7FFE-A5F96CC6933A}"/>
                </a:ext>
              </a:extLst>
            </p:cNvPr>
            <p:cNvSpPr>
              <a:spLocks/>
            </p:cNvSpPr>
            <p:nvPr/>
          </p:nvSpPr>
          <p:spPr bwMode="auto">
            <a:xfrm>
              <a:off x="7786688" y="3414713"/>
              <a:ext cx="4225925" cy="4181475"/>
            </a:xfrm>
            <a:custGeom>
              <a:avLst/>
              <a:gdLst>
                <a:gd name="T0" fmla="*/ 188 w 196"/>
                <a:gd name="T1" fmla="*/ 76 h 194"/>
                <a:gd name="T2" fmla="*/ 77 w 196"/>
                <a:gd name="T3" fmla="*/ 128 h 194"/>
                <a:gd name="T4" fmla="*/ 1 w 196"/>
                <a:gd name="T5" fmla="*/ 194 h 194"/>
                <a:gd name="T6" fmla="*/ 24 w 196"/>
                <a:gd name="T7" fmla="*/ 87 h 194"/>
                <a:gd name="T8" fmla="*/ 109 w 196"/>
                <a:gd name="T9" fmla="*/ 5 h 194"/>
                <a:gd name="T10" fmla="*/ 168 w 196"/>
                <a:gd name="T11" fmla="*/ 13 h 194"/>
                <a:gd name="T12" fmla="*/ 188 w 196"/>
                <a:gd name="T13" fmla="*/ 76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6" h="194">
                  <a:moveTo>
                    <a:pt x="188" y="76"/>
                  </a:moveTo>
                  <a:cubicBezTo>
                    <a:pt x="173" y="122"/>
                    <a:pt x="116" y="119"/>
                    <a:pt x="77" y="128"/>
                  </a:cubicBezTo>
                  <a:cubicBezTo>
                    <a:pt x="40" y="137"/>
                    <a:pt x="12" y="158"/>
                    <a:pt x="1" y="194"/>
                  </a:cubicBezTo>
                  <a:cubicBezTo>
                    <a:pt x="0" y="156"/>
                    <a:pt x="7" y="120"/>
                    <a:pt x="24" y="87"/>
                  </a:cubicBezTo>
                  <a:cubicBezTo>
                    <a:pt x="42" y="52"/>
                    <a:pt x="70" y="16"/>
                    <a:pt x="109" y="5"/>
                  </a:cubicBezTo>
                  <a:cubicBezTo>
                    <a:pt x="128" y="0"/>
                    <a:pt x="151" y="2"/>
                    <a:pt x="168" y="13"/>
                  </a:cubicBezTo>
                  <a:cubicBezTo>
                    <a:pt x="187" y="27"/>
                    <a:pt x="196" y="54"/>
                    <a:pt x="188" y="76"/>
                  </a:cubicBez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th-TH" sz="975" dirty="0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9C9A6936-AB03-B21E-7EF1-77B350B18AC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12788" y="4922838"/>
              <a:ext cx="3211513" cy="5216525"/>
            </a:xfrm>
            <a:custGeom>
              <a:avLst/>
              <a:gdLst>
                <a:gd name="T0" fmla="*/ 11 w 149"/>
                <a:gd name="T1" fmla="*/ 196 h 242"/>
                <a:gd name="T2" fmla="*/ 80 w 149"/>
                <a:gd name="T3" fmla="*/ 95 h 242"/>
                <a:gd name="T4" fmla="*/ 112 w 149"/>
                <a:gd name="T5" fmla="*/ 0 h 242"/>
                <a:gd name="T6" fmla="*/ 147 w 149"/>
                <a:gd name="T7" fmla="*/ 104 h 242"/>
                <a:gd name="T8" fmla="*/ 115 w 149"/>
                <a:gd name="T9" fmla="*/ 217 h 242"/>
                <a:gd name="T10" fmla="*/ 60 w 149"/>
                <a:gd name="T11" fmla="*/ 240 h 242"/>
                <a:gd name="T12" fmla="*/ 11 w 149"/>
                <a:gd name="T13" fmla="*/ 196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242">
                  <a:moveTo>
                    <a:pt x="11" y="196"/>
                  </a:moveTo>
                  <a:cubicBezTo>
                    <a:pt x="0" y="149"/>
                    <a:pt x="52" y="123"/>
                    <a:pt x="80" y="95"/>
                  </a:cubicBezTo>
                  <a:cubicBezTo>
                    <a:pt x="107" y="69"/>
                    <a:pt x="121" y="37"/>
                    <a:pt x="112" y="0"/>
                  </a:cubicBezTo>
                  <a:cubicBezTo>
                    <a:pt x="132" y="32"/>
                    <a:pt x="144" y="67"/>
                    <a:pt x="147" y="104"/>
                  </a:cubicBezTo>
                  <a:cubicBezTo>
                    <a:pt x="149" y="142"/>
                    <a:pt x="143" y="188"/>
                    <a:pt x="115" y="217"/>
                  </a:cubicBezTo>
                  <a:cubicBezTo>
                    <a:pt x="101" y="232"/>
                    <a:pt x="81" y="242"/>
                    <a:pt x="60" y="240"/>
                  </a:cubicBezTo>
                  <a:cubicBezTo>
                    <a:pt x="36" y="238"/>
                    <a:pt x="16" y="220"/>
                    <a:pt x="11" y="196"/>
                  </a:cubicBezTo>
                  <a:close/>
                </a:path>
              </a:pathLst>
            </a:custGeom>
            <a:solidFill>
              <a:srgbClr val="4BAFC8"/>
            </a:solidFill>
            <a:ln>
              <a:noFill/>
            </a:ln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th-TH" sz="975" dirty="0"/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7782E10B-C382-768E-ED79-7C2F7E399BB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39401" y="8867775"/>
              <a:ext cx="5365750" cy="3168650"/>
            </a:xfrm>
            <a:custGeom>
              <a:avLst/>
              <a:gdLst>
                <a:gd name="T0" fmla="*/ 30 w 249"/>
                <a:gd name="T1" fmla="*/ 26 h 147"/>
                <a:gd name="T2" fmla="*/ 149 w 249"/>
                <a:gd name="T3" fmla="*/ 56 h 147"/>
                <a:gd name="T4" fmla="*/ 249 w 249"/>
                <a:gd name="T5" fmla="*/ 53 h 147"/>
                <a:gd name="T6" fmla="*/ 164 w 249"/>
                <a:gd name="T7" fmla="*/ 121 h 147"/>
                <a:gd name="T8" fmla="*/ 47 w 249"/>
                <a:gd name="T9" fmla="*/ 131 h 147"/>
                <a:gd name="T10" fmla="*/ 7 w 249"/>
                <a:gd name="T11" fmla="*/ 88 h 147"/>
                <a:gd name="T12" fmla="*/ 30 w 249"/>
                <a:gd name="T13" fmla="*/ 26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9" h="147">
                  <a:moveTo>
                    <a:pt x="30" y="26"/>
                  </a:moveTo>
                  <a:cubicBezTo>
                    <a:pt x="71" y="0"/>
                    <a:pt x="113" y="39"/>
                    <a:pt x="149" y="56"/>
                  </a:cubicBezTo>
                  <a:cubicBezTo>
                    <a:pt x="183" y="71"/>
                    <a:pt x="218" y="73"/>
                    <a:pt x="249" y="53"/>
                  </a:cubicBezTo>
                  <a:cubicBezTo>
                    <a:pt x="227" y="82"/>
                    <a:pt x="199" y="106"/>
                    <a:pt x="164" y="121"/>
                  </a:cubicBezTo>
                  <a:cubicBezTo>
                    <a:pt x="129" y="137"/>
                    <a:pt x="84" y="147"/>
                    <a:pt x="47" y="131"/>
                  </a:cubicBezTo>
                  <a:cubicBezTo>
                    <a:pt x="29" y="123"/>
                    <a:pt x="12" y="108"/>
                    <a:pt x="7" y="88"/>
                  </a:cubicBezTo>
                  <a:cubicBezTo>
                    <a:pt x="0" y="65"/>
                    <a:pt x="10" y="39"/>
                    <a:pt x="30" y="26"/>
                  </a:cubicBez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th-TH" sz="975" dirty="0"/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9A176AB0-1904-A79C-67AD-37AB6628B36B}"/>
                </a:ext>
              </a:extLst>
            </p:cNvPr>
            <p:cNvSpPr>
              <a:spLocks/>
            </p:cNvSpPr>
            <p:nvPr/>
          </p:nvSpPr>
          <p:spPr bwMode="auto">
            <a:xfrm>
              <a:off x="7894638" y="6604000"/>
              <a:ext cx="3060700" cy="5022850"/>
            </a:xfrm>
            <a:custGeom>
              <a:avLst/>
              <a:gdLst>
                <a:gd name="T0" fmla="*/ 98 w 142"/>
                <a:gd name="T1" fmla="*/ 17 h 233"/>
                <a:gd name="T2" fmla="*/ 107 w 142"/>
                <a:gd name="T3" fmla="*/ 139 h 233"/>
                <a:gd name="T4" fmla="*/ 142 w 142"/>
                <a:gd name="T5" fmla="*/ 233 h 233"/>
                <a:gd name="T6" fmla="*/ 50 w 142"/>
                <a:gd name="T7" fmla="*/ 174 h 233"/>
                <a:gd name="T8" fmla="*/ 4 w 142"/>
                <a:gd name="T9" fmla="*/ 66 h 233"/>
                <a:gd name="T10" fmla="*/ 32 w 142"/>
                <a:gd name="T11" fmla="*/ 14 h 233"/>
                <a:gd name="T12" fmla="*/ 98 w 142"/>
                <a:gd name="T13" fmla="*/ 17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2" h="233">
                  <a:moveTo>
                    <a:pt x="98" y="17"/>
                  </a:moveTo>
                  <a:cubicBezTo>
                    <a:pt x="136" y="47"/>
                    <a:pt x="112" y="99"/>
                    <a:pt x="107" y="139"/>
                  </a:cubicBezTo>
                  <a:cubicBezTo>
                    <a:pt x="103" y="176"/>
                    <a:pt x="112" y="210"/>
                    <a:pt x="142" y="233"/>
                  </a:cubicBezTo>
                  <a:cubicBezTo>
                    <a:pt x="107" y="221"/>
                    <a:pt x="75" y="202"/>
                    <a:pt x="50" y="174"/>
                  </a:cubicBezTo>
                  <a:cubicBezTo>
                    <a:pt x="24" y="145"/>
                    <a:pt x="0" y="106"/>
                    <a:pt x="4" y="66"/>
                  </a:cubicBezTo>
                  <a:cubicBezTo>
                    <a:pt x="5" y="46"/>
                    <a:pt x="15" y="25"/>
                    <a:pt x="32" y="14"/>
                  </a:cubicBezTo>
                  <a:cubicBezTo>
                    <a:pt x="52" y="0"/>
                    <a:pt x="80" y="2"/>
                    <a:pt x="98" y="17"/>
                  </a:cubicBezTo>
                  <a:close/>
                </a:path>
              </a:pathLst>
            </a:custGeom>
            <a:solidFill>
              <a:srgbClr val="E18787"/>
            </a:solidFill>
            <a:ln>
              <a:noFill/>
            </a:ln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th-TH" sz="975" dirty="0"/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0A5E0B12-C5C3-E716-3EFE-D65BE67ECE7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91838" y="2962275"/>
              <a:ext cx="4827588" cy="3576638"/>
            </a:xfrm>
            <a:custGeom>
              <a:avLst/>
              <a:gdLst>
                <a:gd name="T0" fmla="*/ 161 w 224"/>
                <a:gd name="T1" fmla="*/ 164 h 166"/>
                <a:gd name="T2" fmla="*/ 82 w 224"/>
                <a:gd name="T3" fmla="*/ 70 h 166"/>
                <a:gd name="T4" fmla="*/ 0 w 224"/>
                <a:gd name="T5" fmla="*/ 14 h 166"/>
                <a:gd name="T6" fmla="*/ 109 w 224"/>
                <a:gd name="T7" fmla="*/ 8 h 166"/>
                <a:gd name="T8" fmla="*/ 209 w 224"/>
                <a:gd name="T9" fmla="*/ 69 h 166"/>
                <a:gd name="T10" fmla="*/ 217 w 224"/>
                <a:gd name="T11" fmla="*/ 128 h 166"/>
                <a:gd name="T12" fmla="*/ 161 w 224"/>
                <a:gd name="T13" fmla="*/ 16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4" h="166">
                  <a:moveTo>
                    <a:pt x="161" y="164"/>
                  </a:moveTo>
                  <a:cubicBezTo>
                    <a:pt x="113" y="162"/>
                    <a:pt x="102" y="105"/>
                    <a:pt x="82" y="70"/>
                  </a:cubicBezTo>
                  <a:cubicBezTo>
                    <a:pt x="64" y="37"/>
                    <a:pt x="37" y="15"/>
                    <a:pt x="0" y="14"/>
                  </a:cubicBezTo>
                  <a:cubicBezTo>
                    <a:pt x="35" y="3"/>
                    <a:pt x="72" y="0"/>
                    <a:pt x="109" y="8"/>
                  </a:cubicBezTo>
                  <a:cubicBezTo>
                    <a:pt x="147" y="16"/>
                    <a:pt x="189" y="35"/>
                    <a:pt x="209" y="69"/>
                  </a:cubicBezTo>
                  <a:cubicBezTo>
                    <a:pt x="220" y="87"/>
                    <a:pt x="224" y="109"/>
                    <a:pt x="217" y="128"/>
                  </a:cubicBezTo>
                  <a:cubicBezTo>
                    <a:pt x="209" y="151"/>
                    <a:pt x="185" y="166"/>
                    <a:pt x="161" y="164"/>
                  </a:cubicBezTo>
                  <a:close/>
                </a:path>
              </a:pathLst>
            </a:custGeom>
            <a:solidFill>
              <a:srgbClr val="E1DBCB"/>
            </a:solidFill>
            <a:ln>
              <a:noFill/>
            </a:ln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th-TH" sz="975" dirty="0"/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8BC9486A-81CB-0AA8-7826-F3D88A8D2852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0076" y="3500438"/>
              <a:ext cx="2241550" cy="2263775"/>
            </a:xfrm>
            <a:custGeom>
              <a:avLst/>
              <a:gdLst>
                <a:gd name="T0" fmla="*/ 97 w 104"/>
                <a:gd name="T1" fmla="*/ 39 h 105"/>
                <a:gd name="T2" fmla="*/ 38 w 104"/>
                <a:gd name="T3" fmla="*/ 8 h 105"/>
                <a:gd name="T4" fmla="*/ 7 w 104"/>
                <a:gd name="T5" fmla="*/ 66 h 105"/>
                <a:gd name="T6" fmla="*/ 66 w 104"/>
                <a:gd name="T7" fmla="*/ 97 h 105"/>
                <a:gd name="T8" fmla="*/ 97 w 104"/>
                <a:gd name="T9" fmla="*/ 39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" h="105">
                  <a:moveTo>
                    <a:pt x="97" y="39"/>
                  </a:moveTo>
                  <a:cubicBezTo>
                    <a:pt x="89" y="14"/>
                    <a:pt x="63" y="0"/>
                    <a:pt x="38" y="8"/>
                  </a:cubicBezTo>
                  <a:cubicBezTo>
                    <a:pt x="14" y="15"/>
                    <a:pt x="0" y="41"/>
                    <a:pt x="7" y="66"/>
                  </a:cubicBezTo>
                  <a:cubicBezTo>
                    <a:pt x="15" y="91"/>
                    <a:pt x="41" y="105"/>
                    <a:pt x="66" y="97"/>
                  </a:cubicBezTo>
                  <a:cubicBezTo>
                    <a:pt x="90" y="90"/>
                    <a:pt x="104" y="64"/>
                    <a:pt x="97" y="3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th-TH" sz="975" dirty="0"/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D51BC776-75DF-1990-015F-DD2D1C5008C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284201" y="4146550"/>
              <a:ext cx="2241550" cy="2263775"/>
            </a:xfrm>
            <a:custGeom>
              <a:avLst/>
              <a:gdLst>
                <a:gd name="T0" fmla="*/ 96 w 104"/>
                <a:gd name="T1" fmla="*/ 39 h 105"/>
                <a:gd name="T2" fmla="*/ 38 w 104"/>
                <a:gd name="T3" fmla="*/ 8 h 105"/>
                <a:gd name="T4" fmla="*/ 7 w 104"/>
                <a:gd name="T5" fmla="*/ 66 h 105"/>
                <a:gd name="T6" fmla="*/ 65 w 104"/>
                <a:gd name="T7" fmla="*/ 97 h 105"/>
                <a:gd name="T8" fmla="*/ 96 w 104"/>
                <a:gd name="T9" fmla="*/ 39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" h="105">
                  <a:moveTo>
                    <a:pt x="96" y="39"/>
                  </a:moveTo>
                  <a:cubicBezTo>
                    <a:pt x="89" y="14"/>
                    <a:pt x="63" y="0"/>
                    <a:pt x="38" y="8"/>
                  </a:cubicBezTo>
                  <a:cubicBezTo>
                    <a:pt x="13" y="15"/>
                    <a:pt x="0" y="41"/>
                    <a:pt x="7" y="66"/>
                  </a:cubicBezTo>
                  <a:cubicBezTo>
                    <a:pt x="15" y="91"/>
                    <a:pt x="41" y="105"/>
                    <a:pt x="65" y="97"/>
                  </a:cubicBezTo>
                  <a:cubicBezTo>
                    <a:pt x="90" y="89"/>
                    <a:pt x="104" y="63"/>
                    <a:pt x="96" y="3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th-TH" sz="975" dirty="0"/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E51FE29E-97D1-D248-D249-BEF9290C5A58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36638" y="7747000"/>
              <a:ext cx="2241550" cy="2241550"/>
            </a:xfrm>
            <a:custGeom>
              <a:avLst/>
              <a:gdLst>
                <a:gd name="T0" fmla="*/ 97 w 104"/>
                <a:gd name="T1" fmla="*/ 38 h 104"/>
                <a:gd name="T2" fmla="*/ 38 w 104"/>
                <a:gd name="T3" fmla="*/ 7 h 104"/>
                <a:gd name="T4" fmla="*/ 7 w 104"/>
                <a:gd name="T5" fmla="*/ 66 h 104"/>
                <a:gd name="T6" fmla="*/ 65 w 104"/>
                <a:gd name="T7" fmla="*/ 97 h 104"/>
                <a:gd name="T8" fmla="*/ 97 w 104"/>
                <a:gd name="T9" fmla="*/ 38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" h="104">
                  <a:moveTo>
                    <a:pt x="97" y="38"/>
                  </a:moveTo>
                  <a:cubicBezTo>
                    <a:pt x="89" y="14"/>
                    <a:pt x="63" y="0"/>
                    <a:pt x="38" y="7"/>
                  </a:cubicBezTo>
                  <a:cubicBezTo>
                    <a:pt x="13" y="15"/>
                    <a:pt x="0" y="41"/>
                    <a:pt x="7" y="66"/>
                  </a:cubicBezTo>
                  <a:cubicBezTo>
                    <a:pt x="15" y="90"/>
                    <a:pt x="41" y="104"/>
                    <a:pt x="65" y="97"/>
                  </a:cubicBezTo>
                  <a:cubicBezTo>
                    <a:pt x="90" y="89"/>
                    <a:pt x="104" y="63"/>
                    <a:pt x="97" y="3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th-TH" sz="975" dirty="0"/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B7E8DF8D-5040-C608-251A-281519B4EC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75938" y="9320213"/>
              <a:ext cx="2241550" cy="2263775"/>
            </a:xfrm>
            <a:custGeom>
              <a:avLst/>
              <a:gdLst>
                <a:gd name="T0" fmla="*/ 96 w 104"/>
                <a:gd name="T1" fmla="*/ 39 h 105"/>
                <a:gd name="T2" fmla="*/ 38 w 104"/>
                <a:gd name="T3" fmla="*/ 8 h 105"/>
                <a:gd name="T4" fmla="*/ 7 w 104"/>
                <a:gd name="T5" fmla="*/ 66 h 105"/>
                <a:gd name="T6" fmla="*/ 65 w 104"/>
                <a:gd name="T7" fmla="*/ 97 h 105"/>
                <a:gd name="T8" fmla="*/ 96 w 104"/>
                <a:gd name="T9" fmla="*/ 39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" h="105">
                  <a:moveTo>
                    <a:pt x="96" y="39"/>
                  </a:moveTo>
                  <a:cubicBezTo>
                    <a:pt x="89" y="14"/>
                    <a:pt x="63" y="0"/>
                    <a:pt x="38" y="8"/>
                  </a:cubicBezTo>
                  <a:cubicBezTo>
                    <a:pt x="13" y="16"/>
                    <a:pt x="0" y="42"/>
                    <a:pt x="7" y="66"/>
                  </a:cubicBezTo>
                  <a:cubicBezTo>
                    <a:pt x="15" y="91"/>
                    <a:pt x="41" y="105"/>
                    <a:pt x="65" y="97"/>
                  </a:cubicBezTo>
                  <a:cubicBezTo>
                    <a:pt x="90" y="90"/>
                    <a:pt x="104" y="64"/>
                    <a:pt x="96" y="3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th-TH" sz="975" dirty="0"/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3E8A7A1F-8A8D-850C-5D28-A371FD3E0894}"/>
                </a:ext>
              </a:extLst>
            </p:cNvPr>
            <p:cNvSpPr>
              <a:spLocks/>
            </p:cNvSpPr>
            <p:nvPr/>
          </p:nvSpPr>
          <p:spPr bwMode="auto">
            <a:xfrm>
              <a:off x="8110538" y="6777038"/>
              <a:ext cx="2263775" cy="2241550"/>
            </a:xfrm>
            <a:custGeom>
              <a:avLst/>
              <a:gdLst>
                <a:gd name="T0" fmla="*/ 97 w 105"/>
                <a:gd name="T1" fmla="*/ 38 h 104"/>
                <a:gd name="T2" fmla="*/ 39 w 105"/>
                <a:gd name="T3" fmla="*/ 7 h 104"/>
                <a:gd name="T4" fmla="*/ 8 w 105"/>
                <a:gd name="T5" fmla="*/ 66 h 104"/>
                <a:gd name="T6" fmla="*/ 66 w 105"/>
                <a:gd name="T7" fmla="*/ 97 h 104"/>
                <a:gd name="T8" fmla="*/ 97 w 105"/>
                <a:gd name="T9" fmla="*/ 38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104">
                  <a:moveTo>
                    <a:pt x="97" y="38"/>
                  </a:moveTo>
                  <a:cubicBezTo>
                    <a:pt x="90" y="14"/>
                    <a:pt x="64" y="0"/>
                    <a:pt x="39" y="7"/>
                  </a:cubicBezTo>
                  <a:cubicBezTo>
                    <a:pt x="14" y="15"/>
                    <a:pt x="0" y="41"/>
                    <a:pt x="8" y="66"/>
                  </a:cubicBezTo>
                  <a:cubicBezTo>
                    <a:pt x="16" y="90"/>
                    <a:pt x="42" y="104"/>
                    <a:pt x="66" y="97"/>
                  </a:cubicBezTo>
                  <a:cubicBezTo>
                    <a:pt x="91" y="89"/>
                    <a:pt x="105" y="63"/>
                    <a:pt x="97" y="3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th-TH" sz="975" dirty="0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6F52CAC-2B56-2847-B9B3-BDB95B5B4380}"/>
              </a:ext>
            </a:extLst>
          </p:cNvPr>
          <p:cNvGrpSpPr>
            <a:grpSpLocks noChangeAspect="1"/>
          </p:cNvGrpSpPr>
          <p:nvPr/>
        </p:nvGrpSpPr>
        <p:grpSpPr>
          <a:xfrm>
            <a:off x="2890607" y="2074672"/>
            <a:ext cx="259719" cy="247214"/>
            <a:chOff x="6719888" y="887413"/>
            <a:chExt cx="492125" cy="468312"/>
          </a:xfrm>
          <a:solidFill>
            <a:schemeClr val="bg1"/>
          </a:solidFill>
        </p:grpSpPr>
        <p:sp>
          <p:nvSpPr>
            <p:cNvPr id="23" name="Freeform 53">
              <a:extLst>
                <a:ext uri="{FF2B5EF4-FFF2-40B4-BE49-F238E27FC236}">
                  <a16:creationId xmlns:a16="http://schemas.microsoft.com/office/drawing/2014/main" id="{E5F667AC-C2A5-D9E0-F10C-CD438D57F95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19888" y="887413"/>
              <a:ext cx="492125" cy="468312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8 w 128"/>
                <a:gd name="T13" fmla="*/ 110 h 122"/>
                <a:gd name="T14" fmla="*/ 35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2" y="106"/>
                    <a:pt x="39" y="109"/>
                    <a:pt x="38" y="110"/>
                  </a:cubicBezTo>
                  <a:cubicBezTo>
                    <a:pt x="36" y="111"/>
                    <a:pt x="35" y="112"/>
                    <a:pt x="35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5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2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id-ID" sz="450" dirty="0">
                <a:solidFill>
                  <a:schemeClr val="bg1"/>
                </a:solidFill>
                <a:latin typeface="Lato Light"/>
              </a:endParaRPr>
            </a:p>
          </p:txBody>
        </p:sp>
        <p:sp>
          <p:nvSpPr>
            <p:cNvPr id="24" name="Freeform 54">
              <a:extLst>
                <a:ext uri="{FF2B5EF4-FFF2-40B4-BE49-F238E27FC236}">
                  <a16:creationId xmlns:a16="http://schemas.microsoft.com/office/drawing/2014/main" id="{AE3B083E-CB5C-C506-63DD-361BC299A50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81801" y="947738"/>
              <a:ext cx="368300" cy="247650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92 w 96"/>
                <a:gd name="T19" fmla="*/ 57 h 64"/>
                <a:gd name="T20" fmla="*/ 89 w 96"/>
                <a:gd name="T21" fmla="*/ 60 h 64"/>
                <a:gd name="T22" fmla="*/ 7 w 96"/>
                <a:gd name="T23" fmla="*/ 60 h 64"/>
                <a:gd name="T24" fmla="*/ 4 w 96"/>
                <a:gd name="T25" fmla="*/ 57 h 64"/>
                <a:gd name="T26" fmla="*/ 4 w 96"/>
                <a:gd name="T27" fmla="*/ 7 h 64"/>
                <a:gd name="T28" fmla="*/ 7 w 96"/>
                <a:gd name="T29" fmla="*/ 4 h 64"/>
                <a:gd name="T30" fmla="*/ 89 w 96"/>
                <a:gd name="T31" fmla="*/ 4 h 64"/>
                <a:gd name="T32" fmla="*/ 92 w 96"/>
                <a:gd name="T33" fmla="*/ 7 h 64"/>
                <a:gd name="T34" fmla="*/ 92 w 96"/>
                <a:gd name="T35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92" y="57"/>
                  </a:moveTo>
                  <a:cubicBezTo>
                    <a:pt x="92" y="59"/>
                    <a:pt x="91" y="60"/>
                    <a:pt x="89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lnTo>
                    <a:pt x="92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id-ID" sz="450" dirty="0">
                <a:solidFill>
                  <a:schemeClr val="bg1"/>
                </a:solidFill>
                <a:latin typeface="Lato Light"/>
              </a:endParaRPr>
            </a:p>
          </p:txBody>
        </p:sp>
        <p:sp>
          <p:nvSpPr>
            <p:cNvPr id="25" name="Freeform 56">
              <a:extLst>
                <a:ext uri="{FF2B5EF4-FFF2-40B4-BE49-F238E27FC236}">
                  <a16:creationId xmlns:a16="http://schemas.microsoft.com/office/drawing/2014/main" id="{00BF1A60-3721-8B5F-8417-DA612775940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43726" y="1201738"/>
              <a:ext cx="46038" cy="47625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id-ID" sz="450" dirty="0">
                <a:solidFill>
                  <a:schemeClr val="bg1"/>
                </a:solidFill>
                <a:latin typeface="Lato Light"/>
              </a:endParaRPr>
            </a:p>
          </p:txBody>
        </p:sp>
        <p:sp>
          <p:nvSpPr>
            <p:cNvPr id="26" name="Freeform 63">
              <a:extLst>
                <a:ext uri="{FF2B5EF4-FFF2-40B4-BE49-F238E27FC236}">
                  <a16:creationId xmlns:a16="http://schemas.microsoft.com/office/drawing/2014/main" id="{A6B8B117-3B42-6595-D989-9CBD42859E8C}"/>
                </a:ext>
              </a:extLst>
            </p:cNvPr>
            <p:cNvSpPr>
              <a:spLocks/>
            </p:cNvSpPr>
            <p:nvPr/>
          </p:nvSpPr>
          <p:spPr bwMode="auto">
            <a:xfrm>
              <a:off x="6881813" y="1044575"/>
              <a:ext cx="61913" cy="65087"/>
            </a:xfrm>
            <a:custGeom>
              <a:avLst/>
              <a:gdLst>
                <a:gd name="T0" fmla="*/ 0 w 39"/>
                <a:gd name="T1" fmla="*/ 24 h 41"/>
                <a:gd name="T2" fmla="*/ 39 w 39"/>
                <a:gd name="T3" fmla="*/ 41 h 41"/>
                <a:gd name="T4" fmla="*/ 39 w 39"/>
                <a:gd name="T5" fmla="*/ 32 h 41"/>
                <a:gd name="T6" fmla="*/ 12 w 39"/>
                <a:gd name="T7" fmla="*/ 19 h 41"/>
                <a:gd name="T8" fmla="*/ 39 w 39"/>
                <a:gd name="T9" fmla="*/ 10 h 41"/>
                <a:gd name="T10" fmla="*/ 39 w 39"/>
                <a:gd name="T11" fmla="*/ 0 h 41"/>
                <a:gd name="T12" fmla="*/ 0 w 39"/>
                <a:gd name="T13" fmla="*/ 17 h 41"/>
                <a:gd name="T14" fmla="*/ 0 w 39"/>
                <a:gd name="T15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41">
                  <a:moveTo>
                    <a:pt x="0" y="24"/>
                  </a:moveTo>
                  <a:lnTo>
                    <a:pt x="39" y="41"/>
                  </a:lnTo>
                  <a:lnTo>
                    <a:pt x="39" y="32"/>
                  </a:lnTo>
                  <a:lnTo>
                    <a:pt x="12" y="19"/>
                  </a:lnTo>
                  <a:lnTo>
                    <a:pt x="39" y="10"/>
                  </a:lnTo>
                  <a:lnTo>
                    <a:pt x="39" y="0"/>
                  </a:lnTo>
                  <a:lnTo>
                    <a:pt x="0" y="17"/>
                  </a:lnTo>
                  <a:lnTo>
                    <a:pt x="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id-ID" sz="450" dirty="0">
                <a:solidFill>
                  <a:schemeClr val="bg1"/>
                </a:solidFill>
                <a:latin typeface="Lato Light"/>
              </a:endParaRPr>
            </a:p>
          </p:txBody>
        </p:sp>
        <p:sp>
          <p:nvSpPr>
            <p:cNvPr id="27" name="Freeform 64">
              <a:extLst>
                <a:ext uri="{FF2B5EF4-FFF2-40B4-BE49-F238E27FC236}">
                  <a16:creationId xmlns:a16="http://schemas.microsoft.com/office/drawing/2014/main" id="{2CABFFE4-667A-469D-C4EE-F5E120BC0D58}"/>
                </a:ext>
              </a:extLst>
            </p:cNvPr>
            <p:cNvSpPr>
              <a:spLocks/>
            </p:cNvSpPr>
            <p:nvPr/>
          </p:nvSpPr>
          <p:spPr bwMode="auto">
            <a:xfrm>
              <a:off x="6950076" y="1033463"/>
              <a:ext cx="31750" cy="87312"/>
            </a:xfrm>
            <a:custGeom>
              <a:avLst/>
              <a:gdLst>
                <a:gd name="T0" fmla="*/ 7 w 8"/>
                <a:gd name="T1" fmla="*/ 0 h 23"/>
                <a:gd name="T2" fmla="*/ 5 w 8"/>
                <a:gd name="T3" fmla="*/ 0 h 23"/>
                <a:gd name="T4" fmla="*/ 5 w 8"/>
                <a:gd name="T5" fmla="*/ 2 h 23"/>
                <a:gd name="T6" fmla="*/ 0 w 8"/>
                <a:gd name="T7" fmla="*/ 20 h 23"/>
                <a:gd name="T8" fmla="*/ 0 w 8"/>
                <a:gd name="T9" fmla="*/ 22 h 23"/>
                <a:gd name="T10" fmla="*/ 2 w 8"/>
                <a:gd name="T11" fmla="*/ 23 h 23"/>
                <a:gd name="T12" fmla="*/ 3 w 8"/>
                <a:gd name="T13" fmla="*/ 23 h 23"/>
                <a:gd name="T14" fmla="*/ 3 w 8"/>
                <a:gd name="T15" fmla="*/ 22 h 23"/>
                <a:gd name="T16" fmla="*/ 4 w 8"/>
                <a:gd name="T17" fmla="*/ 21 h 23"/>
                <a:gd name="T18" fmla="*/ 8 w 8"/>
                <a:gd name="T19" fmla="*/ 3 h 23"/>
                <a:gd name="T20" fmla="*/ 8 w 8"/>
                <a:gd name="T21" fmla="*/ 1 h 23"/>
                <a:gd name="T22" fmla="*/ 8 w 8"/>
                <a:gd name="T23" fmla="*/ 0 h 23"/>
                <a:gd name="T24" fmla="*/ 7 w 8"/>
                <a:gd name="T2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23">
                  <a:moveTo>
                    <a:pt x="7" y="0"/>
                  </a:moveTo>
                  <a:cubicBezTo>
                    <a:pt x="6" y="0"/>
                    <a:pt x="6" y="0"/>
                    <a:pt x="5" y="0"/>
                  </a:cubicBezTo>
                  <a:cubicBezTo>
                    <a:pt x="5" y="0"/>
                    <a:pt x="5" y="1"/>
                    <a:pt x="5" y="2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1"/>
                    <a:pt x="0" y="22"/>
                    <a:pt x="0" y="22"/>
                  </a:cubicBezTo>
                  <a:cubicBezTo>
                    <a:pt x="0" y="23"/>
                    <a:pt x="1" y="23"/>
                    <a:pt x="2" y="23"/>
                  </a:cubicBezTo>
                  <a:cubicBezTo>
                    <a:pt x="2" y="23"/>
                    <a:pt x="2" y="23"/>
                    <a:pt x="3" y="23"/>
                  </a:cubicBezTo>
                  <a:cubicBezTo>
                    <a:pt x="3" y="23"/>
                    <a:pt x="3" y="22"/>
                    <a:pt x="3" y="22"/>
                  </a:cubicBezTo>
                  <a:cubicBezTo>
                    <a:pt x="3" y="22"/>
                    <a:pt x="3" y="21"/>
                    <a:pt x="4" y="21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2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id-ID" sz="450" dirty="0">
                <a:solidFill>
                  <a:schemeClr val="bg1"/>
                </a:solidFill>
                <a:latin typeface="Lato Light"/>
              </a:endParaRPr>
            </a:p>
          </p:txBody>
        </p:sp>
        <p:sp>
          <p:nvSpPr>
            <p:cNvPr id="28" name="Freeform 65">
              <a:extLst>
                <a:ext uri="{FF2B5EF4-FFF2-40B4-BE49-F238E27FC236}">
                  <a16:creationId xmlns:a16="http://schemas.microsoft.com/office/drawing/2014/main" id="{294CB17F-5966-BE1A-66C7-05719587C216}"/>
                </a:ext>
              </a:extLst>
            </p:cNvPr>
            <p:cNvSpPr>
              <a:spLocks/>
            </p:cNvSpPr>
            <p:nvPr/>
          </p:nvSpPr>
          <p:spPr bwMode="auto">
            <a:xfrm>
              <a:off x="6989763" y="1044575"/>
              <a:ext cx="60325" cy="65087"/>
            </a:xfrm>
            <a:custGeom>
              <a:avLst/>
              <a:gdLst>
                <a:gd name="T0" fmla="*/ 0 w 38"/>
                <a:gd name="T1" fmla="*/ 10 h 41"/>
                <a:gd name="T2" fmla="*/ 26 w 38"/>
                <a:gd name="T3" fmla="*/ 19 h 41"/>
                <a:gd name="T4" fmla="*/ 0 w 38"/>
                <a:gd name="T5" fmla="*/ 32 h 41"/>
                <a:gd name="T6" fmla="*/ 0 w 38"/>
                <a:gd name="T7" fmla="*/ 41 h 41"/>
                <a:gd name="T8" fmla="*/ 38 w 38"/>
                <a:gd name="T9" fmla="*/ 24 h 41"/>
                <a:gd name="T10" fmla="*/ 38 w 38"/>
                <a:gd name="T11" fmla="*/ 17 h 41"/>
                <a:gd name="T12" fmla="*/ 0 w 38"/>
                <a:gd name="T13" fmla="*/ 0 h 41"/>
                <a:gd name="T14" fmla="*/ 0 w 38"/>
                <a:gd name="T15" fmla="*/ 1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1">
                  <a:moveTo>
                    <a:pt x="0" y="10"/>
                  </a:moveTo>
                  <a:lnTo>
                    <a:pt x="26" y="19"/>
                  </a:lnTo>
                  <a:lnTo>
                    <a:pt x="0" y="32"/>
                  </a:lnTo>
                  <a:lnTo>
                    <a:pt x="0" y="41"/>
                  </a:lnTo>
                  <a:lnTo>
                    <a:pt x="38" y="24"/>
                  </a:lnTo>
                  <a:lnTo>
                    <a:pt x="38" y="17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4290" tIns="17145" rIns="34290" bIns="17145" numCol="1" anchor="t" anchorCtr="0" compatLnSpc="1">
              <a:prstTxWarp prst="textNoShape">
                <a:avLst/>
              </a:prstTxWarp>
            </a:bodyPr>
            <a:lstStyle/>
            <a:p>
              <a:endParaRPr lang="id-ID" sz="450" dirty="0">
                <a:solidFill>
                  <a:schemeClr val="bg1"/>
                </a:solidFill>
                <a:latin typeface="Lato Light"/>
              </a:endParaRPr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EF9E6621-034F-5B11-BB1F-26C49FF2A55A}"/>
              </a:ext>
            </a:extLst>
          </p:cNvPr>
          <p:cNvSpPr txBox="1"/>
          <p:nvPr/>
        </p:nvSpPr>
        <p:spPr>
          <a:xfrm>
            <a:off x="4455267" y="1879936"/>
            <a:ext cx="1782045" cy="2727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350"/>
              </a:lnSpc>
            </a:pPr>
            <a:r>
              <a:rPr lang="en-US" altLang="zh-CN" sz="1350" b="1" dirty="0">
                <a:solidFill>
                  <a:srgbClr val="3D3929"/>
                </a:solidFill>
                <a:latin typeface="Inter"/>
              </a:rPr>
              <a:t>Transaction Metrics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377EB46-FEA6-914C-F9A9-D37804375FBD}"/>
              </a:ext>
            </a:extLst>
          </p:cNvPr>
          <p:cNvSpPr txBox="1"/>
          <p:nvPr/>
        </p:nvSpPr>
        <p:spPr>
          <a:xfrm>
            <a:off x="4748464" y="3132282"/>
            <a:ext cx="1782045" cy="2727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350"/>
              </a:lnSpc>
            </a:pPr>
            <a:r>
              <a:rPr lang="en-US" altLang="zh-CN" sz="1350" b="1" dirty="0">
                <a:solidFill>
                  <a:srgbClr val="3D3929"/>
                </a:solidFill>
                <a:latin typeface="Inter"/>
              </a:rPr>
              <a:t>Operational Efficiency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A1F5376-AB0E-CD73-2C57-975204D51C75}"/>
              </a:ext>
            </a:extLst>
          </p:cNvPr>
          <p:cNvSpPr txBox="1"/>
          <p:nvPr/>
        </p:nvSpPr>
        <p:spPr>
          <a:xfrm>
            <a:off x="4083628" y="4069531"/>
            <a:ext cx="1357517" cy="2727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350"/>
              </a:lnSpc>
            </a:pPr>
            <a:r>
              <a:rPr lang="en-US" altLang="zh-CN" sz="1350" b="1" dirty="0">
                <a:solidFill>
                  <a:srgbClr val="3D3929"/>
                </a:solidFill>
                <a:latin typeface="Inter"/>
              </a:rPr>
              <a:t>Data Quality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B005B6B-25AA-BFCE-7E3B-04E13807F596}"/>
              </a:ext>
            </a:extLst>
          </p:cNvPr>
          <p:cNvSpPr txBox="1"/>
          <p:nvPr/>
        </p:nvSpPr>
        <p:spPr>
          <a:xfrm>
            <a:off x="607884" y="3660698"/>
            <a:ext cx="1818286" cy="2727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350"/>
              </a:lnSpc>
            </a:pPr>
            <a:r>
              <a:rPr lang="en-US" altLang="zh-CN" sz="1350" b="1" dirty="0">
                <a:solidFill>
                  <a:srgbClr val="3D3929"/>
                </a:solidFill>
                <a:latin typeface="Inter"/>
              </a:rPr>
              <a:t>Security Performance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C24C8DD-0775-5609-0E9D-73BCE907F588}"/>
              </a:ext>
            </a:extLst>
          </p:cNvPr>
          <p:cNvSpPr txBox="1"/>
          <p:nvPr/>
        </p:nvSpPr>
        <p:spPr>
          <a:xfrm>
            <a:off x="908720" y="2310266"/>
            <a:ext cx="1290987" cy="2727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350"/>
              </a:lnSpc>
            </a:pPr>
            <a:r>
              <a:rPr lang="en-US" altLang="zh-CN" sz="1350" b="1" dirty="0">
                <a:solidFill>
                  <a:srgbClr val="3D3929"/>
                </a:solidFill>
                <a:latin typeface="Inter"/>
              </a:rPr>
              <a:t>User Adoption</a:t>
            </a:r>
          </a:p>
        </p:txBody>
      </p:sp>
      <p:pic>
        <p:nvPicPr>
          <p:cNvPr id="53" name="Graphic 52" descr="Users with solid fill">
            <a:extLst>
              <a:ext uri="{FF2B5EF4-FFF2-40B4-BE49-F238E27FC236}">
                <a16:creationId xmlns:a16="http://schemas.microsoft.com/office/drawing/2014/main" id="{10CDF3F8-261C-31F5-EBCC-1F8FEFEC23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737713" y="1965905"/>
            <a:ext cx="505656" cy="505656"/>
          </a:xfrm>
          <a:prstGeom prst="rect">
            <a:avLst/>
          </a:prstGeom>
        </p:spPr>
      </p:pic>
      <p:pic>
        <p:nvPicPr>
          <p:cNvPr id="55" name="Graphic 54" descr="Checklist with solid fill">
            <a:extLst>
              <a:ext uri="{FF2B5EF4-FFF2-40B4-BE49-F238E27FC236}">
                <a16:creationId xmlns:a16="http://schemas.microsoft.com/office/drawing/2014/main" id="{20401E85-0FDA-D0D6-24F6-9314A3301C1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392487" y="2891891"/>
            <a:ext cx="449611" cy="449611"/>
          </a:xfrm>
          <a:prstGeom prst="rect">
            <a:avLst/>
          </a:prstGeom>
        </p:spPr>
      </p:pic>
      <p:pic>
        <p:nvPicPr>
          <p:cNvPr id="57" name="Graphic 56" descr="Good Inventory with solid fill">
            <a:extLst>
              <a:ext uri="{FF2B5EF4-FFF2-40B4-BE49-F238E27FC236}">
                <a16:creationId xmlns:a16="http://schemas.microsoft.com/office/drawing/2014/main" id="{9B778BAD-A97A-9952-AF05-A073885B3E0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095349" y="3621729"/>
            <a:ext cx="426722" cy="426722"/>
          </a:xfrm>
          <a:prstGeom prst="rect">
            <a:avLst/>
          </a:prstGeom>
        </p:spPr>
      </p:pic>
      <p:pic>
        <p:nvPicPr>
          <p:cNvPr id="59" name="Graphic 58" descr="Circles with arrows with solid fill">
            <a:extLst>
              <a:ext uri="{FF2B5EF4-FFF2-40B4-BE49-F238E27FC236}">
                <a16:creationId xmlns:a16="http://schemas.microsoft.com/office/drawing/2014/main" id="{5F051C68-9D7C-7315-6228-C59E607545E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905516" y="3108060"/>
            <a:ext cx="575848" cy="575848"/>
          </a:xfrm>
          <a:prstGeom prst="rect">
            <a:avLst/>
          </a:prstGeom>
        </p:spPr>
      </p:pic>
      <p:pic>
        <p:nvPicPr>
          <p:cNvPr id="61" name="Graphic 60" descr="Radar Chart with solid fill">
            <a:extLst>
              <a:ext uri="{FF2B5EF4-FFF2-40B4-BE49-F238E27FC236}">
                <a16:creationId xmlns:a16="http://schemas.microsoft.com/office/drawing/2014/main" id="{6FA942A8-67F6-4AFF-B9A8-57FA6B29124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848882" y="2132198"/>
            <a:ext cx="469491" cy="469491"/>
          </a:xfrm>
          <a:prstGeom prst="rect">
            <a:avLst/>
          </a:prstGeom>
        </p:spPr>
      </p:pic>
      <p:pic>
        <p:nvPicPr>
          <p:cNvPr id="136195" name="Graphic 136194" descr="Speedometer Low with solid fill">
            <a:extLst>
              <a:ext uri="{FF2B5EF4-FFF2-40B4-BE49-F238E27FC236}">
                <a16:creationId xmlns:a16="http://schemas.microsoft.com/office/drawing/2014/main" id="{6A090D6E-823A-9636-E56A-4E4AF316FD3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3228918" y="2649296"/>
            <a:ext cx="549176" cy="549176"/>
          </a:xfrm>
          <a:prstGeom prst="rect">
            <a:avLst/>
          </a:prstGeom>
        </p:spPr>
      </p:pic>
      <p:sp>
        <p:nvSpPr>
          <p:cNvPr id="136196" name="Oval 136195">
            <a:extLst>
              <a:ext uri="{FF2B5EF4-FFF2-40B4-BE49-F238E27FC236}">
                <a16:creationId xmlns:a16="http://schemas.microsoft.com/office/drawing/2014/main" id="{00DE7CC8-7876-7BFA-C282-03C83487D380}"/>
              </a:ext>
            </a:extLst>
          </p:cNvPr>
          <p:cNvSpPr/>
          <p:nvPr/>
        </p:nvSpPr>
        <p:spPr>
          <a:xfrm>
            <a:off x="3134291" y="2594650"/>
            <a:ext cx="716312" cy="716312"/>
          </a:xfrm>
          <a:prstGeom prst="ellipse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36197" name="Arrow: U-Turn 136196">
            <a:extLst>
              <a:ext uri="{FF2B5EF4-FFF2-40B4-BE49-F238E27FC236}">
                <a16:creationId xmlns:a16="http://schemas.microsoft.com/office/drawing/2014/main" id="{6BB1D089-6AEA-F980-58A8-0FBE40C67558}"/>
              </a:ext>
            </a:extLst>
          </p:cNvPr>
          <p:cNvSpPr/>
          <p:nvPr/>
        </p:nvSpPr>
        <p:spPr>
          <a:xfrm>
            <a:off x="4234868" y="1828743"/>
            <a:ext cx="270030" cy="233092"/>
          </a:xfrm>
          <a:prstGeom prst="uturnArrow">
            <a:avLst/>
          </a:prstGeom>
          <a:solidFill>
            <a:srgbClr val="E1DBCB"/>
          </a:solidFill>
          <a:ln>
            <a:noFill/>
          </a:ln>
        </p:spPr>
        <p:txBody>
          <a:bodyPr vert="horz" wrap="square" lIns="34290" tIns="17145" rIns="34290" bIns="17145" numCol="1" anchor="t" anchorCtr="0" compatLnSpc="1">
            <a:prstTxWarp prst="textNoShape">
              <a:avLst/>
            </a:prstTxWarp>
          </a:bodyPr>
          <a:lstStyle/>
          <a:p>
            <a:endParaRPr lang="zh-CN" altLang="en-US" sz="975"/>
          </a:p>
        </p:txBody>
      </p:sp>
      <p:sp>
        <p:nvSpPr>
          <p:cNvPr id="136198" name="Arrow: U-Turn 136197">
            <a:extLst>
              <a:ext uri="{FF2B5EF4-FFF2-40B4-BE49-F238E27FC236}">
                <a16:creationId xmlns:a16="http://schemas.microsoft.com/office/drawing/2014/main" id="{F887AB1A-D736-EB10-5984-F84411F1C6C0}"/>
              </a:ext>
            </a:extLst>
          </p:cNvPr>
          <p:cNvSpPr/>
          <p:nvPr/>
        </p:nvSpPr>
        <p:spPr>
          <a:xfrm rot="3131065">
            <a:off x="4684940" y="2903809"/>
            <a:ext cx="270030" cy="233092"/>
          </a:xfrm>
          <a:prstGeom prst="uturnArrow">
            <a:avLst/>
          </a:prstGeom>
          <a:solidFill>
            <a:srgbClr val="4BAFC8"/>
          </a:solidFill>
          <a:ln>
            <a:noFill/>
          </a:ln>
        </p:spPr>
        <p:txBody>
          <a:bodyPr vert="horz" wrap="square" lIns="34290" tIns="17145" rIns="34290" bIns="17145" numCol="1" anchor="t" anchorCtr="0" compatLnSpc="1">
            <a:prstTxWarp prst="textNoShape">
              <a:avLst/>
            </a:prstTxWarp>
          </a:bodyPr>
          <a:lstStyle/>
          <a:p>
            <a:endParaRPr lang="zh-CN" altLang="en-US" sz="975"/>
          </a:p>
        </p:txBody>
      </p:sp>
      <p:sp>
        <p:nvSpPr>
          <p:cNvPr id="136199" name="Arrow: U-Turn 136198">
            <a:extLst>
              <a:ext uri="{FF2B5EF4-FFF2-40B4-BE49-F238E27FC236}">
                <a16:creationId xmlns:a16="http://schemas.microsoft.com/office/drawing/2014/main" id="{E76F865B-C302-6442-25C1-C35459DDF3DF}"/>
              </a:ext>
            </a:extLst>
          </p:cNvPr>
          <p:cNvSpPr/>
          <p:nvPr/>
        </p:nvSpPr>
        <p:spPr>
          <a:xfrm rot="11565462" flipH="1">
            <a:off x="3963638" y="4087905"/>
            <a:ext cx="270030" cy="233092"/>
          </a:xfrm>
          <a:prstGeom prst="uturnArrow">
            <a:avLst/>
          </a:prstGeom>
          <a:solidFill>
            <a:srgbClr val="00B0F0"/>
          </a:solidFill>
          <a:ln>
            <a:noFill/>
          </a:ln>
        </p:spPr>
        <p:txBody>
          <a:bodyPr vert="horz" wrap="square" lIns="34290" tIns="17145" rIns="34290" bIns="17145" numCol="1" anchor="t" anchorCtr="0" compatLnSpc="1">
            <a:prstTxWarp prst="textNoShape">
              <a:avLst/>
            </a:prstTxWarp>
          </a:bodyPr>
          <a:lstStyle/>
          <a:p>
            <a:endParaRPr lang="zh-CN" altLang="en-US" sz="975"/>
          </a:p>
        </p:txBody>
      </p:sp>
      <p:sp>
        <p:nvSpPr>
          <p:cNvPr id="136201" name="Arrow: U-Turn 136200">
            <a:extLst>
              <a:ext uri="{FF2B5EF4-FFF2-40B4-BE49-F238E27FC236}">
                <a16:creationId xmlns:a16="http://schemas.microsoft.com/office/drawing/2014/main" id="{0FEEEA53-16B2-14DB-C4B2-F7A5F92FB055}"/>
              </a:ext>
            </a:extLst>
          </p:cNvPr>
          <p:cNvSpPr/>
          <p:nvPr/>
        </p:nvSpPr>
        <p:spPr>
          <a:xfrm rot="11656394">
            <a:off x="2299540" y="3783240"/>
            <a:ext cx="270030" cy="233092"/>
          </a:xfrm>
          <a:prstGeom prst="uturnArrow">
            <a:avLst/>
          </a:prstGeom>
          <a:solidFill>
            <a:srgbClr val="E18787"/>
          </a:solidFill>
          <a:ln>
            <a:noFill/>
          </a:ln>
        </p:spPr>
        <p:txBody>
          <a:bodyPr vert="horz" wrap="square" lIns="34290" tIns="17145" rIns="34290" bIns="17145" numCol="1" anchor="t" anchorCtr="0" compatLnSpc="1">
            <a:prstTxWarp prst="textNoShape">
              <a:avLst/>
            </a:prstTxWarp>
          </a:bodyPr>
          <a:lstStyle/>
          <a:p>
            <a:endParaRPr lang="zh-CN" altLang="en-US" sz="975"/>
          </a:p>
        </p:txBody>
      </p:sp>
      <p:sp>
        <p:nvSpPr>
          <p:cNvPr id="136203" name="Arrow: U-Turn 136202">
            <a:extLst>
              <a:ext uri="{FF2B5EF4-FFF2-40B4-BE49-F238E27FC236}">
                <a16:creationId xmlns:a16="http://schemas.microsoft.com/office/drawing/2014/main" id="{BB802212-0834-52F7-DA77-2364859280F6}"/>
              </a:ext>
            </a:extLst>
          </p:cNvPr>
          <p:cNvSpPr/>
          <p:nvPr/>
        </p:nvSpPr>
        <p:spPr>
          <a:xfrm rot="9787376" flipV="1">
            <a:off x="2106659" y="2204471"/>
            <a:ext cx="270030" cy="233092"/>
          </a:xfrm>
          <a:prstGeom prst="uturnArrow">
            <a:avLst/>
          </a:prstGeom>
          <a:solidFill>
            <a:srgbClr val="0070C0"/>
          </a:solidFill>
          <a:ln>
            <a:noFill/>
          </a:ln>
        </p:spPr>
        <p:txBody>
          <a:bodyPr vert="horz" wrap="square" lIns="34290" tIns="17145" rIns="34290" bIns="17145" numCol="1" anchor="t" anchorCtr="0" compatLnSpc="1">
            <a:prstTxWarp prst="textNoShape">
              <a:avLst/>
            </a:prstTxWarp>
          </a:bodyPr>
          <a:lstStyle/>
          <a:p>
            <a:endParaRPr lang="zh-CN" altLang="en-US" sz="975"/>
          </a:p>
        </p:txBody>
      </p:sp>
    </p:spTree>
    <p:extLst>
      <p:ext uri="{BB962C8B-B14F-4D97-AF65-F5344CB8AC3E}">
        <p14:creationId xmlns:p14="http://schemas.microsoft.com/office/powerpoint/2010/main" val="2650805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Terms of use</a:t>
            </a:r>
            <a:endParaRPr lang="zh-CN" altLang="en-US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gray">
          <a:xfrm>
            <a:off x="350057" y="2043246"/>
            <a:ext cx="6057887" cy="2146258"/>
          </a:xfrm>
          <a:prstGeom prst="roundRect">
            <a:avLst>
              <a:gd name="adj" fmla="val 10889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68572" tIns="34286" rIns="68572" bIns="34286" anchor="ctr"/>
          <a:lstStyle/>
          <a:p>
            <a:pPr algn="ctr" defTabSz="685455"/>
            <a:endParaRPr lang="zh-CN" altLang="en-US" sz="1200" b="1" kern="0">
              <a:solidFill>
                <a:sysClr val="windowText" lastClr="000000"/>
              </a:solidFill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gray">
          <a:xfrm>
            <a:off x="445236" y="1400404"/>
            <a:ext cx="5976995" cy="623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72" tIns="34286" rIns="68572" bIns="34286">
            <a:spAutoFit/>
          </a:bodyPr>
          <a:lstStyle/>
          <a:p>
            <a:pPr eaLnBrk="0" hangingPunct="0"/>
            <a:r>
              <a:rPr lang="en-US" altLang="zh-CN" sz="1200" dirty="0">
                <a:solidFill>
                  <a:srgbClr val="000000"/>
                </a:solidFill>
                <a:ea typeface="宋体" pitchFamily="2" charset="-122"/>
              </a:rPr>
              <a:t>We have released our work under the terms of </a:t>
            </a:r>
            <a:r>
              <a:rPr lang="en-US" altLang="zh-CN" sz="1200" dirty="0"/>
              <a:t>Creative Commons’</a:t>
            </a:r>
            <a:r>
              <a:rPr lang="en-US" altLang="zh-CN" sz="1200" dirty="0">
                <a:solidFill>
                  <a:srgbClr val="000000"/>
                </a:solidFill>
                <a:ea typeface="宋体" pitchFamily="2" charset="-122"/>
              </a:rPr>
              <a:t> license, that is </a:t>
            </a:r>
            <a:r>
              <a:rPr lang="en-US" altLang="zh-CN" sz="1200" b="1" dirty="0">
                <a:solidFill>
                  <a:srgbClr val="FF0000"/>
                </a:solidFill>
                <a:ea typeface="宋体" pitchFamily="2" charset="-122"/>
              </a:rPr>
              <a:t>Attribution-</a:t>
            </a:r>
            <a:r>
              <a:rPr lang="en-US" altLang="zh-CN" sz="1200" b="1" dirty="0" err="1">
                <a:solidFill>
                  <a:srgbClr val="FF0000"/>
                </a:solidFill>
                <a:ea typeface="宋体" pitchFamily="2" charset="-122"/>
              </a:rPr>
              <a:t>NoDerivatives</a:t>
            </a:r>
            <a:r>
              <a:rPr lang="en-US" altLang="zh-CN" sz="1200" b="1" dirty="0">
                <a:solidFill>
                  <a:srgbClr val="FF0000"/>
                </a:solidFill>
                <a:ea typeface="宋体" pitchFamily="2" charset="-122"/>
              </a:rPr>
              <a:t> 4.0 International (CC BY-ND 4.0)</a:t>
            </a:r>
            <a:r>
              <a:rPr lang="en-US" altLang="zh-CN" sz="12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r>
              <a:rPr lang="zh-CN" altLang="en-US" sz="12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200" dirty="0"/>
              <a:t>And every template you download from </a:t>
            </a:r>
            <a:r>
              <a:rPr lang="en-US" altLang="zh-CN" sz="12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200" dirty="0"/>
              <a:t> is the intellectual property of and is owned by us</a:t>
            </a:r>
            <a:r>
              <a:rPr lang="en-US" altLang="zh-CN" sz="1200" dirty="0">
                <a:solidFill>
                  <a:srgbClr val="000000"/>
                </a:solidFill>
                <a:ea typeface="宋体" pitchFamily="2" charset="-122"/>
              </a:rPr>
              <a:t>. </a:t>
            </a:r>
            <a:endParaRPr lang="en-US" altLang="zh-CN" sz="1200" b="1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802098" y="2222237"/>
            <a:ext cx="5273196" cy="85971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68572" tIns="34286" rIns="68572" bIns="34286">
            <a:spAutoFit/>
          </a:bodyPr>
          <a:lstStyle/>
          <a:p>
            <a:pPr marL="88096" indent="-88096">
              <a:lnSpc>
                <a:spcPct val="114000"/>
              </a:lnSpc>
              <a:spcAft>
                <a:spcPts val="45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050" b="1" dirty="0">
                <a:latin typeface="Calibri" pitchFamily="34" charset="0"/>
                <a:cs typeface="Calibri" pitchFamily="34" charset="0"/>
              </a:rPr>
              <a:t>Use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— </a:t>
            </a:r>
            <a:r>
              <a:rPr lang="en-US" altLang="zh-CN" sz="1050" dirty="0"/>
              <a:t>make any necessary modification(s) to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our PowerPoint templates </a:t>
            </a:r>
            <a:r>
              <a:rPr lang="en-US" altLang="zh-CN" sz="1050" dirty="0"/>
              <a:t>to fit your purposes, personally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, educationally, or even commercially.</a:t>
            </a:r>
          </a:p>
          <a:p>
            <a:pPr marL="88096" indent="-88096">
              <a:lnSpc>
                <a:spcPct val="114000"/>
              </a:lnSpc>
              <a:spcAft>
                <a:spcPts val="45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050" b="1" dirty="0">
                <a:latin typeface="Calibri" pitchFamily="34" charset="0"/>
                <a:cs typeface="Calibri" pitchFamily="34" charset="0"/>
              </a:rPr>
              <a:t>Share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— any page </a:t>
            </a:r>
            <a:r>
              <a:rPr lang="en-US" altLang="en-US" sz="1050" dirty="0">
                <a:cs typeface="Arial" panose="020B0604020202020204" pitchFamily="34" charset="0"/>
              </a:rPr>
              <a:t>links from our website </a:t>
            </a:r>
            <a:r>
              <a:rPr lang="en-US" altLang="zh-CN" sz="1050" dirty="0"/>
              <a:t>with your friends through Facebook, Twitter and </a:t>
            </a:r>
            <a:r>
              <a:rPr lang="en-US" altLang="zh-CN" sz="1050" dirty="0" err="1"/>
              <a:t>Pinterest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661795" y="2043246"/>
            <a:ext cx="2767206" cy="233185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68572" tIns="34286" rIns="68572" bIns="34286" anchor="ctr"/>
          <a:lstStyle/>
          <a:p>
            <a:pPr defTabSz="685455">
              <a:defRPr/>
            </a:pPr>
            <a:r>
              <a:rPr lang="en-US" altLang="zh-CN" sz="1350" b="1" kern="0" dirty="0">
                <a:solidFill>
                  <a:sysClr val="windowText" lastClr="000000"/>
                </a:solidFill>
              </a:rPr>
              <a:t>You are free to:</a:t>
            </a:r>
            <a:endParaRPr lang="zh-CN" altLang="en-US" sz="1350" b="1" kern="0" dirty="0">
              <a:solidFill>
                <a:sysClr val="windowText" lastClr="000000"/>
              </a:solidFill>
              <a:latin typeface="Calibri" pitchFamily="34" charset="0"/>
              <a:ea typeface="微软雅黑" pitchFamily="34" charset="-122"/>
              <a:cs typeface="Calibri" pitchFamily="34" charset="0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661795" y="3044098"/>
            <a:ext cx="2767206" cy="233185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68572" tIns="34286" rIns="68572" bIns="34286" anchor="ctr"/>
          <a:lstStyle/>
          <a:p>
            <a:pPr defTabSz="685455"/>
            <a:r>
              <a:rPr lang="en-US" altLang="zh-CN" sz="1350" b="1" kern="0" dirty="0">
                <a:solidFill>
                  <a:sysClr val="windowText" lastClr="000000"/>
                </a:solidFill>
              </a:rPr>
              <a:t>You are not allowed to:</a:t>
            </a:r>
            <a:endParaRPr lang="zh-CN" altLang="en-US" sz="135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802098" y="3223088"/>
            <a:ext cx="5273196" cy="79559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68572" tIns="34286" rIns="68572" bIns="34286">
            <a:spAutoFit/>
          </a:bodyPr>
          <a:lstStyle/>
          <a:p>
            <a:pPr marL="88096" indent="-88096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05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Upload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 any of our PowerPoint templates, </a:t>
            </a:r>
            <a:r>
              <a:rPr lang="en-US" altLang="zh-CN" sz="105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modified or unmodified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, on a diskette, CD, your website or </a:t>
            </a:r>
            <a:r>
              <a:rPr lang="en-GB" altLang="en-US" sz="1050" dirty="0">
                <a:cs typeface="Arial" panose="020B0604020202020204" pitchFamily="34" charset="0"/>
              </a:rPr>
              <a:t>content share ones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like </a:t>
            </a:r>
            <a:r>
              <a:rPr lang="en-GB" altLang="en-US" sz="1050" dirty="0" err="1">
                <a:cs typeface="Arial" panose="020B0604020202020204" pitchFamily="34" charset="0"/>
              </a:rPr>
              <a:t>Slideshare</a:t>
            </a:r>
            <a:r>
              <a:rPr lang="en-GB" altLang="en-US" sz="1050" dirty="0">
                <a:cs typeface="Arial" panose="020B0604020202020204" pitchFamily="34" charset="0"/>
              </a:rPr>
              <a:t> , </a:t>
            </a:r>
            <a:r>
              <a:rPr lang="en-GB" altLang="en-US" sz="1050" dirty="0" err="1">
                <a:cs typeface="Arial" panose="020B0604020202020204" pitchFamily="34" charset="0"/>
              </a:rPr>
              <a:t>Scribd</a:t>
            </a:r>
            <a:r>
              <a:rPr lang="en-GB" altLang="en-US" sz="1050" dirty="0">
                <a:cs typeface="Arial" panose="020B0604020202020204" pitchFamily="34" charset="0"/>
              </a:rPr>
              <a:t>, YouTube, LinkedIn, and Google+ etc.</a:t>
            </a:r>
          </a:p>
          <a:p>
            <a:pPr marL="88096" indent="-88096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05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Offer</a:t>
            </a:r>
            <a:r>
              <a:rPr lang="en-US" altLang="zh-CN" sz="105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them for redistribution or resale in any form without prior written consent from </a:t>
            </a:r>
            <a:r>
              <a:rPr lang="en-US" altLang="zh-CN" sz="105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05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zh-CN" altLang="en-US" sz="1050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802102" y="3997544"/>
            <a:ext cx="4333916" cy="2181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68572" tIns="34286" rIns="68572" bIns="34286">
            <a:spAutoFit/>
          </a:bodyPr>
          <a:lstStyle/>
          <a:p>
            <a:pPr>
              <a:lnSpc>
                <a:spcPct val="114000"/>
              </a:lnSpc>
              <a:buClr>
                <a:schemeClr val="accent1"/>
              </a:buClr>
              <a:buSzPct val="50000"/>
            </a:pPr>
            <a:r>
              <a:rPr lang="en-US" altLang="zh-CN" sz="900" b="1" dirty="0">
                <a:latin typeface="Calibri" pitchFamily="34" charset="0"/>
                <a:cs typeface="Calibri" pitchFamily="34" charset="0"/>
              </a:rPr>
              <a:t>For More details, please visit </a:t>
            </a:r>
            <a:r>
              <a:rPr lang="en-US" altLang="zh-CN" sz="900" b="1" dirty="0">
                <a:hlinkClick r:id="rId4"/>
              </a:rPr>
              <a:t>http://yourfreetemplates.com/terms-of-use/</a:t>
            </a:r>
            <a:r>
              <a:rPr lang="en-US" altLang="zh-CN" sz="900" b="1" dirty="0">
                <a:latin typeface="Calibri" pitchFamily="34" charset="0"/>
                <a:cs typeface="Calibri" pitchFamily="34" charset="0"/>
              </a:rPr>
              <a:t> </a:t>
            </a:r>
            <a:endParaRPr lang="zh-CN" altLang="en-US" sz="9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350061" y="1383620"/>
            <a:ext cx="6057886" cy="591731"/>
          </a:xfrm>
          <a:prstGeom prst="roundRect">
            <a:avLst>
              <a:gd name="adj" fmla="val 34297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68572" tIns="34286" rIns="68572" bIns="34286" anchor="ctr"/>
          <a:lstStyle/>
          <a:p>
            <a:pPr algn="ctr" defTabSz="685455">
              <a:defRPr/>
            </a:pPr>
            <a:endParaRPr lang="en-US" altLang="zh-CN" sz="1200" b="1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497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EMap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4314</TotalTime>
  <Words>279</Words>
  <Application>Microsoft Office PowerPoint</Application>
  <PresentationFormat>Custom</PresentationFormat>
  <Paragraphs>47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Inter</vt:lpstr>
      <vt:lpstr>宋体</vt:lpstr>
      <vt:lpstr>Arial</vt:lpstr>
      <vt:lpstr>Calibri</vt:lpstr>
      <vt:lpstr>Lato Light</vt:lpstr>
      <vt:lpstr>Wingdings</vt:lpstr>
      <vt:lpstr>Office 主题​​</vt:lpstr>
      <vt:lpstr>How to Leverage Blockchain for  Enhanced Transparency in Renewable Energy</vt:lpstr>
      <vt:lpstr>Core Components of Blockchain Energy Systems</vt:lpstr>
      <vt:lpstr>Data Standardization Protocols</vt:lpstr>
      <vt:lpstr>Security Best Practices</vt:lpstr>
      <vt:lpstr>Key Performance Indicators</vt:lpstr>
      <vt:lpstr>Terms of use</vt:lpstr>
    </vt:vector>
  </TitlesOfParts>
  <Company>YourFreeTemplates.com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Editable PowerPoint Slides</dc:title>
  <dc:creator>YourFreeTemplates.com</dc:creator>
  <cp:lastModifiedBy>Ning Wang</cp:lastModifiedBy>
  <cp:revision>141</cp:revision>
  <dcterms:created xsi:type="dcterms:W3CDTF">2016-05-15T02:42:52Z</dcterms:created>
  <dcterms:modified xsi:type="dcterms:W3CDTF">2024-11-17T09:59:12Z</dcterms:modified>
</cp:coreProperties>
</file>