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99" r:id="rId2"/>
    <p:sldId id="805" r:id="rId3"/>
    <p:sldId id="806" r:id="rId4"/>
    <p:sldId id="807" r:id="rId5"/>
    <p:sldId id="808" r:id="rId6"/>
    <p:sldId id="277" r:id="rId7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3B73F-8E6C-3B9A-C295-31EE0127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C46DC5-0FB1-A5FD-5506-ED8AD408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0D9725FD-4D90-E16D-FD20-7B6FB1DA5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3088EDD-DD96-65B8-EFE4-EF94E3E87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17632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937E-2FF3-7B03-FCC6-99ECA7C4F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CCA7C-F530-8961-42C4-E23CE7550E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0DADCCE-94ED-222C-158D-8D8A05FCC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247E16B-B059-1139-8C06-E24EBE8DF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82631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78CC0-4170-0034-609B-305247882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45F4B4-EDE9-E462-69C7-6094D6A2B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681DDC5-AF1F-3F91-F612-76DA31460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1BCF321-6E5E-50AD-251A-4FD2F0BFE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12675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21F3A-7303-D3EB-C77E-7138DC4D7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589244-881D-36AA-C36D-E3F8B30D2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0641360-ED59-A7D2-212A-9D17B3332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6FEAA833-0621-49FD-E349-2799E8CEF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402826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Assessing Global Climate Risks Across Markets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9582B96F-2BEA-6256-94EF-39972F494233}"/>
              </a:ext>
            </a:extLst>
          </p:cNvPr>
          <p:cNvSpPr>
            <a:spLocks/>
          </p:cNvSpPr>
          <p:nvPr/>
        </p:nvSpPr>
        <p:spPr bwMode="gray">
          <a:xfrm rot="17491378">
            <a:off x="3140895" y="2264556"/>
            <a:ext cx="481839" cy="66221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vert="eaVert"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AutoShape 7">
            <a:extLst>
              <a:ext uri="{FF2B5EF4-FFF2-40B4-BE49-F238E27FC236}">
                <a16:creationId xmlns:a16="http://schemas.microsoft.com/office/drawing/2014/main" id="{E57D22C5-C3E3-126C-AB52-FF67F6C23574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3479480" y="2270184"/>
            <a:ext cx="485226" cy="663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0" name="Group 10">
            <a:extLst>
              <a:ext uri="{FF2B5EF4-FFF2-40B4-BE49-F238E27FC236}">
                <a16:creationId xmlns:a16="http://schemas.microsoft.com/office/drawing/2014/main" id="{755ED7B3-301F-0039-C7AE-7443D3D03E8D}"/>
              </a:ext>
            </a:extLst>
          </p:cNvPr>
          <p:cNvGrpSpPr>
            <a:grpSpLocks/>
          </p:cNvGrpSpPr>
          <p:nvPr/>
        </p:nvGrpSpPr>
        <p:grpSpPr bwMode="auto">
          <a:xfrm>
            <a:off x="2508181" y="1480104"/>
            <a:ext cx="1599637" cy="778225"/>
            <a:chOff x="1973" y="1027"/>
            <a:chExt cx="1926" cy="937"/>
          </a:xfrm>
          <a:solidFill>
            <a:srgbClr val="73BC44"/>
          </a:solidFill>
        </p:grpSpPr>
        <p:sp>
          <p:nvSpPr>
            <p:cNvPr id="49" name="Oval 11">
              <a:extLst>
                <a:ext uri="{FF2B5EF4-FFF2-40B4-BE49-F238E27FC236}">
                  <a16:creationId xmlns:a16="http://schemas.microsoft.com/office/drawing/2014/main" id="{B277575C-FB56-98E5-4AAA-CB7ABD5DF85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94" y="1057"/>
              <a:ext cx="1905" cy="907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vert="eaVert"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1" name="Oval 12">
              <a:extLst>
                <a:ext uri="{FF2B5EF4-FFF2-40B4-BE49-F238E27FC236}">
                  <a16:creationId xmlns:a16="http://schemas.microsoft.com/office/drawing/2014/main" id="{FC3422FF-A096-89B9-D7BF-15D3A5AAD5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73" y="1027"/>
              <a:ext cx="1905" cy="907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vert="eaVert"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2" name="Oval 13">
            <a:extLst>
              <a:ext uri="{FF2B5EF4-FFF2-40B4-BE49-F238E27FC236}">
                <a16:creationId xmlns:a16="http://schemas.microsoft.com/office/drawing/2014/main" id="{7DFDE163-119C-0F03-193D-17C010069073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01330" y="1437625"/>
            <a:ext cx="1431967" cy="71556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eaVert"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" name="AutoShape 19">
            <a:extLst>
              <a:ext uri="{FF2B5EF4-FFF2-40B4-BE49-F238E27FC236}">
                <a16:creationId xmlns:a16="http://schemas.microsoft.com/office/drawing/2014/main" id="{B2E331B3-655F-A2EB-546F-0690A30E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485" y="2021382"/>
            <a:ext cx="1435121" cy="1486471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350" ker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6" name="Freeform 21">
            <a:extLst>
              <a:ext uri="{FF2B5EF4-FFF2-40B4-BE49-F238E27FC236}">
                <a16:creationId xmlns:a16="http://schemas.microsoft.com/office/drawing/2014/main" id="{44781B84-6040-1BF8-77F7-D6CF4A408A65}"/>
              </a:ext>
            </a:extLst>
          </p:cNvPr>
          <p:cNvSpPr>
            <a:spLocks/>
          </p:cNvSpPr>
          <p:nvPr/>
        </p:nvSpPr>
        <p:spPr bwMode="gray">
          <a:xfrm flipH="1">
            <a:off x="3776659" y="2215315"/>
            <a:ext cx="481838" cy="66221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73BC44"/>
          </a:solidFill>
          <a:ln>
            <a:noFill/>
          </a:ln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8" name="Oval 13">
            <a:extLst>
              <a:ext uri="{FF2B5EF4-FFF2-40B4-BE49-F238E27FC236}">
                <a16:creationId xmlns:a16="http://schemas.microsoft.com/office/drawing/2014/main" id="{077329E4-7B4F-D548-8811-AF331700906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38763" y="1484894"/>
            <a:ext cx="1155913" cy="595178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eaVert"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" name="Oval 16">
            <a:extLst>
              <a:ext uri="{FF2B5EF4-FFF2-40B4-BE49-F238E27FC236}">
                <a16:creationId xmlns:a16="http://schemas.microsoft.com/office/drawing/2014/main" id="{50E04C3F-A47D-A36A-9735-1EFD2F9B32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97356" y="1563474"/>
            <a:ext cx="825725" cy="37283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eaVert"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" name="Freeform 6">
            <a:extLst>
              <a:ext uri="{FF2B5EF4-FFF2-40B4-BE49-F238E27FC236}">
                <a16:creationId xmlns:a16="http://schemas.microsoft.com/office/drawing/2014/main" id="{BF108439-244E-5D65-A262-BD0DF8CA958C}"/>
              </a:ext>
            </a:extLst>
          </p:cNvPr>
          <p:cNvSpPr>
            <a:spLocks/>
          </p:cNvSpPr>
          <p:nvPr/>
        </p:nvSpPr>
        <p:spPr bwMode="gray">
          <a:xfrm>
            <a:off x="2415516" y="2271878"/>
            <a:ext cx="481839" cy="66221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txBody>
          <a:bodyPr vert="eaVert"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0" name="AutoShape 19">
            <a:extLst>
              <a:ext uri="{FF2B5EF4-FFF2-40B4-BE49-F238E27FC236}">
                <a16:creationId xmlns:a16="http://schemas.microsoft.com/office/drawing/2014/main" id="{05DE9E58-1290-46BE-71A6-9850674E3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677" y="2878228"/>
            <a:ext cx="1435121" cy="1486471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350" ker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63" name="Text Box 100">
            <a:extLst>
              <a:ext uri="{FF2B5EF4-FFF2-40B4-BE49-F238E27FC236}">
                <a16:creationId xmlns:a16="http://schemas.microsoft.com/office/drawing/2014/main" id="{9ED1A9CF-97F7-B6D5-582C-C38A9CFBE489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458109" y="2088862"/>
            <a:ext cx="1157910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050" dirty="0">
                <a:ea typeface="宋体" charset="-122"/>
              </a:rPr>
              <a:t>Supply Chain Vulnerability Analysis</a:t>
            </a:r>
          </a:p>
        </p:txBody>
      </p:sp>
      <p:sp>
        <p:nvSpPr>
          <p:cNvPr id="136192" name="Text Box 100">
            <a:extLst>
              <a:ext uri="{FF2B5EF4-FFF2-40B4-BE49-F238E27FC236}">
                <a16:creationId xmlns:a16="http://schemas.microsoft.com/office/drawing/2014/main" id="{E2DA239F-DE0C-5780-62A8-D0EA68297C28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2738763" y="3158613"/>
            <a:ext cx="11859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Regulatory Risk Assessment Across Jurisdictions</a:t>
            </a:r>
          </a:p>
        </p:txBody>
      </p:sp>
      <p:grpSp>
        <p:nvGrpSpPr>
          <p:cNvPr id="136195" name="Group 136194">
            <a:extLst>
              <a:ext uri="{FF2B5EF4-FFF2-40B4-BE49-F238E27FC236}">
                <a16:creationId xmlns:a16="http://schemas.microsoft.com/office/drawing/2014/main" id="{F9CEA031-EBFC-A2C3-9231-E8511F1DE220}"/>
              </a:ext>
            </a:extLst>
          </p:cNvPr>
          <p:cNvGrpSpPr/>
          <p:nvPr/>
        </p:nvGrpSpPr>
        <p:grpSpPr>
          <a:xfrm>
            <a:off x="961059" y="2021383"/>
            <a:ext cx="1435121" cy="1582507"/>
            <a:chOff x="1369638" y="1837927"/>
            <a:chExt cx="1913494" cy="2019420"/>
          </a:xfrm>
        </p:grpSpPr>
        <p:sp>
          <p:nvSpPr>
            <p:cNvPr id="22" name="AutoShape 4">
              <a:extLst>
                <a:ext uri="{FF2B5EF4-FFF2-40B4-BE49-F238E27FC236}">
                  <a16:creationId xmlns:a16="http://schemas.microsoft.com/office/drawing/2014/main" id="{EA3B4F05-9842-684C-916A-F25636953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638" y="1837927"/>
              <a:ext cx="1913494" cy="1896869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 kern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62" name="Text Box 100">
              <a:extLst>
                <a:ext uri="{FF2B5EF4-FFF2-40B4-BE49-F238E27FC236}">
                  <a16:creationId xmlns:a16="http://schemas.microsoft.com/office/drawing/2014/main" id="{61AA7CE2-DC5B-ACC5-1361-F565384E4DDE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1538035" y="1922919"/>
              <a:ext cx="1543879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Mapping Physical Climate Risks by Region</a:t>
              </a:r>
            </a:p>
          </p:txBody>
        </p:sp>
        <p:sp>
          <p:nvSpPr>
            <p:cNvPr id="136193" name="Text Box 100">
              <a:extLst>
                <a:ext uri="{FF2B5EF4-FFF2-40B4-BE49-F238E27FC236}">
                  <a16:creationId xmlns:a16="http://schemas.microsoft.com/office/drawing/2014/main" id="{1D28708F-22D1-6DCD-ACC4-8482C7513B43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1518143" y="2580074"/>
              <a:ext cx="1740735" cy="1277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28588" indent="-128588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750" dirty="0">
                  <a:ea typeface="宋体" charset="-122"/>
                </a:rPr>
                <a:t>Heatwaves and wildfires</a:t>
              </a:r>
            </a:p>
            <a:p>
              <a:pPr marL="128588" indent="-128588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750" dirty="0">
                  <a:ea typeface="宋体" charset="-122"/>
                </a:rPr>
                <a:t>Water stress and droughts</a:t>
              </a:r>
            </a:p>
            <a:p>
              <a:pPr marL="128588" indent="-128588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750" dirty="0">
                  <a:ea typeface="宋体" charset="-122"/>
                </a:rPr>
                <a:t>Hurricanes and extreme weather events</a:t>
              </a:r>
            </a:p>
            <a:p>
              <a:pPr marL="128588" indent="-128588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zh-CN" sz="750" dirty="0">
                  <a:ea typeface="宋体" charset="-122"/>
                </a:rPr>
                <a:t>Rising sea levels</a:t>
              </a:r>
            </a:p>
          </p:txBody>
        </p:sp>
      </p:grpSp>
      <p:sp>
        <p:nvSpPr>
          <p:cNvPr id="136196" name="Text Box 100">
            <a:extLst>
              <a:ext uri="{FF2B5EF4-FFF2-40B4-BE49-F238E27FC236}">
                <a16:creationId xmlns:a16="http://schemas.microsoft.com/office/drawing/2014/main" id="{3E5FCBF0-0DA9-E4C2-7A51-F85FBA0B27C1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410487" y="2595660"/>
            <a:ext cx="1317119" cy="496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750" dirty="0">
                <a:ea typeface="宋体" charset="-122"/>
              </a:rPr>
              <a:t>Water Transportation Impacts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750" dirty="0">
                <a:ea typeface="宋体" charset="-122"/>
              </a:rPr>
              <a:t>Economic Consequences</a:t>
            </a:r>
          </a:p>
        </p:txBody>
      </p:sp>
      <p:pic>
        <p:nvPicPr>
          <p:cNvPr id="136199" name="Graphic 136198" descr="Boardroom with solid fill">
            <a:extLst>
              <a:ext uri="{FF2B5EF4-FFF2-40B4-BE49-F238E27FC236}">
                <a16:creationId xmlns:a16="http://schemas.microsoft.com/office/drawing/2014/main" id="{4DF6D9A0-4C00-255F-C6B1-8D26A746B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73573" y="1524170"/>
            <a:ext cx="451412" cy="45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8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AC75EC-7961-37DE-8D39-BB42BEEB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10CBF06-C73C-7FB6-7ADF-3F63DFCB3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Building Resilient International Operations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7300E3C7-B2A5-F452-0E8D-E9C6B43CF2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7910" y="2277807"/>
            <a:ext cx="2338791" cy="312956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noFill/>
          </a:ln>
        </p:spPr>
        <p:txBody>
          <a:bodyPr wrap="none" anchor="ctr"/>
          <a:lstStyle/>
          <a:p>
            <a:pPr algn="ctr" eaLnBrk="0" hangingPunct="0"/>
            <a:endParaRPr lang="zh-CN" altLang="zh-CN" sz="1350">
              <a:cs typeface="Arial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419A0DF-AA12-7227-155F-ED7C503BF5F1}"/>
              </a:ext>
            </a:extLst>
          </p:cNvPr>
          <p:cNvGrpSpPr/>
          <p:nvPr/>
        </p:nvGrpSpPr>
        <p:grpSpPr>
          <a:xfrm>
            <a:off x="2352971" y="1869672"/>
            <a:ext cx="1993978" cy="1836204"/>
            <a:chOff x="2678725" y="1203598"/>
            <a:chExt cx="3717203" cy="3423079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C692B929-4158-7A86-B341-B854E1D1D4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5224" y="1937712"/>
              <a:ext cx="1578227" cy="2019413"/>
              <a:chOff x="1922" y="1614"/>
              <a:chExt cx="1320" cy="1689"/>
            </a:xfrm>
          </p:grpSpPr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64228C8C-77B9-20EB-E66E-C144046DCF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2" y="1875"/>
                <a:ext cx="654" cy="1428"/>
              </a:xfrm>
              <a:custGeom>
                <a:avLst/>
                <a:gdLst>
                  <a:gd name="T0" fmla="*/ 1 w 654"/>
                  <a:gd name="T1" fmla="*/ 0 h 1428"/>
                  <a:gd name="T2" fmla="*/ 117 w 654"/>
                  <a:gd name="T3" fmla="*/ 110 h 1428"/>
                  <a:gd name="T4" fmla="*/ 117 w 654"/>
                  <a:gd name="T5" fmla="*/ 1026 h 1428"/>
                  <a:gd name="T6" fmla="*/ 649 w 654"/>
                  <a:gd name="T7" fmla="*/ 1241 h 1428"/>
                  <a:gd name="T8" fmla="*/ 654 w 654"/>
                  <a:gd name="T9" fmla="*/ 1428 h 1428"/>
                  <a:gd name="T10" fmla="*/ 0 w 654"/>
                  <a:gd name="T11" fmla="*/ 1128 h 1428"/>
                  <a:gd name="T12" fmla="*/ 1 w 654"/>
                  <a:gd name="T13" fmla="*/ 0 h 14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54"/>
                  <a:gd name="T22" fmla="*/ 0 h 1428"/>
                  <a:gd name="T23" fmla="*/ 654 w 654"/>
                  <a:gd name="T24" fmla="*/ 1428 h 14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54" h="1428">
                    <a:moveTo>
                      <a:pt x="1" y="0"/>
                    </a:moveTo>
                    <a:lnTo>
                      <a:pt x="117" y="110"/>
                    </a:lnTo>
                    <a:lnTo>
                      <a:pt x="117" y="1026"/>
                    </a:lnTo>
                    <a:lnTo>
                      <a:pt x="649" y="1241"/>
                    </a:lnTo>
                    <a:lnTo>
                      <a:pt x="654" y="1428"/>
                    </a:lnTo>
                    <a:lnTo>
                      <a:pt x="0" y="112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3B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sz="1350">
                  <a:cs typeface="Arial" charset="0"/>
                </a:endParaRPr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3B2AD886-90C2-B378-AB4D-5286D4CF331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71" y="1880"/>
                <a:ext cx="671" cy="1422"/>
              </a:xfrm>
              <a:custGeom>
                <a:avLst/>
                <a:gdLst>
                  <a:gd name="T0" fmla="*/ 654 w 671"/>
                  <a:gd name="T1" fmla="*/ 0 h 1422"/>
                  <a:gd name="T2" fmla="*/ 516 w 671"/>
                  <a:gd name="T3" fmla="*/ 111 h 1422"/>
                  <a:gd name="T4" fmla="*/ 519 w 671"/>
                  <a:gd name="T5" fmla="*/ 1008 h 1422"/>
                  <a:gd name="T6" fmla="*/ 0 w 671"/>
                  <a:gd name="T7" fmla="*/ 1237 h 1422"/>
                  <a:gd name="T8" fmla="*/ 2 w 671"/>
                  <a:gd name="T9" fmla="*/ 1422 h 1422"/>
                  <a:gd name="T10" fmla="*/ 671 w 671"/>
                  <a:gd name="T11" fmla="*/ 1114 h 1422"/>
                  <a:gd name="T12" fmla="*/ 654 w 671"/>
                  <a:gd name="T13" fmla="*/ 0 h 14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1"/>
                  <a:gd name="T22" fmla="*/ 0 h 1422"/>
                  <a:gd name="T23" fmla="*/ 671 w 671"/>
                  <a:gd name="T24" fmla="*/ 1422 h 14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1" h="1422">
                    <a:moveTo>
                      <a:pt x="654" y="0"/>
                    </a:moveTo>
                    <a:lnTo>
                      <a:pt x="516" y="111"/>
                    </a:lnTo>
                    <a:lnTo>
                      <a:pt x="519" y="1008"/>
                    </a:lnTo>
                    <a:lnTo>
                      <a:pt x="0" y="1237"/>
                    </a:lnTo>
                    <a:lnTo>
                      <a:pt x="2" y="1422"/>
                    </a:lnTo>
                    <a:lnTo>
                      <a:pt x="671" y="1114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C3B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sz="1350">
                  <a:cs typeface="Arial" charset="0"/>
                </a:endParaRPr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1F6221C7-70F3-DC62-A247-41F7C9B281C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3" y="1614"/>
                <a:ext cx="1304" cy="377"/>
              </a:xfrm>
              <a:custGeom>
                <a:avLst/>
                <a:gdLst>
                  <a:gd name="T0" fmla="*/ 0 w 1304"/>
                  <a:gd name="T1" fmla="*/ 261 h 377"/>
                  <a:gd name="T2" fmla="*/ 117 w 1304"/>
                  <a:gd name="T3" fmla="*/ 374 h 377"/>
                  <a:gd name="T4" fmla="*/ 638 w 1304"/>
                  <a:gd name="T5" fmla="*/ 155 h 377"/>
                  <a:gd name="T6" fmla="*/ 1164 w 1304"/>
                  <a:gd name="T7" fmla="*/ 377 h 377"/>
                  <a:gd name="T8" fmla="*/ 1304 w 1304"/>
                  <a:gd name="T9" fmla="*/ 266 h 377"/>
                  <a:gd name="T10" fmla="*/ 633 w 1304"/>
                  <a:gd name="T11" fmla="*/ 0 h 377"/>
                  <a:gd name="T12" fmla="*/ 0 w 1304"/>
                  <a:gd name="T13" fmla="*/ 261 h 3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4"/>
                  <a:gd name="T22" fmla="*/ 0 h 377"/>
                  <a:gd name="T23" fmla="*/ 1304 w 1304"/>
                  <a:gd name="T24" fmla="*/ 377 h 37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4" h="377">
                    <a:moveTo>
                      <a:pt x="0" y="261"/>
                    </a:moveTo>
                    <a:lnTo>
                      <a:pt x="117" y="374"/>
                    </a:lnTo>
                    <a:lnTo>
                      <a:pt x="638" y="155"/>
                    </a:lnTo>
                    <a:lnTo>
                      <a:pt x="1164" y="377"/>
                    </a:lnTo>
                    <a:lnTo>
                      <a:pt x="1304" y="266"/>
                    </a:lnTo>
                    <a:lnTo>
                      <a:pt x="633" y="0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C3B9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sz="1350">
                  <a:cs typeface="Arial" charset="0"/>
                </a:endParaRPr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2FB3C73B-05FB-C8DF-B092-868A4C5652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7" y="1768"/>
                <a:ext cx="529" cy="1133"/>
              </a:xfrm>
              <a:custGeom>
                <a:avLst/>
                <a:gdLst>
                  <a:gd name="T0" fmla="*/ 2 w 529"/>
                  <a:gd name="T1" fmla="*/ 218 h 1133"/>
                  <a:gd name="T2" fmla="*/ 0 w 529"/>
                  <a:gd name="T3" fmla="*/ 1133 h 1133"/>
                  <a:gd name="T4" fmla="*/ 529 w 529"/>
                  <a:gd name="T5" fmla="*/ 878 h 1133"/>
                  <a:gd name="T6" fmla="*/ 524 w 529"/>
                  <a:gd name="T7" fmla="*/ 0 h 1133"/>
                  <a:gd name="T8" fmla="*/ 2 w 529"/>
                  <a:gd name="T9" fmla="*/ 218 h 1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9"/>
                  <a:gd name="T16" fmla="*/ 0 h 1133"/>
                  <a:gd name="T17" fmla="*/ 529 w 529"/>
                  <a:gd name="T18" fmla="*/ 1133 h 1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9" h="1133">
                    <a:moveTo>
                      <a:pt x="2" y="218"/>
                    </a:moveTo>
                    <a:lnTo>
                      <a:pt x="0" y="1133"/>
                    </a:lnTo>
                    <a:lnTo>
                      <a:pt x="529" y="878"/>
                    </a:lnTo>
                    <a:lnTo>
                      <a:pt x="524" y="0"/>
                    </a:lnTo>
                    <a:lnTo>
                      <a:pt x="2" y="218"/>
                    </a:lnTo>
                    <a:close/>
                  </a:path>
                </a:pathLst>
              </a:custGeom>
              <a:solidFill>
                <a:srgbClr val="E1D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sz="1350">
                  <a:cs typeface="Arial" charset="0"/>
                </a:endParaRPr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9F7A9C38-8102-A105-E001-3F6DB3AC644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62" y="1769"/>
                <a:ext cx="528" cy="1123"/>
              </a:xfrm>
              <a:custGeom>
                <a:avLst/>
                <a:gdLst>
                  <a:gd name="T0" fmla="*/ 527 w 528"/>
                  <a:gd name="T1" fmla="*/ 222 h 1123"/>
                  <a:gd name="T2" fmla="*/ 528 w 528"/>
                  <a:gd name="T3" fmla="*/ 1123 h 1123"/>
                  <a:gd name="T4" fmla="*/ 0 w 528"/>
                  <a:gd name="T5" fmla="*/ 879 h 1123"/>
                  <a:gd name="T6" fmla="*/ 0 w 528"/>
                  <a:gd name="T7" fmla="*/ 0 h 1123"/>
                  <a:gd name="T8" fmla="*/ 527 w 528"/>
                  <a:gd name="T9" fmla="*/ 222 h 1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8"/>
                  <a:gd name="T16" fmla="*/ 0 h 1123"/>
                  <a:gd name="T17" fmla="*/ 528 w 528"/>
                  <a:gd name="T18" fmla="*/ 1123 h 1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8" h="1123">
                    <a:moveTo>
                      <a:pt x="527" y="222"/>
                    </a:moveTo>
                    <a:lnTo>
                      <a:pt x="528" y="1123"/>
                    </a:lnTo>
                    <a:lnTo>
                      <a:pt x="0" y="879"/>
                    </a:lnTo>
                    <a:lnTo>
                      <a:pt x="0" y="0"/>
                    </a:lnTo>
                    <a:lnTo>
                      <a:pt x="527" y="222"/>
                    </a:lnTo>
                    <a:close/>
                  </a:path>
                </a:pathLst>
              </a:custGeom>
              <a:solidFill>
                <a:srgbClr val="E1D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sz="1350">
                  <a:cs typeface="Arial" charset="0"/>
                </a:endParaRPr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54491870-532F-9FC9-2A3A-47294FA18AD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4" y="2648"/>
                <a:ext cx="1061" cy="469"/>
              </a:xfrm>
              <a:custGeom>
                <a:avLst/>
                <a:gdLst>
                  <a:gd name="T0" fmla="*/ 527 w 1061"/>
                  <a:gd name="T1" fmla="*/ 0 h 469"/>
                  <a:gd name="T2" fmla="*/ 0 w 1061"/>
                  <a:gd name="T3" fmla="*/ 252 h 469"/>
                  <a:gd name="T4" fmla="*/ 537 w 1061"/>
                  <a:gd name="T5" fmla="*/ 469 h 469"/>
                  <a:gd name="T6" fmla="*/ 1061 w 1061"/>
                  <a:gd name="T7" fmla="*/ 241 h 469"/>
                  <a:gd name="T8" fmla="*/ 527 w 1061"/>
                  <a:gd name="T9" fmla="*/ 0 h 4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61"/>
                  <a:gd name="T16" fmla="*/ 0 h 469"/>
                  <a:gd name="T17" fmla="*/ 1061 w 1061"/>
                  <a:gd name="T18" fmla="*/ 469 h 4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61" h="469">
                    <a:moveTo>
                      <a:pt x="527" y="0"/>
                    </a:moveTo>
                    <a:lnTo>
                      <a:pt x="0" y="252"/>
                    </a:lnTo>
                    <a:lnTo>
                      <a:pt x="537" y="469"/>
                    </a:lnTo>
                    <a:lnTo>
                      <a:pt x="1061" y="241"/>
                    </a:lnTo>
                    <a:lnTo>
                      <a:pt x="527" y="0"/>
                    </a:lnTo>
                    <a:close/>
                  </a:path>
                </a:pathLst>
              </a:custGeom>
              <a:solidFill>
                <a:srgbClr val="FEEB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zh-CN" altLang="zh-CN" sz="1350">
                  <a:cs typeface="Arial" charset="0"/>
                </a:endParaRPr>
              </a:p>
            </p:txBody>
          </p:sp>
        </p:grp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C99D71FE-59C7-98A6-C774-CC3E748134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095" y="3579308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32234204-5912-E8AD-5A68-2511F9FF4E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24647" y="3581699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4559DB5D-840B-B4F1-6F12-190E7215D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4321" y="1208381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40235ED3-58DE-0A9D-9BB8-A2C787721F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78725" y="1203598"/>
              <a:ext cx="1071281" cy="1044978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</p:grpSp>
      <p:sp>
        <p:nvSpPr>
          <p:cNvPr id="18" name="Rectangle 19">
            <a:extLst>
              <a:ext uri="{FF2B5EF4-FFF2-40B4-BE49-F238E27FC236}">
                <a16:creationId xmlns:a16="http://schemas.microsoft.com/office/drawing/2014/main" id="{7A22C703-5693-BDF4-6052-7E8C6F24DE5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4964" y="2311169"/>
            <a:ext cx="250902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FF3300"/>
              </a:buClr>
              <a:buSzPct val="115000"/>
              <a:buFont typeface="Wingdings" pitchFamily="2" charset="2"/>
              <a:buNone/>
            </a:pPr>
            <a:r>
              <a:rPr lang="en-US" altLang="zh-CN" sz="1050" dirty="0">
                <a:ea typeface="宋体" charset="-122"/>
                <a:cs typeface="Arial" charset="0"/>
              </a:rPr>
              <a:t> Implementing Regional Contingency Plans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4F50F0E-BDF6-6950-A8FA-B9B64D810DA7}"/>
              </a:ext>
            </a:extLst>
          </p:cNvPr>
          <p:cNvGrpSpPr/>
          <p:nvPr/>
        </p:nvGrpSpPr>
        <p:grpSpPr>
          <a:xfrm>
            <a:off x="4042236" y="2258527"/>
            <a:ext cx="2355132" cy="312956"/>
            <a:chOff x="5389648" y="2154120"/>
            <a:chExt cx="3140175" cy="417274"/>
          </a:xfrm>
        </p:grpSpPr>
        <p:sp>
          <p:nvSpPr>
            <p:cNvPr id="19" name="AutoShape 20">
              <a:extLst>
                <a:ext uri="{FF2B5EF4-FFF2-40B4-BE49-F238E27FC236}">
                  <a16:creationId xmlns:a16="http://schemas.microsoft.com/office/drawing/2014/main" id="{95272B4D-152C-1996-5560-5A531A7AA3A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03003" y="2154120"/>
              <a:ext cx="3118390" cy="417274"/>
            </a:xfrm>
            <a:prstGeom prst="roundRect">
              <a:avLst>
                <a:gd name="adj" fmla="val 50000"/>
              </a:avLst>
            </a:prstGeom>
            <a:solidFill>
              <a:srgbClr val="73BC44"/>
            </a:solidFill>
            <a:ln>
              <a:noFill/>
            </a:ln>
          </p:spPr>
          <p:txBody>
            <a:bodyPr wrap="none" anchor="ctr"/>
            <a:lstStyle/>
            <a:p>
              <a:pPr algn="ctr" eaLnBrk="0" hangingPunct="0"/>
              <a:endParaRPr lang="zh-CN" altLang="zh-CN" sz="1350">
                <a:cs typeface="Arial" charset="0"/>
              </a:endParaRP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EBD21BA4-4D5A-7252-1AAA-CD766AA9280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389648" y="2210020"/>
              <a:ext cx="31401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buClr>
                  <a:srgbClr val="FF3300"/>
                </a:buClr>
                <a:buSzPct val="115000"/>
                <a:buFont typeface="Wingdings" pitchFamily="2" charset="2"/>
                <a:buNone/>
              </a:pPr>
              <a:r>
                <a:rPr lang="en-US" altLang="zh-CN" sz="1050" dirty="0">
                  <a:ea typeface="宋体" charset="-122"/>
                  <a:cs typeface="Arial" charset="0"/>
                </a:rPr>
                <a:t> Developing Local Adaptation Strategies</a:t>
              </a:r>
            </a:p>
          </p:txBody>
        </p:sp>
      </p:grpSp>
      <p:sp>
        <p:nvSpPr>
          <p:cNvPr id="21" name="Rectangle 22">
            <a:extLst>
              <a:ext uri="{FF2B5EF4-FFF2-40B4-BE49-F238E27FC236}">
                <a16:creationId xmlns:a16="http://schemas.microsoft.com/office/drawing/2014/main" id="{C076DEE3-9B92-E635-17D6-519B34183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4553" y="1514204"/>
            <a:ext cx="210908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1350" dirty="0">
                <a:ea typeface="宋体" charset="-122"/>
                <a:cs typeface="Arial" charset="0"/>
              </a:rPr>
              <a:t>Building Resilient International Operations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F567729-DBD2-CD27-E3B0-5CA844D514B1}"/>
              </a:ext>
            </a:extLst>
          </p:cNvPr>
          <p:cNvGrpSpPr/>
          <p:nvPr/>
        </p:nvGrpSpPr>
        <p:grpSpPr>
          <a:xfrm>
            <a:off x="2246312" y="3790147"/>
            <a:ext cx="2338793" cy="312956"/>
            <a:chOff x="5403003" y="2154120"/>
            <a:chExt cx="3118390" cy="417274"/>
          </a:xfrm>
        </p:grpSpPr>
        <p:sp>
          <p:nvSpPr>
            <p:cNvPr id="32" name="AutoShape 20">
              <a:extLst>
                <a:ext uri="{FF2B5EF4-FFF2-40B4-BE49-F238E27FC236}">
                  <a16:creationId xmlns:a16="http://schemas.microsoft.com/office/drawing/2014/main" id="{27FC3C9F-8AEB-C119-F6EC-CA99F3838DA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03003" y="2154120"/>
              <a:ext cx="3118390" cy="41727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txBody>
            <a:bodyPr wrap="none" anchor="ctr"/>
            <a:lstStyle/>
            <a:p>
              <a:pPr algn="ctr" eaLnBrk="0" hangingPunct="0"/>
              <a:endParaRPr lang="zh-CN" altLang="zh-CN" sz="1350">
                <a:cs typeface="Arial" charset="0"/>
              </a:endParaRPr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64CCEECB-00A5-7473-BE8B-28A4AAB5BF8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508239" y="2224309"/>
              <a:ext cx="29029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buClr>
                  <a:srgbClr val="FF3300"/>
                </a:buClr>
                <a:buSzPct val="115000"/>
                <a:buFont typeface="Wingdings" pitchFamily="2" charset="2"/>
                <a:buNone/>
              </a:pPr>
              <a:r>
                <a:rPr lang="en-US" altLang="zh-CN" sz="1050" dirty="0">
                  <a:ea typeface="宋体" charset="-122"/>
                  <a:cs typeface="Arial" charset="0"/>
                </a:rPr>
                <a:t> Broadening Global Supply Networks</a:t>
              </a:r>
            </a:p>
          </p:txBody>
        </p:sp>
      </p:grpSp>
      <p:sp>
        <p:nvSpPr>
          <p:cNvPr id="45" name="Text Box 100">
            <a:extLst>
              <a:ext uri="{FF2B5EF4-FFF2-40B4-BE49-F238E27FC236}">
                <a16:creationId xmlns:a16="http://schemas.microsoft.com/office/drawing/2014/main" id="{23020937-D7D1-3F68-2D17-5A08AC7B36BE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49991" y="2632979"/>
            <a:ext cx="1934582" cy="11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Early detection and monitoring systems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Infrastructure protection measures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Emergency response protocols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Post-event recovery plans</a:t>
            </a:r>
          </a:p>
        </p:txBody>
      </p:sp>
      <p:sp>
        <p:nvSpPr>
          <p:cNvPr id="47" name="Text Box 100">
            <a:extLst>
              <a:ext uri="{FF2B5EF4-FFF2-40B4-BE49-F238E27FC236}">
                <a16:creationId xmlns:a16="http://schemas.microsoft.com/office/drawing/2014/main" id="{9B10A843-CC39-BD3C-0D9D-9C0CB049D706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373427" y="2632979"/>
            <a:ext cx="193458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Capital providers and government regulators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Infrastructure and customers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Ecosystem services and local communities</a:t>
            </a:r>
          </a:p>
        </p:txBody>
      </p:sp>
      <p:pic>
        <p:nvPicPr>
          <p:cNvPr id="51" name="Graphic 50" descr="Circles with arrows with solid fill">
            <a:extLst>
              <a:ext uri="{FF2B5EF4-FFF2-40B4-BE49-F238E27FC236}">
                <a16:creationId xmlns:a16="http://schemas.microsoft.com/office/drawing/2014/main" id="{32606DAF-A2C8-0E02-6A4A-768B37887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4779" y="242345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5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64CFC-A9E7-5709-1388-B3C59FF4E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BF00BAD-7055-06E5-98F0-14351BA6E81A}"/>
              </a:ext>
            </a:extLst>
          </p:cNvPr>
          <p:cNvGrpSpPr/>
          <p:nvPr/>
        </p:nvGrpSpPr>
        <p:grpSpPr>
          <a:xfrm>
            <a:off x="1726629" y="1654058"/>
            <a:ext cx="3404743" cy="2100720"/>
            <a:chOff x="1943100" y="2362200"/>
            <a:chExt cx="5334000" cy="2971800"/>
          </a:xfrm>
        </p:grpSpPr>
        <p:grpSp>
          <p:nvGrpSpPr>
            <p:cNvPr id="2" name="Group 3">
              <a:extLst>
                <a:ext uri="{FF2B5EF4-FFF2-40B4-BE49-F238E27FC236}">
                  <a16:creationId xmlns:a16="http://schemas.microsoft.com/office/drawing/2014/main" id="{9AF5501A-7943-2820-CB7E-B041A4F2EE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9300" y="2438400"/>
              <a:ext cx="5257800" cy="2895600"/>
              <a:chOff x="1443" y="1680"/>
              <a:chExt cx="2706" cy="1854"/>
            </a:xfrm>
          </p:grpSpPr>
          <p:sp>
            <p:nvSpPr>
              <p:cNvPr id="3" name="Freeform 4">
                <a:extLst>
                  <a:ext uri="{FF2B5EF4-FFF2-40B4-BE49-F238E27FC236}">
                    <a16:creationId xmlns:a16="http://schemas.microsoft.com/office/drawing/2014/main" id="{479D71FA-EB4B-57E5-C378-86893A81BA3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51" y="2634"/>
                <a:ext cx="2298" cy="900"/>
              </a:xfrm>
              <a:custGeom>
                <a:avLst/>
                <a:gdLst>
                  <a:gd name="T0" fmla="*/ 531 w 2298"/>
                  <a:gd name="T1" fmla="*/ 361 h 900"/>
                  <a:gd name="T2" fmla="*/ 999 w 2298"/>
                  <a:gd name="T3" fmla="*/ 406 h 900"/>
                  <a:gd name="T4" fmla="*/ 1547 w 2298"/>
                  <a:gd name="T5" fmla="*/ 188 h 900"/>
                  <a:gd name="T6" fmla="*/ 1325 w 2298"/>
                  <a:gd name="T7" fmla="*/ 131 h 900"/>
                  <a:gd name="T8" fmla="*/ 2005 w 2298"/>
                  <a:gd name="T9" fmla="*/ 0 h 900"/>
                  <a:gd name="T10" fmla="*/ 2298 w 2298"/>
                  <a:gd name="T11" fmla="*/ 425 h 900"/>
                  <a:gd name="T12" fmla="*/ 2054 w 2298"/>
                  <a:gd name="T13" fmla="*/ 340 h 900"/>
                  <a:gd name="T14" fmla="*/ 1120 w 2298"/>
                  <a:gd name="T15" fmla="*/ 816 h 900"/>
                  <a:gd name="T16" fmla="*/ 0 w 2298"/>
                  <a:gd name="T17" fmla="*/ 608 h 900"/>
                  <a:gd name="T18" fmla="*/ 401 w 2298"/>
                  <a:gd name="T19" fmla="*/ 633 h 900"/>
                  <a:gd name="T20" fmla="*/ 531 w 2298"/>
                  <a:gd name="T21" fmla="*/ 361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98" h="900">
                    <a:moveTo>
                      <a:pt x="531" y="361"/>
                    </a:moveTo>
                    <a:cubicBezTo>
                      <a:pt x="623" y="386"/>
                      <a:pt x="670" y="427"/>
                      <a:pt x="999" y="406"/>
                    </a:cubicBezTo>
                    <a:cubicBezTo>
                      <a:pt x="1329" y="385"/>
                      <a:pt x="1493" y="233"/>
                      <a:pt x="1547" y="188"/>
                    </a:cubicBezTo>
                    <a:lnTo>
                      <a:pt x="1325" y="131"/>
                    </a:lnTo>
                    <a:lnTo>
                      <a:pt x="2005" y="0"/>
                    </a:lnTo>
                    <a:lnTo>
                      <a:pt x="2298" y="425"/>
                    </a:lnTo>
                    <a:lnTo>
                      <a:pt x="2054" y="340"/>
                    </a:lnTo>
                    <a:cubicBezTo>
                      <a:pt x="1934" y="456"/>
                      <a:pt x="1774" y="732"/>
                      <a:pt x="1120" y="816"/>
                    </a:cubicBezTo>
                    <a:cubicBezTo>
                      <a:pt x="466" y="900"/>
                      <a:pt x="119" y="633"/>
                      <a:pt x="0" y="608"/>
                    </a:cubicBezTo>
                    <a:lnTo>
                      <a:pt x="401" y="633"/>
                    </a:lnTo>
                    <a:lnTo>
                      <a:pt x="531" y="361"/>
                    </a:lnTo>
                    <a:close/>
                  </a:path>
                </a:pathLst>
              </a:custGeom>
              <a:solidFill>
                <a:srgbClr val="C0C0C0">
                  <a:alpha val="5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393EDBF7-88F6-58B5-F8CB-D42FCE130F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81" y="1680"/>
                <a:ext cx="1863" cy="1144"/>
              </a:xfrm>
              <a:custGeom>
                <a:avLst/>
                <a:gdLst>
                  <a:gd name="T0" fmla="*/ 474 w 1863"/>
                  <a:gd name="T1" fmla="*/ 211 h 1144"/>
                  <a:gd name="T2" fmla="*/ 463 w 1863"/>
                  <a:gd name="T3" fmla="*/ 0 h 1144"/>
                  <a:gd name="T4" fmla="*/ 0 w 1863"/>
                  <a:gd name="T5" fmla="*/ 404 h 1144"/>
                  <a:gd name="T6" fmla="*/ 498 w 1863"/>
                  <a:gd name="T7" fmla="*/ 815 h 1144"/>
                  <a:gd name="T8" fmla="*/ 490 w 1863"/>
                  <a:gd name="T9" fmla="*/ 580 h 1144"/>
                  <a:gd name="T10" fmla="*/ 1020 w 1863"/>
                  <a:gd name="T11" fmla="*/ 663 h 1144"/>
                  <a:gd name="T12" fmla="*/ 1200 w 1863"/>
                  <a:gd name="T13" fmla="*/ 982 h 1144"/>
                  <a:gd name="T14" fmla="*/ 1608 w 1863"/>
                  <a:gd name="T15" fmla="*/ 911 h 1144"/>
                  <a:gd name="T16" fmla="*/ 1762 w 1863"/>
                  <a:gd name="T17" fmla="*/ 1144 h 1144"/>
                  <a:gd name="T18" fmla="*/ 1739 w 1863"/>
                  <a:gd name="T19" fmla="*/ 701 h 1144"/>
                  <a:gd name="T20" fmla="*/ 1196 w 1863"/>
                  <a:gd name="T21" fmla="*/ 296 h 1144"/>
                  <a:gd name="T22" fmla="*/ 474 w 1863"/>
                  <a:gd name="T23" fmla="*/ 211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3" h="1144">
                    <a:moveTo>
                      <a:pt x="474" y="211"/>
                    </a:moveTo>
                    <a:lnTo>
                      <a:pt x="463" y="0"/>
                    </a:lnTo>
                    <a:lnTo>
                      <a:pt x="0" y="404"/>
                    </a:lnTo>
                    <a:lnTo>
                      <a:pt x="498" y="815"/>
                    </a:lnTo>
                    <a:lnTo>
                      <a:pt x="490" y="580"/>
                    </a:lnTo>
                    <a:cubicBezTo>
                      <a:pt x="577" y="555"/>
                      <a:pt x="902" y="596"/>
                      <a:pt x="1020" y="663"/>
                    </a:cubicBezTo>
                    <a:cubicBezTo>
                      <a:pt x="1239" y="776"/>
                      <a:pt x="1189" y="964"/>
                      <a:pt x="1200" y="982"/>
                    </a:cubicBezTo>
                    <a:lnTo>
                      <a:pt x="1608" y="911"/>
                    </a:lnTo>
                    <a:lnTo>
                      <a:pt x="1762" y="1144"/>
                    </a:lnTo>
                    <a:cubicBezTo>
                      <a:pt x="1783" y="1109"/>
                      <a:pt x="1863" y="914"/>
                      <a:pt x="1739" y="701"/>
                    </a:cubicBezTo>
                    <a:cubicBezTo>
                      <a:pt x="1615" y="488"/>
                      <a:pt x="1492" y="406"/>
                      <a:pt x="1196" y="296"/>
                    </a:cubicBezTo>
                    <a:cubicBezTo>
                      <a:pt x="900" y="186"/>
                      <a:pt x="474" y="211"/>
                      <a:pt x="474" y="211"/>
                    </a:cubicBezTo>
                    <a:close/>
                  </a:path>
                </a:pathLst>
              </a:custGeom>
              <a:solidFill>
                <a:srgbClr val="C0C0C0">
                  <a:alpha val="5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4FBBE2E7-7938-33CA-58FB-38466503A18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3" y="1934"/>
                <a:ext cx="1018" cy="1289"/>
              </a:xfrm>
              <a:custGeom>
                <a:avLst/>
                <a:gdLst>
                  <a:gd name="T0" fmla="*/ 0 w 1018"/>
                  <a:gd name="T1" fmla="*/ 1220 h 1289"/>
                  <a:gd name="T2" fmla="*/ 774 w 1018"/>
                  <a:gd name="T3" fmla="*/ 1289 h 1289"/>
                  <a:gd name="T4" fmla="*/ 966 w 1018"/>
                  <a:gd name="T5" fmla="*/ 866 h 1289"/>
                  <a:gd name="T6" fmla="*/ 733 w 1018"/>
                  <a:gd name="T7" fmla="*/ 935 h 1289"/>
                  <a:gd name="T8" fmla="*/ 602 w 1018"/>
                  <a:gd name="T9" fmla="*/ 629 h 1289"/>
                  <a:gd name="T10" fmla="*/ 1018 w 1018"/>
                  <a:gd name="T11" fmla="*/ 346 h 1289"/>
                  <a:gd name="T12" fmla="*/ 777 w 1018"/>
                  <a:gd name="T13" fmla="*/ 156 h 1289"/>
                  <a:gd name="T14" fmla="*/ 976 w 1018"/>
                  <a:gd name="T15" fmla="*/ 0 h 1289"/>
                  <a:gd name="T16" fmla="*/ 346 w 1018"/>
                  <a:gd name="T17" fmla="*/ 233 h 1289"/>
                  <a:gd name="T18" fmla="*/ 21 w 1018"/>
                  <a:gd name="T19" fmla="*/ 669 h 1289"/>
                  <a:gd name="T20" fmla="*/ 209 w 1018"/>
                  <a:gd name="T21" fmla="*/ 1139 h 1289"/>
                  <a:gd name="T22" fmla="*/ 0 w 1018"/>
                  <a:gd name="T23" fmla="*/ 1220 h 1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18" h="1289">
                    <a:moveTo>
                      <a:pt x="0" y="1220"/>
                    </a:moveTo>
                    <a:lnTo>
                      <a:pt x="774" y="1289"/>
                    </a:lnTo>
                    <a:lnTo>
                      <a:pt x="966" y="866"/>
                    </a:lnTo>
                    <a:lnTo>
                      <a:pt x="733" y="935"/>
                    </a:lnTo>
                    <a:cubicBezTo>
                      <a:pt x="672" y="896"/>
                      <a:pt x="552" y="799"/>
                      <a:pt x="602" y="629"/>
                    </a:cubicBezTo>
                    <a:cubicBezTo>
                      <a:pt x="653" y="458"/>
                      <a:pt x="984" y="345"/>
                      <a:pt x="1018" y="346"/>
                    </a:cubicBezTo>
                    <a:lnTo>
                      <a:pt x="777" y="156"/>
                    </a:lnTo>
                    <a:lnTo>
                      <a:pt x="976" y="0"/>
                    </a:lnTo>
                    <a:cubicBezTo>
                      <a:pt x="727" y="41"/>
                      <a:pt x="502" y="123"/>
                      <a:pt x="346" y="233"/>
                    </a:cubicBezTo>
                    <a:cubicBezTo>
                      <a:pt x="189" y="343"/>
                      <a:pt x="44" y="517"/>
                      <a:pt x="21" y="669"/>
                    </a:cubicBezTo>
                    <a:cubicBezTo>
                      <a:pt x="7" y="814"/>
                      <a:pt x="62" y="1010"/>
                      <a:pt x="209" y="1139"/>
                    </a:cubicBezTo>
                    <a:lnTo>
                      <a:pt x="0" y="1220"/>
                    </a:lnTo>
                    <a:close/>
                  </a:path>
                </a:pathLst>
              </a:custGeom>
              <a:solidFill>
                <a:srgbClr val="C0C0C0">
                  <a:alpha val="5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</p:grpSp>
        <p:grpSp>
          <p:nvGrpSpPr>
            <p:cNvPr id="6" name="Group 7">
              <a:extLst>
                <a:ext uri="{FF2B5EF4-FFF2-40B4-BE49-F238E27FC236}">
                  <a16:creationId xmlns:a16="http://schemas.microsoft.com/office/drawing/2014/main" id="{6D9A8DC9-9440-C464-C7E6-0DE753D7F1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3100" y="2362200"/>
              <a:ext cx="5334000" cy="2715992"/>
              <a:chOff x="1443" y="1680"/>
              <a:chExt cx="2706" cy="1786"/>
            </a:xfrm>
          </p:grpSpPr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1BFE7BC7-1F4E-C5E5-458F-1BE45D9DDA8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51" y="2620"/>
                <a:ext cx="2298" cy="846"/>
              </a:xfrm>
              <a:custGeom>
                <a:avLst/>
                <a:gdLst>
                  <a:gd name="T0" fmla="*/ 531 w 2298"/>
                  <a:gd name="T1" fmla="*/ 361 h 900"/>
                  <a:gd name="T2" fmla="*/ 999 w 2298"/>
                  <a:gd name="T3" fmla="*/ 406 h 900"/>
                  <a:gd name="T4" fmla="*/ 1547 w 2298"/>
                  <a:gd name="T5" fmla="*/ 188 h 900"/>
                  <a:gd name="T6" fmla="*/ 1325 w 2298"/>
                  <a:gd name="T7" fmla="*/ 131 h 900"/>
                  <a:gd name="T8" fmla="*/ 2005 w 2298"/>
                  <a:gd name="T9" fmla="*/ 0 h 900"/>
                  <a:gd name="T10" fmla="*/ 2298 w 2298"/>
                  <a:gd name="T11" fmla="*/ 425 h 900"/>
                  <a:gd name="T12" fmla="*/ 2054 w 2298"/>
                  <a:gd name="T13" fmla="*/ 340 h 900"/>
                  <a:gd name="T14" fmla="*/ 1120 w 2298"/>
                  <a:gd name="T15" fmla="*/ 816 h 900"/>
                  <a:gd name="T16" fmla="*/ 0 w 2298"/>
                  <a:gd name="T17" fmla="*/ 608 h 900"/>
                  <a:gd name="T18" fmla="*/ 401 w 2298"/>
                  <a:gd name="T19" fmla="*/ 633 h 900"/>
                  <a:gd name="T20" fmla="*/ 531 w 2298"/>
                  <a:gd name="T21" fmla="*/ 361 h 900"/>
                  <a:gd name="connsiteX0" fmla="*/ 2311 w 10000"/>
                  <a:gd name="connsiteY0" fmla="*/ 4119 h 9355"/>
                  <a:gd name="connsiteX1" fmla="*/ 4347 w 10000"/>
                  <a:gd name="connsiteY1" fmla="*/ 4619 h 9355"/>
                  <a:gd name="connsiteX2" fmla="*/ 6732 w 10000"/>
                  <a:gd name="connsiteY2" fmla="*/ 2197 h 9355"/>
                  <a:gd name="connsiteX3" fmla="*/ 5766 w 10000"/>
                  <a:gd name="connsiteY3" fmla="*/ 1564 h 9355"/>
                  <a:gd name="connsiteX4" fmla="*/ 8725 w 10000"/>
                  <a:gd name="connsiteY4" fmla="*/ 108 h 9355"/>
                  <a:gd name="connsiteX5" fmla="*/ 10000 w 10000"/>
                  <a:gd name="connsiteY5" fmla="*/ 4830 h 9355"/>
                  <a:gd name="connsiteX6" fmla="*/ 8938 w 10000"/>
                  <a:gd name="connsiteY6" fmla="*/ 3886 h 9355"/>
                  <a:gd name="connsiteX7" fmla="*/ 4874 w 10000"/>
                  <a:gd name="connsiteY7" fmla="*/ 9175 h 9355"/>
                  <a:gd name="connsiteX8" fmla="*/ 0 w 10000"/>
                  <a:gd name="connsiteY8" fmla="*/ 6864 h 9355"/>
                  <a:gd name="connsiteX9" fmla="*/ 1745 w 10000"/>
                  <a:gd name="connsiteY9" fmla="*/ 7141 h 9355"/>
                  <a:gd name="connsiteX10" fmla="*/ 2311 w 10000"/>
                  <a:gd name="connsiteY10" fmla="*/ 4119 h 9355"/>
                  <a:gd name="connsiteX0" fmla="*/ 2311 w 10000"/>
                  <a:gd name="connsiteY0" fmla="*/ 4404 h 10002"/>
                  <a:gd name="connsiteX1" fmla="*/ 4347 w 10000"/>
                  <a:gd name="connsiteY1" fmla="*/ 4938 h 10002"/>
                  <a:gd name="connsiteX2" fmla="*/ 6732 w 10000"/>
                  <a:gd name="connsiteY2" fmla="*/ 2349 h 10002"/>
                  <a:gd name="connsiteX3" fmla="*/ 5766 w 10000"/>
                  <a:gd name="connsiteY3" fmla="*/ 1673 h 10002"/>
                  <a:gd name="connsiteX4" fmla="*/ 8725 w 10000"/>
                  <a:gd name="connsiteY4" fmla="*/ 116 h 10002"/>
                  <a:gd name="connsiteX5" fmla="*/ 10000 w 10000"/>
                  <a:gd name="connsiteY5" fmla="*/ 5164 h 10002"/>
                  <a:gd name="connsiteX6" fmla="*/ 8938 w 10000"/>
                  <a:gd name="connsiteY6" fmla="*/ 4155 h 10002"/>
                  <a:gd name="connsiteX7" fmla="*/ 4874 w 10000"/>
                  <a:gd name="connsiteY7" fmla="*/ 9809 h 10002"/>
                  <a:gd name="connsiteX8" fmla="*/ 0 w 10000"/>
                  <a:gd name="connsiteY8" fmla="*/ 7338 h 10002"/>
                  <a:gd name="connsiteX9" fmla="*/ 2311 w 10000"/>
                  <a:gd name="connsiteY9" fmla="*/ 4404 h 10002"/>
                  <a:gd name="connsiteX0" fmla="*/ 2311 w 10000"/>
                  <a:gd name="connsiteY0" fmla="*/ 4446 h 10044"/>
                  <a:gd name="connsiteX1" fmla="*/ 4347 w 10000"/>
                  <a:gd name="connsiteY1" fmla="*/ 4980 h 10044"/>
                  <a:gd name="connsiteX2" fmla="*/ 6732 w 10000"/>
                  <a:gd name="connsiteY2" fmla="*/ 2391 h 10044"/>
                  <a:gd name="connsiteX3" fmla="*/ 5766 w 10000"/>
                  <a:gd name="connsiteY3" fmla="*/ 1715 h 10044"/>
                  <a:gd name="connsiteX4" fmla="*/ 8669 w 10000"/>
                  <a:gd name="connsiteY4" fmla="*/ 114 h 10044"/>
                  <a:gd name="connsiteX5" fmla="*/ 10000 w 10000"/>
                  <a:gd name="connsiteY5" fmla="*/ 5206 h 10044"/>
                  <a:gd name="connsiteX6" fmla="*/ 8938 w 10000"/>
                  <a:gd name="connsiteY6" fmla="*/ 4197 h 10044"/>
                  <a:gd name="connsiteX7" fmla="*/ 4874 w 10000"/>
                  <a:gd name="connsiteY7" fmla="*/ 9851 h 10044"/>
                  <a:gd name="connsiteX8" fmla="*/ 0 w 10000"/>
                  <a:gd name="connsiteY8" fmla="*/ 7380 h 10044"/>
                  <a:gd name="connsiteX9" fmla="*/ 2311 w 10000"/>
                  <a:gd name="connsiteY9" fmla="*/ 4446 h 10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000" h="10044">
                    <a:moveTo>
                      <a:pt x="2311" y="4446"/>
                    </a:moveTo>
                    <a:cubicBezTo>
                      <a:pt x="2711" y="4743"/>
                      <a:pt x="2916" y="5230"/>
                      <a:pt x="4347" y="4980"/>
                    </a:cubicBezTo>
                    <a:cubicBezTo>
                      <a:pt x="5783" y="4731"/>
                      <a:pt x="6497" y="2926"/>
                      <a:pt x="6732" y="2391"/>
                    </a:cubicBezTo>
                    <a:lnTo>
                      <a:pt x="5766" y="1715"/>
                    </a:lnTo>
                    <a:cubicBezTo>
                      <a:pt x="6098" y="1343"/>
                      <a:pt x="7963" y="-467"/>
                      <a:pt x="8669" y="114"/>
                    </a:cubicBezTo>
                    <a:cubicBezTo>
                      <a:pt x="9375" y="696"/>
                      <a:pt x="9965" y="4533"/>
                      <a:pt x="10000" y="5206"/>
                    </a:cubicBezTo>
                    <a:lnTo>
                      <a:pt x="8938" y="4197"/>
                    </a:lnTo>
                    <a:cubicBezTo>
                      <a:pt x="8416" y="5575"/>
                      <a:pt x="7720" y="8852"/>
                      <a:pt x="4874" y="9851"/>
                    </a:cubicBezTo>
                    <a:cubicBezTo>
                      <a:pt x="2028" y="10848"/>
                      <a:pt x="518" y="7676"/>
                      <a:pt x="0" y="7380"/>
                    </a:cubicBezTo>
                    <a:lnTo>
                      <a:pt x="2311" y="4446"/>
                    </a:lnTo>
                    <a:close/>
                  </a:path>
                </a:pathLst>
              </a:custGeom>
              <a:solidFill>
                <a:srgbClr val="73BC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7F07AEB1-3FAA-7A6D-9EEE-F1856C904F4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3" y="1934"/>
                <a:ext cx="1018" cy="1307"/>
              </a:xfrm>
              <a:custGeom>
                <a:avLst/>
                <a:gdLst>
                  <a:gd name="T0" fmla="*/ 0 w 1018"/>
                  <a:gd name="T1" fmla="*/ 1220 h 1289"/>
                  <a:gd name="T2" fmla="*/ 774 w 1018"/>
                  <a:gd name="T3" fmla="*/ 1289 h 1289"/>
                  <a:gd name="T4" fmla="*/ 966 w 1018"/>
                  <a:gd name="T5" fmla="*/ 866 h 1289"/>
                  <a:gd name="T6" fmla="*/ 733 w 1018"/>
                  <a:gd name="T7" fmla="*/ 935 h 1289"/>
                  <a:gd name="T8" fmla="*/ 602 w 1018"/>
                  <a:gd name="T9" fmla="*/ 629 h 1289"/>
                  <a:gd name="T10" fmla="*/ 1018 w 1018"/>
                  <a:gd name="T11" fmla="*/ 346 h 1289"/>
                  <a:gd name="T12" fmla="*/ 777 w 1018"/>
                  <a:gd name="T13" fmla="*/ 156 h 1289"/>
                  <a:gd name="T14" fmla="*/ 976 w 1018"/>
                  <a:gd name="T15" fmla="*/ 0 h 1289"/>
                  <a:gd name="T16" fmla="*/ 346 w 1018"/>
                  <a:gd name="T17" fmla="*/ 233 h 1289"/>
                  <a:gd name="T18" fmla="*/ 21 w 1018"/>
                  <a:gd name="T19" fmla="*/ 669 h 1289"/>
                  <a:gd name="T20" fmla="*/ 209 w 1018"/>
                  <a:gd name="T21" fmla="*/ 1139 h 1289"/>
                  <a:gd name="T22" fmla="*/ 0 w 1018"/>
                  <a:gd name="T23" fmla="*/ 1220 h 1289"/>
                  <a:gd name="connsiteX0" fmla="*/ 0 w 10000"/>
                  <a:gd name="connsiteY0" fmla="*/ 9465 h 10139"/>
                  <a:gd name="connsiteX1" fmla="*/ 7603 w 10000"/>
                  <a:gd name="connsiteY1" fmla="*/ 10000 h 10139"/>
                  <a:gd name="connsiteX2" fmla="*/ 9489 w 10000"/>
                  <a:gd name="connsiteY2" fmla="*/ 6718 h 10139"/>
                  <a:gd name="connsiteX3" fmla="*/ 7200 w 10000"/>
                  <a:gd name="connsiteY3" fmla="*/ 7254 h 10139"/>
                  <a:gd name="connsiteX4" fmla="*/ 5914 w 10000"/>
                  <a:gd name="connsiteY4" fmla="*/ 4880 h 10139"/>
                  <a:gd name="connsiteX5" fmla="*/ 10000 w 10000"/>
                  <a:gd name="connsiteY5" fmla="*/ 2684 h 10139"/>
                  <a:gd name="connsiteX6" fmla="*/ 7633 w 10000"/>
                  <a:gd name="connsiteY6" fmla="*/ 1210 h 10139"/>
                  <a:gd name="connsiteX7" fmla="*/ 9587 w 10000"/>
                  <a:gd name="connsiteY7" fmla="*/ 0 h 10139"/>
                  <a:gd name="connsiteX8" fmla="*/ 3399 w 10000"/>
                  <a:gd name="connsiteY8" fmla="*/ 1808 h 10139"/>
                  <a:gd name="connsiteX9" fmla="*/ 206 w 10000"/>
                  <a:gd name="connsiteY9" fmla="*/ 5190 h 10139"/>
                  <a:gd name="connsiteX10" fmla="*/ 2053 w 10000"/>
                  <a:gd name="connsiteY10" fmla="*/ 8836 h 10139"/>
                  <a:gd name="connsiteX11" fmla="*/ 0 w 10000"/>
                  <a:gd name="connsiteY11" fmla="*/ 9465 h 10139"/>
                  <a:gd name="connsiteX0" fmla="*/ 0 w 10000"/>
                  <a:gd name="connsiteY0" fmla="*/ 9465 h 10139"/>
                  <a:gd name="connsiteX1" fmla="*/ 7603 w 10000"/>
                  <a:gd name="connsiteY1" fmla="*/ 10000 h 10139"/>
                  <a:gd name="connsiteX2" fmla="*/ 9489 w 10000"/>
                  <a:gd name="connsiteY2" fmla="*/ 6718 h 10139"/>
                  <a:gd name="connsiteX3" fmla="*/ 7200 w 10000"/>
                  <a:gd name="connsiteY3" fmla="*/ 7254 h 10139"/>
                  <a:gd name="connsiteX4" fmla="*/ 5914 w 10000"/>
                  <a:gd name="connsiteY4" fmla="*/ 4880 h 10139"/>
                  <a:gd name="connsiteX5" fmla="*/ 10000 w 10000"/>
                  <a:gd name="connsiteY5" fmla="*/ 2684 h 10139"/>
                  <a:gd name="connsiteX6" fmla="*/ 9587 w 10000"/>
                  <a:gd name="connsiteY6" fmla="*/ 0 h 10139"/>
                  <a:gd name="connsiteX7" fmla="*/ 3399 w 10000"/>
                  <a:gd name="connsiteY7" fmla="*/ 1808 h 10139"/>
                  <a:gd name="connsiteX8" fmla="*/ 206 w 10000"/>
                  <a:gd name="connsiteY8" fmla="*/ 5190 h 10139"/>
                  <a:gd name="connsiteX9" fmla="*/ 2053 w 10000"/>
                  <a:gd name="connsiteY9" fmla="*/ 8836 h 10139"/>
                  <a:gd name="connsiteX10" fmla="*/ 0 w 10000"/>
                  <a:gd name="connsiteY10" fmla="*/ 9465 h 10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000" h="10139">
                    <a:moveTo>
                      <a:pt x="0" y="9465"/>
                    </a:moveTo>
                    <a:cubicBezTo>
                      <a:pt x="925" y="9659"/>
                      <a:pt x="6022" y="10458"/>
                      <a:pt x="7603" y="10000"/>
                    </a:cubicBezTo>
                    <a:cubicBezTo>
                      <a:pt x="9184" y="9542"/>
                      <a:pt x="9556" y="7176"/>
                      <a:pt x="9489" y="6718"/>
                    </a:cubicBezTo>
                    <a:lnTo>
                      <a:pt x="7200" y="7254"/>
                    </a:lnTo>
                    <a:cubicBezTo>
                      <a:pt x="6601" y="6951"/>
                      <a:pt x="5422" y="6199"/>
                      <a:pt x="5914" y="4880"/>
                    </a:cubicBezTo>
                    <a:cubicBezTo>
                      <a:pt x="6415" y="3553"/>
                      <a:pt x="9666" y="2676"/>
                      <a:pt x="10000" y="2684"/>
                    </a:cubicBezTo>
                    <a:cubicBezTo>
                      <a:pt x="9862" y="1789"/>
                      <a:pt x="9725" y="895"/>
                      <a:pt x="9587" y="0"/>
                    </a:cubicBezTo>
                    <a:cubicBezTo>
                      <a:pt x="7141" y="318"/>
                      <a:pt x="4931" y="954"/>
                      <a:pt x="3399" y="1808"/>
                    </a:cubicBezTo>
                    <a:cubicBezTo>
                      <a:pt x="1857" y="2661"/>
                      <a:pt x="432" y="4011"/>
                      <a:pt x="206" y="5190"/>
                    </a:cubicBezTo>
                    <a:cubicBezTo>
                      <a:pt x="69" y="6315"/>
                      <a:pt x="609" y="7836"/>
                      <a:pt x="2053" y="8836"/>
                    </a:cubicBezTo>
                    <a:lnTo>
                      <a:pt x="0" y="946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1350" dirty="0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920E91AF-B69C-2DED-AD8A-576EA9EA158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81" y="1680"/>
                <a:ext cx="1808" cy="1140"/>
              </a:xfrm>
              <a:custGeom>
                <a:avLst/>
                <a:gdLst>
                  <a:gd name="T0" fmla="*/ 474 w 1863"/>
                  <a:gd name="T1" fmla="*/ 211 h 1144"/>
                  <a:gd name="T2" fmla="*/ 463 w 1863"/>
                  <a:gd name="T3" fmla="*/ 0 h 1144"/>
                  <a:gd name="T4" fmla="*/ 0 w 1863"/>
                  <a:gd name="T5" fmla="*/ 404 h 1144"/>
                  <a:gd name="T6" fmla="*/ 498 w 1863"/>
                  <a:gd name="T7" fmla="*/ 815 h 1144"/>
                  <a:gd name="T8" fmla="*/ 490 w 1863"/>
                  <a:gd name="T9" fmla="*/ 580 h 1144"/>
                  <a:gd name="T10" fmla="*/ 1020 w 1863"/>
                  <a:gd name="T11" fmla="*/ 663 h 1144"/>
                  <a:gd name="T12" fmla="*/ 1200 w 1863"/>
                  <a:gd name="T13" fmla="*/ 982 h 1144"/>
                  <a:gd name="T14" fmla="*/ 1608 w 1863"/>
                  <a:gd name="T15" fmla="*/ 911 h 1144"/>
                  <a:gd name="T16" fmla="*/ 1762 w 1863"/>
                  <a:gd name="T17" fmla="*/ 1144 h 1144"/>
                  <a:gd name="T18" fmla="*/ 1739 w 1863"/>
                  <a:gd name="T19" fmla="*/ 701 h 1144"/>
                  <a:gd name="T20" fmla="*/ 1196 w 1863"/>
                  <a:gd name="T21" fmla="*/ 296 h 1144"/>
                  <a:gd name="T22" fmla="*/ 474 w 1863"/>
                  <a:gd name="T23" fmla="*/ 211 h 1144"/>
                  <a:gd name="connsiteX0" fmla="*/ 2544 w 9698"/>
                  <a:gd name="connsiteY0" fmla="*/ 1844 h 10000"/>
                  <a:gd name="connsiteX1" fmla="*/ 2485 w 9698"/>
                  <a:gd name="connsiteY1" fmla="*/ 0 h 10000"/>
                  <a:gd name="connsiteX2" fmla="*/ 0 w 9698"/>
                  <a:gd name="connsiteY2" fmla="*/ 3531 h 10000"/>
                  <a:gd name="connsiteX3" fmla="*/ 2673 w 9698"/>
                  <a:gd name="connsiteY3" fmla="*/ 7124 h 10000"/>
                  <a:gd name="connsiteX4" fmla="*/ 2630 w 9698"/>
                  <a:gd name="connsiteY4" fmla="*/ 5070 h 10000"/>
                  <a:gd name="connsiteX5" fmla="*/ 5475 w 9698"/>
                  <a:gd name="connsiteY5" fmla="*/ 5795 h 10000"/>
                  <a:gd name="connsiteX6" fmla="*/ 6441 w 9698"/>
                  <a:gd name="connsiteY6" fmla="*/ 8584 h 10000"/>
                  <a:gd name="connsiteX7" fmla="*/ 8631 w 9698"/>
                  <a:gd name="connsiteY7" fmla="*/ 7963 h 10000"/>
                  <a:gd name="connsiteX8" fmla="*/ 9458 w 9698"/>
                  <a:gd name="connsiteY8" fmla="*/ 10000 h 10000"/>
                  <a:gd name="connsiteX9" fmla="*/ 9334 w 9698"/>
                  <a:gd name="connsiteY9" fmla="*/ 6128 h 10000"/>
                  <a:gd name="connsiteX10" fmla="*/ 6420 w 9698"/>
                  <a:gd name="connsiteY10" fmla="*/ 2587 h 10000"/>
                  <a:gd name="connsiteX11" fmla="*/ 2544 w 9698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9753 w 10000"/>
                  <a:gd name="connsiteY7" fmla="*/ 10000 h 10000"/>
                  <a:gd name="connsiteX8" fmla="*/ 9625 w 10000"/>
                  <a:gd name="connsiteY8" fmla="*/ 6128 h 10000"/>
                  <a:gd name="connsiteX9" fmla="*/ 6620 w 10000"/>
                  <a:gd name="connsiteY9" fmla="*/ 2587 h 10000"/>
                  <a:gd name="connsiteX10" fmla="*/ 2623 w 10000"/>
                  <a:gd name="connsiteY10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463 w 10000"/>
                  <a:gd name="connsiteY7" fmla="*/ 7638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966 w 10000"/>
                  <a:gd name="connsiteY7" fmla="*/ 7535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715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715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589 w 10000"/>
                  <a:gd name="connsiteY7" fmla="*/ 7432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000"/>
                  <a:gd name="connsiteX1" fmla="*/ 2562 w 10000"/>
                  <a:gd name="connsiteY1" fmla="*/ 0 h 10000"/>
                  <a:gd name="connsiteX2" fmla="*/ 0 w 10000"/>
                  <a:gd name="connsiteY2" fmla="*/ 3531 h 10000"/>
                  <a:gd name="connsiteX3" fmla="*/ 2756 w 10000"/>
                  <a:gd name="connsiteY3" fmla="*/ 7124 h 10000"/>
                  <a:gd name="connsiteX4" fmla="*/ 2712 w 10000"/>
                  <a:gd name="connsiteY4" fmla="*/ 5070 h 10000"/>
                  <a:gd name="connsiteX5" fmla="*/ 5645 w 10000"/>
                  <a:gd name="connsiteY5" fmla="*/ 5795 h 10000"/>
                  <a:gd name="connsiteX6" fmla="*/ 6642 w 10000"/>
                  <a:gd name="connsiteY6" fmla="*/ 8584 h 10000"/>
                  <a:gd name="connsiteX7" fmla="*/ 8380 w 10000"/>
                  <a:gd name="connsiteY7" fmla="*/ 8204 h 10000"/>
                  <a:gd name="connsiteX8" fmla="*/ 9753 w 10000"/>
                  <a:gd name="connsiteY8" fmla="*/ 10000 h 10000"/>
                  <a:gd name="connsiteX9" fmla="*/ 9625 w 10000"/>
                  <a:gd name="connsiteY9" fmla="*/ 6128 h 10000"/>
                  <a:gd name="connsiteX10" fmla="*/ 6620 w 10000"/>
                  <a:gd name="connsiteY10" fmla="*/ 2587 h 10000"/>
                  <a:gd name="connsiteX11" fmla="*/ 2623 w 10000"/>
                  <a:gd name="connsiteY11" fmla="*/ 1844 h 10000"/>
                  <a:gd name="connsiteX0" fmla="*/ 2623 w 10000"/>
                  <a:gd name="connsiteY0" fmla="*/ 1844 h 10124"/>
                  <a:gd name="connsiteX1" fmla="*/ 2562 w 10000"/>
                  <a:gd name="connsiteY1" fmla="*/ 0 h 10124"/>
                  <a:gd name="connsiteX2" fmla="*/ 0 w 10000"/>
                  <a:gd name="connsiteY2" fmla="*/ 3531 h 10124"/>
                  <a:gd name="connsiteX3" fmla="*/ 2756 w 10000"/>
                  <a:gd name="connsiteY3" fmla="*/ 7124 h 10124"/>
                  <a:gd name="connsiteX4" fmla="*/ 2712 w 10000"/>
                  <a:gd name="connsiteY4" fmla="*/ 5070 h 10124"/>
                  <a:gd name="connsiteX5" fmla="*/ 5645 w 10000"/>
                  <a:gd name="connsiteY5" fmla="*/ 5795 h 10124"/>
                  <a:gd name="connsiteX6" fmla="*/ 6642 w 10000"/>
                  <a:gd name="connsiteY6" fmla="*/ 8584 h 10124"/>
                  <a:gd name="connsiteX7" fmla="*/ 8380 w 10000"/>
                  <a:gd name="connsiteY7" fmla="*/ 8204 h 10124"/>
                  <a:gd name="connsiteX8" fmla="*/ 9378 w 10000"/>
                  <a:gd name="connsiteY8" fmla="*/ 9050 h 10124"/>
                  <a:gd name="connsiteX9" fmla="*/ 9753 w 10000"/>
                  <a:gd name="connsiteY9" fmla="*/ 10000 h 10124"/>
                  <a:gd name="connsiteX10" fmla="*/ 9625 w 10000"/>
                  <a:gd name="connsiteY10" fmla="*/ 6128 h 10124"/>
                  <a:gd name="connsiteX11" fmla="*/ 6620 w 10000"/>
                  <a:gd name="connsiteY11" fmla="*/ 2587 h 10124"/>
                  <a:gd name="connsiteX12" fmla="*/ 2623 w 10000"/>
                  <a:gd name="connsiteY12" fmla="*/ 1844 h 10124"/>
                  <a:gd name="connsiteX0" fmla="*/ 2623 w 10015"/>
                  <a:gd name="connsiteY0" fmla="*/ 1844 h 10065"/>
                  <a:gd name="connsiteX1" fmla="*/ 2562 w 10015"/>
                  <a:gd name="connsiteY1" fmla="*/ 0 h 10065"/>
                  <a:gd name="connsiteX2" fmla="*/ 0 w 10015"/>
                  <a:gd name="connsiteY2" fmla="*/ 3531 h 10065"/>
                  <a:gd name="connsiteX3" fmla="*/ 2756 w 10015"/>
                  <a:gd name="connsiteY3" fmla="*/ 7124 h 10065"/>
                  <a:gd name="connsiteX4" fmla="*/ 2712 w 10015"/>
                  <a:gd name="connsiteY4" fmla="*/ 5070 h 10065"/>
                  <a:gd name="connsiteX5" fmla="*/ 5645 w 10015"/>
                  <a:gd name="connsiteY5" fmla="*/ 5795 h 10065"/>
                  <a:gd name="connsiteX6" fmla="*/ 6642 w 10015"/>
                  <a:gd name="connsiteY6" fmla="*/ 8584 h 10065"/>
                  <a:gd name="connsiteX7" fmla="*/ 8380 w 10015"/>
                  <a:gd name="connsiteY7" fmla="*/ 8204 h 10065"/>
                  <a:gd name="connsiteX8" fmla="*/ 9378 w 10015"/>
                  <a:gd name="connsiteY8" fmla="*/ 9050 h 10065"/>
                  <a:gd name="connsiteX9" fmla="*/ 9792 w 10015"/>
                  <a:gd name="connsiteY9" fmla="*/ 9936 h 10065"/>
                  <a:gd name="connsiteX10" fmla="*/ 9625 w 10015"/>
                  <a:gd name="connsiteY10" fmla="*/ 6128 h 10065"/>
                  <a:gd name="connsiteX11" fmla="*/ 6620 w 10015"/>
                  <a:gd name="connsiteY11" fmla="*/ 2587 h 10065"/>
                  <a:gd name="connsiteX12" fmla="*/ 2623 w 10015"/>
                  <a:gd name="connsiteY12" fmla="*/ 1844 h 10065"/>
                  <a:gd name="connsiteX0" fmla="*/ 2623 w 10015"/>
                  <a:gd name="connsiteY0" fmla="*/ 1844 h 9936"/>
                  <a:gd name="connsiteX1" fmla="*/ 2562 w 10015"/>
                  <a:gd name="connsiteY1" fmla="*/ 0 h 9936"/>
                  <a:gd name="connsiteX2" fmla="*/ 0 w 10015"/>
                  <a:gd name="connsiteY2" fmla="*/ 3531 h 9936"/>
                  <a:gd name="connsiteX3" fmla="*/ 2756 w 10015"/>
                  <a:gd name="connsiteY3" fmla="*/ 7124 h 9936"/>
                  <a:gd name="connsiteX4" fmla="*/ 2712 w 10015"/>
                  <a:gd name="connsiteY4" fmla="*/ 5070 h 9936"/>
                  <a:gd name="connsiteX5" fmla="*/ 5645 w 10015"/>
                  <a:gd name="connsiteY5" fmla="*/ 5795 h 9936"/>
                  <a:gd name="connsiteX6" fmla="*/ 6642 w 10015"/>
                  <a:gd name="connsiteY6" fmla="*/ 8584 h 9936"/>
                  <a:gd name="connsiteX7" fmla="*/ 8380 w 10015"/>
                  <a:gd name="connsiteY7" fmla="*/ 8204 h 9936"/>
                  <a:gd name="connsiteX8" fmla="*/ 9378 w 10015"/>
                  <a:gd name="connsiteY8" fmla="*/ 9050 h 9936"/>
                  <a:gd name="connsiteX9" fmla="*/ 9792 w 10015"/>
                  <a:gd name="connsiteY9" fmla="*/ 9936 h 9936"/>
                  <a:gd name="connsiteX10" fmla="*/ 9625 w 10015"/>
                  <a:gd name="connsiteY10" fmla="*/ 6128 h 9936"/>
                  <a:gd name="connsiteX11" fmla="*/ 6620 w 10015"/>
                  <a:gd name="connsiteY11" fmla="*/ 2587 h 9936"/>
                  <a:gd name="connsiteX12" fmla="*/ 2623 w 10015"/>
                  <a:gd name="connsiteY12" fmla="*/ 1844 h 9936"/>
                  <a:gd name="connsiteX0" fmla="*/ 2619 w 9988"/>
                  <a:gd name="connsiteY0" fmla="*/ 1856 h 10032"/>
                  <a:gd name="connsiteX1" fmla="*/ 2558 w 9988"/>
                  <a:gd name="connsiteY1" fmla="*/ 0 h 10032"/>
                  <a:gd name="connsiteX2" fmla="*/ 0 w 9988"/>
                  <a:gd name="connsiteY2" fmla="*/ 3554 h 10032"/>
                  <a:gd name="connsiteX3" fmla="*/ 2752 w 9988"/>
                  <a:gd name="connsiteY3" fmla="*/ 7170 h 10032"/>
                  <a:gd name="connsiteX4" fmla="*/ 2708 w 9988"/>
                  <a:gd name="connsiteY4" fmla="*/ 5103 h 10032"/>
                  <a:gd name="connsiteX5" fmla="*/ 5637 w 9988"/>
                  <a:gd name="connsiteY5" fmla="*/ 5832 h 10032"/>
                  <a:gd name="connsiteX6" fmla="*/ 6632 w 9988"/>
                  <a:gd name="connsiteY6" fmla="*/ 8639 h 10032"/>
                  <a:gd name="connsiteX7" fmla="*/ 8367 w 9988"/>
                  <a:gd name="connsiteY7" fmla="*/ 8257 h 10032"/>
                  <a:gd name="connsiteX8" fmla="*/ 9364 w 9988"/>
                  <a:gd name="connsiteY8" fmla="*/ 9108 h 10032"/>
                  <a:gd name="connsiteX9" fmla="*/ 9746 w 9988"/>
                  <a:gd name="connsiteY9" fmla="*/ 10032 h 10032"/>
                  <a:gd name="connsiteX10" fmla="*/ 9611 w 9988"/>
                  <a:gd name="connsiteY10" fmla="*/ 6167 h 10032"/>
                  <a:gd name="connsiteX11" fmla="*/ 6610 w 9988"/>
                  <a:gd name="connsiteY11" fmla="*/ 2604 h 10032"/>
                  <a:gd name="connsiteX12" fmla="*/ 2619 w 9988"/>
                  <a:gd name="connsiteY12" fmla="*/ 1856 h 10032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40 w 10000"/>
                  <a:gd name="connsiteY6" fmla="*/ 8611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71 w 10000"/>
                  <a:gd name="connsiteY6" fmla="*/ 8563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95 w 10000"/>
                  <a:gd name="connsiteY6" fmla="*/ 8611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  <a:gd name="connsiteX0" fmla="*/ 2622 w 10000"/>
                  <a:gd name="connsiteY0" fmla="*/ 1850 h 10000"/>
                  <a:gd name="connsiteX1" fmla="*/ 2561 w 10000"/>
                  <a:gd name="connsiteY1" fmla="*/ 0 h 10000"/>
                  <a:gd name="connsiteX2" fmla="*/ 0 w 10000"/>
                  <a:gd name="connsiteY2" fmla="*/ 3543 h 10000"/>
                  <a:gd name="connsiteX3" fmla="*/ 2755 w 10000"/>
                  <a:gd name="connsiteY3" fmla="*/ 7147 h 10000"/>
                  <a:gd name="connsiteX4" fmla="*/ 2711 w 10000"/>
                  <a:gd name="connsiteY4" fmla="*/ 5087 h 10000"/>
                  <a:gd name="connsiteX5" fmla="*/ 5644 w 10000"/>
                  <a:gd name="connsiteY5" fmla="*/ 5813 h 10000"/>
                  <a:gd name="connsiteX6" fmla="*/ 6695 w 10000"/>
                  <a:gd name="connsiteY6" fmla="*/ 8611 h 10000"/>
                  <a:gd name="connsiteX7" fmla="*/ 8377 w 10000"/>
                  <a:gd name="connsiteY7" fmla="*/ 8231 h 10000"/>
                  <a:gd name="connsiteX8" fmla="*/ 9210 w 10000"/>
                  <a:gd name="connsiteY8" fmla="*/ 8901 h 10000"/>
                  <a:gd name="connsiteX9" fmla="*/ 9758 w 10000"/>
                  <a:gd name="connsiteY9" fmla="*/ 10000 h 10000"/>
                  <a:gd name="connsiteX10" fmla="*/ 9623 w 10000"/>
                  <a:gd name="connsiteY10" fmla="*/ 6147 h 10000"/>
                  <a:gd name="connsiteX11" fmla="*/ 6618 w 10000"/>
                  <a:gd name="connsiteY11" fmla="*/ 2596 h 10000"/>
                  <a:gd name="connsiteX12" fmla="*/ 2622 w 10000"/>
                  <a:gd name="connsiteY12" fmla="*/ 185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0000" h="10000">
                    <a:moveTo>
                      <a:pt x="2622" y="1850"/>
                    </a:moveTo>
                    <a:cubicBezTo>
                      <a:pt x="2602" y="1233"/>
                      <a:pt x="2582" y="617"/>
                      <a:pt x="2561" y="0"/>
                    </a:cubicBezTo>
                    <a:cubicBezTo>
                      <a:pt x="2125" y="282"/>
                      <a:pt x="-32" y="2351"/>
                      <a:pt x="0" y="3543"/>
                    </a:cubicBezTo>
                    <a:cubicBezTo>
                      <a:pt x="32" y="4733"/>
                      <a:pt x="2305" y="6890"/>
                      <a:pt x="2755" y="7147"/>
                    </a:cubicBezTo>
                    <a:cubicBezTo>
                      <a:pt x="2741" y="6459"/>
                      <a:pt x="2725" y="5774"/>
                      <a:pt x="2711" y="5087"/>
                    </a:cubicBezTo>
                    <a:cubicBezTo>
                      <a:pt x="3192" y="4866"/>
                      <a:pt x="4992" y="5227"/>
                      <a:pt x="5644" y="5813"/>
                    </a:cubicBezTo>
                    <a:cubicBezTo>
                      <a:pt x="6856" y="6805"/>
                      <a:pt x="6634" y="8454"/>
                      <a:pt x="6695" y="8611"/>
                    </a:cubicBezTo>
                    <a:cubicBezTo>
                      <a:pt x="7274" y="8355"/>
                      <a:pt x="7474" y="8337"/>
                      <a:pt x="8377" y="8231"/>
                    </a:cubicBezTo>
                    <a:cubicBezTo>
                      <a:pt x="8825" y="8321"/>
                      <a:pt x="8981" y="8601"/>
                      <a:pt x="9210" y="8901"/>
                    </a:cubicBezTo>
                    <a:lnTo>
                      <a:pt x="9758" y="10000"/>
                    </a:lnTo>
                    <a:cubicBezTo>
                      <a:pt x="9874" y="9693"/>
                      <a:pt x="10308" y="8015"/>
                      <a:pt x="9623" y="6147"/>
                    </a:cubicBezTo>
                    <a:cubicBezTo>
                      <a:pt x="8937" y="4279"/>
                      <a:pt x="8256" y="3561"/>
                      <a:pt x="6618" y="2596"/>
                    </a:cubicBezTo>
                    <a:cubicBezTo>
                      <a:pt x="4980" y="1631"/>
                      <a:pt x="2622" y="1850"/>
                      <a:pt x="2622" y="1850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0161" dir="20493903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</p:grpSp>
      </p:grp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27F49E09-18D3-26CB-47E5-5B827654B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Managing Cross-Border Climate Regulations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0744C3-50F0-B881-8783-7F639C2CB02B}"/>
              </a:ext>
            </a:extLst>
          </p:cNvPr>
          <p:cNvSpPr/>
          <p:nvPr/>
        </p:nvSpPr>
        <p:spPr>
          <a:xfrm>
            <a:off x="4239090" y="2284385"/>
            <a:ext cx="108012" cy="10801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8636A7F-5105-024D-160C-E390BFDA8A65}"/>
              </a:ext>
            </a:extLst>
          </p:cNvPr>
          <p:cNvGrpSpPr/>
          <p:nvPr/>
        </p:nvGrpSpPr>
        <p:grpSpPr>
          <a:xfrm>
            <a:off x="4623640" y="1580363"/>
            <a:ext cx="1789956" cy="539804"/>
            <a:chOff x="6300192" y="1390698"/>
            <a:chExt cx="2386608" cy="719738"/>
          </a:xfrm>
        </p:grpSpPr>
        <p:sp>
          <p:nvSpPr>
            <p:cNvPr id="14" name="Text Box 100">
              <a:extLst>
                <a:ext uri="{FF2B5EF4-FFF2-40B4-BE49-F238E27FC236}">
                  <a16:creationId xmlns:a16="http://schemas.microsoft.com/office/drawing/2014/main" id="{2CE12CB9-0EBD-93C3-A3AC-481F84EFA0D5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636947" y="1488957"/>
              <a:ext cx="1713099" cy="553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Navigating Carbon Pricing Mechanisms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AF1F67F-30B0-C5B5-FF16-C79A149AEB56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5ECD20C-5860-0CE1-FF33-AF236D0CC029}"/>
              </a:ext>
            </a:extLst>
          </p:cNvPr>
          <p:cNvCxnSpPr>
            <a:cxnSpLocks/>
            <a:stCxn id="15" idx="0"/>
            <a:endCxn id="16" idx="1"/>
          </p:cNvCxnSpPr>
          <p:nvPr/>
        </p:nvCxnSpPr>
        <p:spPr>
          <a:xfrm rot="5400000" flipH="1" flipV="1">
            <a:off x="4241308" y="1902054"/>
            <a:ext cx="434120" cy="330544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D5D2EB3D-367F-AC82-16A0-7FA98051DE17}"/>
              </a:ext>
            </a:extLst>
          </p:cNvPr>
          <p:cNvSpPr/>
          <p:nvPr/>
        </p:nvSpPr>
        <p:spPr>
          <a:xfrm>
            <a:off x="3701880" y="3290225"/>
            <a:ext cx="108012" cy="10801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76B6593-4188-44EB-F95D-A280C5A89AD9}"/>
              </a:ext>
            </a:extLst>
          </p:cNvPr>
          <p:cNvGrpSpPr/>
          <p:nvPr/>
        </p:nvGrpSpPr>
        <p:grpSpPr>
          <a:xfrm>
            <a:off x="1726628" y="3702962"/>
            <a:ext cx="1789956" cy="539804"/>
            <a:chOff x="6300192" y="1390698"/>
            <a:chExt cx="2386608" cy="719738"/>
          </a:xfrm>
        </p:grpSpPr>
        <p:sp>
          <p:nvSpPr>
            <p:cNvPr id="25" name="Text Box 100">
              <a:extLst>
                <a:ext uri="{FF2B5EF4-FFF2-40B4-BE49-F238E27FC236}">
                  <a16:creationId xmlns:a16="http://schemas.microsoft.com/office/drawing/2014/main" id="{82230A1C-B0BD-57FD-32E8-743AC350EC11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444208" y="1488957"/>
              <a:ext cx="2088231" cy="553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Adapting to Regional Environmental Policies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AFD8C03-06D1-B19C-578F-611EE2199ECD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16D2056-0A16-83CF-6115-725CE041ACDF}"/>
              </a:ext>
            </a:extLst>
          </p:cNvPr>
          <p:cNvGrpSpPr/>
          <p:nvPr/>
        </p:nvGrpSpPr>
        <p:grpSpPr>
          <a:xfrm>
            <a:off x="306587" y="1700284"/>
            <a:ext cx="1789956" cy="539804"/>
            <a:chOff x="6300192" y="1390698"/>
            <a:chExt cx="2386608" cy="719738"/>
          </a:xfrm>
        </p:grpSpPr>
        <p:sp>
          <p:nvSpPr>
            <p:cNvPr id="28" name="Text Box 100">
              <a:extLst>
                <a:ext uri="{FF2B5EF4-FFF2-40B4-BE49-F238E27FC236}">
                  <a16:creationId xmlns:a16="http://schemas.microsoft.com/office/drawing/2014/main" id="{276B07F8-E223-7287-7EF0-3BACC2F48C3F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523829" y="1488957"/>
              <a:ext cx="1939335" cy="553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Ensuring International Compliance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786D0CA2-0BA3-17A8-7C44-6C4A6C9DD4E4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1803391A-D532-4C3F-454B-3A20A5937643}"/>
              </a:ext>
            </a:extLst>
          </p:cNvPr>
          <p:cNvSpPr/>
          <p:nvPr/>
        </p:nvSpPr>
        <p:spPr>
          <a:xfrm>
            <a:off x="2210265" y="2673005"/>
            <a:ext cx="108012" cy="10801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8E4472B-79A9-E02C-D6B5-6DD4B1655484}"/>
              </a:ext>
            </a:extLst>
          </p:cNvPr>
          <p:cNvCxnSpPr>
            <a:cxnSpLocks/>
            <a:stCxn id="22" idx="4"/>
            <a:endCxn id="26" idx="3"/>
          </p:cNvCxnSpPr>
          <p:nvPr/>
        </p:nvCxnSpPr>
        <p:spPr>
          <a:xfrm rot="5400000">
            <a:off x="3348922" y="3565900"/>
            <a:ext cx="574628" cy="239302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5EC67DB8-11BC-FD9B-B59A-F268AA40E38C}"/>
              </a:ext>
            </a:extLst>
          </p:cNvPr>
          <p:cNvCxnSpPr>
            <a:cxnSpLocks/>
            <a:stCxn id="29" idx="3"/>
            <a:endCxn id="31" idx="0"/>
          </p:cNvCxnSpPr>
          <p:nvPr/>
        </p:nvCxnSpPr>
        <p:spPr>
          <a:xfrm>
            <a:off x="2096544" y="1970187"/>
            <a:ext cx="167728" cy="702818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00">
            <a:extLst>
              <a:ext uri="{FF2B5EF4-FFF2-40B4-BE49-F238E27FC236}">
                <a16:creationId xmlns:a16="http://schemas.microsoft.com/office/drawing/2014/main" id="{12301417-9FCA-0829-DB7D-D1356D3A7A49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259172" y="2184748"/>
            <a:ext cx="1363909" cy="11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Emission Trading Systems (ETS)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Carbon Taxes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Hybrid Approaches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Emission Reduction Funds</a:t>
            </a:r>
          </a:p>
        </p:txBody>
      </p:sp>
      <p:sp>
        <p:nvSpPr>
          <p:cNvPr id="39" name="Text Box 100">
            <a:extLst>
              <a:ext uri="{FF2B5EF4-FFF2-40B4-BE49-F238E27FC236}">
                <a16:creationId xmlns:a16="http://schemas.microsoft.com/office/drawing/2014/main" id="{E5E50CA5-8629-DB26-35FB-311EF2A80CC5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28854" y="2295391"/>
            <a:ext cx="143202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Developing internal climate change strategies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Working with external stakeholders and industry groups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Understanding and preparing for policy options</a:t>
            </a:r>
          </a:p>
        </p:txBody>
      </p:sp>
      <p:sp>
        <p:nvSpPr>
          <p:cNvPr id="42" name="Text Box 100">
            <a:extLst>
              <a:ext uri="{FF2B5EF4-FFF2-40B4-BE49-F238E27FC236}">
                <a16:creationId xmlns:a16="http://schemas.microsoft.com/office/drawing/2014/main" id="{1F3DB859-456D-8619-6501-EC9480458478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955781" y="3563203"/>
            <a:ext cx="241088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Rules that add costs or impede specific business activities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Subsidies supporting competitors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Withdrawal of existing support mechanisms</a:t>
            </a:r>
          </a:p>
        </p:txBody>
      </p:sp>
      <p:pic>
        <p:nvPicPr>
          <p:cNvPr id="48" name="Graphic 47" descr="Globe with solid fill">
            <a:extLst>
              <a:ext uri="{FF2B5EF4-FFF2-40B4-BE49-F238E27FC236}">
                <a16:creationId xmlns:a16="http://schemas.microsoft.com/office/drawing/2014/main" id="{1FBC1A5D-14EF-566C-F305-1FB39C844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16401" y="2494361"/>
            <a:ext cx="581650" cy="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3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537EE-2753-617B-4FF0-DC7018C4A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FFE62BB-95ED-99FE-7C6F-844F59457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Strengthening International Stakeholder Relations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CEB0634-63FE-ADF9-5065-ECBD9273E649}"/>
              </a:ext>
            </a:extLst>
          </p:cNvPr>
          <p:cNvGrpSpPr/>
          <p:nvPr/>
        </p:nvGrpSpPr>
        <p:grpSpPr>
          <a:xfrm>
            <a:off x="1412771" y="2728554"/>
            <a:ext cx="4005540" cy="798001"/>
            <a:chOff x="1883694" y="2698974"/>
            <a:chExt cx="5340720" cy="1977151"/>
          </a:xfrm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811250C3-F34A-AE3B-714F-0F57BCB8478B}"/>
                </a:ext>
              </a:extLst>
            </p:cNvPr>
            <p:cNvSpPr>
              <a:spLocks/>
            </p:cNvSpPr>
            <p:nvPr/>
          </p:nvSpPr>
          <p:spPr bwMode="gray">
            <a:xfrm>
              <a:off x="1883694" y="2781355"/>
              <a:ext cx="2405132" cy="1742063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" name="Freeform 4">
              <a:extLst>
                <a:ext uri="{FF2B5EF4-FFF2-40B4-BE49-F238E27FC236}">
                  <a16:creationId xmlns:a16="http://schemas.microsoft.com/office/drawing/2014/main" id="{00AB1488-463A-3128-85BF-0DF9BDB52D00}"/>
                </a:ext>
              </a:extLst>
            </p:cNvPr>
            <p:cNvSpPr>
              <a:spLocks/>
            </p:cNvSpPr>
            <p:nvPr/>
          </p:nvSpPr>
          <p:spPr bwMode="gray">
            <a:xfrm>
              <a:off x="4312937" y="2698974"/>
              <a:ext cx="464148" cy="1977151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EAE94906-F031-D458-5A13-715697D6FF77}"/>
                </a:ext>
              </a:extLst>
            </p:cNvPr>
            <p:cNvSpPr>
              <a:spLocks/>
            </p:cNvSpPr>
            <p:nvPr/>
          </p:nvSpPr>
          <p:spPr bwMode="gray">
            <a:xfrm flipH="1">
              <a:off x="4819283" y="2781355"/>
              <a:ext cx="2405131" cy="1742063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3" name="AutoShape 7">
            <a:extLst>
              <a:ext uri="{FF2B5EF4-FFF2-40B4-BE49-F238E27FC236}">
                <a16:creationId xmlns:a16="http://schemas.microsoft.com/office/drawing/2014/main" id="{950F06DF-FB55-E142-2B03-55210D5BAC7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69183" y="1564063"/>
            <a:ext cx="1292984" cy="1255310"/>
          </a:xfrm>
          <a:prstGeom prst="roundRect">
            <a:avLst>
              <a:gd name="adj" fmla="val 11921"/>
            </a:avLst>
          </a:prstGeom>
          <a:solidFill>
            <a:srgbClr val="00B0F0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3D04D6E7-6264-A2A7-F550-0505BBD332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17341" y="2116928"/>
            <a:ext cx="1211574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b="1" dirty="0">
                <a:latin typeface="+mj-lt"/>
              </a:rPr>
              <a:t>Engaging Global Investors on Climate Action</a:t>
            </a:r>
          </a:p>
        </p:txBody>
      </p:sp>
      <p:sp>
        <p:nvSpPr>
          <p:cNvPr id="27" name="AutoShape 11">
            <a:extLst>
              <a:ext uri="{FF2B5EF4-FFF2-40B4-BE49-F238E27FC236}">
                <a16:creationId xmlns:a16="http://schemas.microsoft.com/office/drawing/2014/main" id="{FCF65330-A53C-2BCE-849C-EF5B0E239A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58501" y="1564063"/>
            <a:ext cx="1292984" cy="1255310"/>
          </a:xfrm>
          <a:prstGeom prst="roundRect">
            <a:avLst>
              <a:gd name="adj" fmla="val 11921"/>
            </a:avLst>
          </a:prstGeom>
          <a:solidFill>
            <a:srgbClr val="73BC44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" name="AutoShape 14">
            <a:extLst>
              <a:ext uri="{FF2B5EF4-FFF2-40B4-BE49-F238E27FC236}">
                <a16:creationId xmlns:a16="http://schemas.microsoft.com/office/drawing/2014/main" id="{2D3D7D4A-11C1-1F4A-036B-B90A968260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55355" y="1573105"/>
            <a:ext cx="1292984" cy="1255310"/>
          </a:xfrm>
          <a:prstGeom prst="roundRect">
            <a:avLst>
              <a:gd name="adj" fmla="val 11921"/>
            </a:avLst>
          </a:prstGeom>
          <a:solidFill>
            <a:srgbClr val="FFC000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89159EC-2E32-E3B9-CA5A-348C017F9363}"/>
              </a:ext>
            </a:extLst>
          </p:cNvPr>
          <p:cNvGrpSpPr/>
          <p:nvPr/>
        </p:nvGrpSpPr>
        <p:grpSpPr>
          <a:xfrm>
            <a:off x="1061868" y="3575280"/>
            <a:ext cx="4679156" cy="634430"/>
            <a:chOff x="1699845" y="3874219"/>
            <a:chExt cx="6238875" cy="976312"/>
          </a:xfrm>
        </p:grpSpPr>
        <p:sp>
          <p:nvSpPr>
            <p:cNvPr id="34" name="AutoShape 19">
              <a:extLst>
                <a:ext uri="{FF2B5EF4-FFF2-40B4-BE49-F238E27FC236}">
                  <a16:creationId xmlns:a16="http://schemas.microsoft.com/office/drawing/2014/main" id="{882D7ECC-39B4-D766-2C57-3A64F04B736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699845" y="3874219"/>
              <a:ext cx="6238875" cy="976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 algn="ctr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5" name="Rectangle 20">
              <a:extLst>
                <a:ext uri="{FF2B5EF4-FFF2-40B4-BE49-F238E27FC236}">
                  <a16:creationId xmlns:a16="http://schemas.microsoft.com/office/drawing/2014/main" id="{BF8A2B55-D14B-1DEB-1548-BAA24008F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1690" y="4113967"/>
              <a:ext cx="5808662" cy="461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D7181F"/>
                </a:buClr>
              </a:pPr>
              <a:r>
                <a:rPr lang="en-US" altLang="zh-CN" sz="1350" b="1" dirty="0">
                  <a:solidFill>
                    <a:srgbClr val="000000"/>
                  </a:solidFill>
                  <a:latin typeface="Arial" charset="0"/>
                </a:rPr>
                <a:t>Strengthening International Stakeholder Relations</a:t>
              </a:r>
            </a:p>
          </p:txBody>
        </p:sp>
      </p:grpSp>
      <p:sp>
        <p:nvSpPr>
          <p:cNvPr id="40" name="Rectangle 9">
            <a:extLst>
              <a:ext uri="{FF2B5EF4-FFF2-40B4-BE49-F238E27FC236}">
                <a16:creationId xmlns:a16="http://schemas.microsoft.com/office/drawing/2014/main" id="{70ED253A-2767-2817-8173-C6EA0356628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66035" y="2116928"/>
            <a:ext cx="129298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b="1" dirty="0">
                <a:latin typeface="+mj-lt"/>
              </a:rPr>
              <a:t>Building Trust with Local Communities</a:t>
            </a: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D6D128F8-959A-22DA-300B-6848FDA2461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70887" y="2116928"/>
            <a:ext cx="1292984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b="1" dirty="0">
                <a:latin typeface="+mj-lt"/>
              </a:rPr>
              <a:t>Collaborating with International Partners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A08059D-7449-D11A-6AC8-0D7560156BA4}"/>
              </a:ext>
            </a:extLst>
          </p:cNvPr>
          <p:cNvSpPr/>
          <p:nvPr/>
        </p:nvSpPr>
        <p:spPr>
          <a:xfrm>
            <a:off x="1435891" y="1630202"/>
            <a:ext cx="594066" cy="4860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A0651C0-5972-D10C-ABE4-45BB2A194B70}"/>
              </a:ext>
            </a:extLst>
          </p:cNvPr>
          <p:cNvSpPr/>
          <p:nvPr/>
        </p:nvSpPr>
        <p:spPr>
          <a:xfrm>
            <a:off x="3131967" y="1630202"/>
            <a:ext cx="594066" cy="4860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72FA5E4-883E-82CC-1218-78CB89DC816A}"/>
              </a:ext>
            </a:extLst>
          </p:cNvPr>
          <p:cNvSpPr/>
          <p:nvPr/>
        </p:nvSpPr>
        <p:spPr>
          <a:xfrm>
            <a:off x="4832244" y="1630202"/>
            <a:ext cx="594066" cy="4860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46" name="Graphic 45" descr="Group of men with solid fill">
            <a:extLst>
              <a:ext uri="{FF2B5EF4-FFF2-40B4-BE49-F238E27FC236}">
                <a16:creationId xmlns:a16="http://schemas.microsoft.com/office/drawing/2014/main" id="{D0D264A6-319E-BA8B-8787-150892EF0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26004" y="1691020"/>
            <a:ext cx="406547" cy="406547"/>
          </a:xfrm>
          <a:prstGeom prst="rect">
            <a:avLst/>
          </a:prstGeom>
        </p:spPr>
      </p:pic>
      <p:pic>
        <p:nvPicPr>
          <p:cNvPr id="48" name="Graphic 47" descr="Neighborhood with solid fill">
            <a:extLst>
              <a:ext uri="{FF2B5EF4-FFF2-40B4-BE49-F238E27FC236}">
                <a16:creationId xmlns:a16="http://schemas.microsoft.com/office/drawing/2014/main" id="{653F1070-EFB0-4285-146F-82DE9797B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46094" y="1672264"/>
            <a:ext cx="378042" cy="378042"/>
          </a:xfrm>
          <a:prstGeom prst="rect">
            <a:avLst/>
          </a:prstGeom>
        </p:spPr>
      </p:pic>
      <p:pic>
        <p:nvPicPr>
          <p:cNvPr id="50" name="Graphic 49" descr="Wedding rings with solid fill">
            <a:extLst>
              <a:ext uri="{FF2B5EF4-FFF2-40B4-BE49-F238E27FC236}">
                <a16:creationId xmlns:a16="http://schemas.microsoft.com/office/drawing/2014/main" id="{FF74C48E-033B-D378-FE41-7636063384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26208" y="1666513"/>
            <a:ext cx="413432" cy="4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2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2209A-8FE2-C3BF-8F2C-9C43A063F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C393128-B0AD-536B-412C-37CA13A4C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Creating a Climate-Ready Global Workforce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B4365B-21F0-B604-0687-97F32083B3DE}"/>
              </a:ext>
            </a:extLst>
          </p:cNvPr>
          <p:cNvGrpSpPr/>
          <p:nvPr/>
        </p:nvGrpSpPr>
        <p:grpSpPr>
          <a:xfrm>
            <a:off x="1808820" y="2280123"/>
            <a:ext cx="3626725" cy="1098575"/>
            <a:chOff x="2051720" y="1323007"/>
            <a:chExt cx="3667224" cy="328074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388F549-7948-EF0A-D1A7-E5B679A89FB7}"/>
                </a:ext>
              </a:extLst>
            </p:cNvPr>
            <p:cNvSpPr/>
            <p:nvPr/>
          </p:nvSpPr>
          <p:spPr>
            <a:xfrm>
              <a:off x="2051720" y="1323007"/>
              <a:ext cx="1164198" cy="328074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0" tIns="609600" rIns="173455" bIns="609600" numCol="1" spcCol="1270" anchor="t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700" dirty="0"/>
            </a:p>
            <a:p>
              <a:pPr marL="214313" lvl="1" indent="-214313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100" dirty="0"/>
            </a:p>
            <a:p>
              <a:pPr marL="214313" lvl="1" indent="-214313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100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2A711DA-4D9F-9316-E7EC-1E3B2AFAC128}"/>
                </a:ext>
              </a:extLst>
            </p:cNvPr>
            <p:cNvSpPr/>
            <p:nvPr/>
          </p:nvSpPr>
          <p:spPr>
            <a:xfrm>
              <a:off x="3303232" y="1323007"/>
              <a:ext cx="1164199" cy="328074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EDB94B4-8C70-6DD0-8991-25D53EA8B5FE}"/>
                </a:ext>
              </a:extLst>
            </p:cNvPr>
            <p:cNvSpPr/>
            <p:nvPr/>
          </p:nvSpPr>
          <p:spPr>
            <a:xfrm>
              <a:off x="4554746" y="1323007"/>
              <a:ext cx="1164198" cy="328074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0" tIns="609600" rIns="173455" bIns="609600" numCol="1" spcCol="1270" anchor="t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700"/>
            </a:p>
            <a:p>
              <a:pPr marL="214313" lvl="1" indent="-214313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100"/>
            </a:p>
            <a:p>
              <a:pPr marL="214313" lvl="1" indent="-214313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21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4B77DCE-D081-BF9B-5C4E-C12D6CB4E3E6}"/>
              </a:ext>
            </a:extLst>
          </p:cNvPr>
          <p:cNvGrpSpPr/>
          <p:nvPr/>
        </p:nvGrpSpPr>
        <p:grpSpPr>
          <a:xfrm>
            <a:off x="562988" y="3647903"/>
            <a:ext cx="1789956" cy="539804"/>
            <a:chOff x="6300192" y="1390698"/>
            <a:chExt cx="2386608" cy="719738"/>
          </a:xfrm>
        </p:grpSpPr>
        <p:sp>
          <p:nvSpPr>
            <p:cNvPr id="10" name="Text Box 100">
              <a:extLst>
                <a:ext uri="{FF2B5EF4-FFF2-40B4-BE49-F238E27FC236}">
                  <a16:creationId xmlns:a16="http://schemas.microsoft.com/office/drawing/2014/main" id="{F273973D-6B9F-69DB-07CC-E3B9A30056B4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523829" y="1488957"/>
              <a:ext cx="1939335" cy="553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Training Teams for Climate Resilience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D3C22BD-A5DE-4B8E-6052-74AD8EDDB90D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B0A794-BB08-4D13-4765-54D962C5564F}"/>
              </a:ext>
            </a:extLst>
          </p:cNvPr>
          <p:cNvGrpSpPr/>
          <p:nvPr/>
        </p:nvGrpSpPr>
        <p:grpSpPr>
          <a:xfrm>
            <a:off x="3247922" y="3647903"/>
            <a:ext cx="1789956" cy="539804"/>
            <a:chOff x="6300192" y="1390698"/>
            <a:chExt cx="2386608" cy="719738"/>
          </a:xfrm>
        </p:grpSpPr>
        <p:sp>
          <p:nvSpPr>
            <p:cNvPr id="13" name="Text Box 100">
              <a:extLst>
                <a:ext uri="{FF2B5EF4-FFF2-40B4-BE49-F238E27FC236}">
                  <a16:creationId xmlns:a16="http://schemas.microsoft.com/office/drawing/2014/main" id="{0B2156AD-0D0C-D757-FA45-C815858DAC43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413375" y="1488957"/>
              <a:ext cx="2160243" cy="553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Managing Climate-Related Talent Migration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AC65902-FCD7-A976-50AD-5BFCE2C084DF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799395-AF2E-6349-E991-0525C61B1368}"/>
              </a:ext>
            </a:extLst>
          </p:cNvPr>
          <p:cNvGrpSpPr/>
          <p:nvPr/>
        </p:nvGrpSpPr>
        <p:grpSpPr>
          <a:xfrm>
            <a:off x="1800866" y="1639716"/>
            <a:ext cx="1789956" cy="539804"/>
            <a:chOff x="6300192" y="1390698"/>
            <a:chExt cx="2386608" cy="719738"/>
          </a:xfrm>
        </p:grpSpPr>
        <p:sp>
          <p:nvSpPr>
            <p:cNvPr id="19" name="Text Box 100">
              <a:extLst>
                <a:ext uri="{FF2B5EF4-FFF2-40B4-BE49-F238E27FC236}">
                  <a16:creationId xmlns:a16="http://schemas.microsoft.com/office/drawing/2014/main" id="{AE537982-41C7-F85D-7849-DF74017D6105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423721" y="1488957"/>
              <a:ext cx="2139551" cy="553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050" dirty="0">
                  <a:ea typeface="宋体" charset="-122"/>
                </a:rPr>
                <a:t>Developing Cross-Cultural Climate Competencies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FB06BC20-EFF9-9D4C-33C1-F12CCD886563}"/>
                </a:ext>
              </a:extLst>
            </p:cNvPr>
            <p:cNvSpPr/>
            <p:nvPr/>
          </p:nvSpPr>
          <p:spPr>
            <a:xfrm>
              <a:off x="6300192" y="1390698"/>
              <a:ext cx="2386608" cy="719738"/>
            </a:xfrm>
            <a:prstGeom prst="roundRect">
              <a:avLst>
                <a:gd name="adj" fmla="val 37841"/>
              </a:avLst>
            </a:prstGeom>
            <a:noFill/>
            <a:ln w="158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pic>
        <p:nvPicPr>
          <p:cNvPr id="22" name="Graphic 21" descr="Teacher with solid fill">
            <a:extLst>
              <a:ext uri="{FF2B5EF4-FFF2-40B4-BE49-F238E27FC236}">
                <a16:creationId xmlns:a16="http://schemas.microsoft.com/office/drawing/2014/main" id="{30527E3A-2D8C-F26E-5AA6-83B47449C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10044" y="2549328"/>
            <a:ext cx="685800" cy="685800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AD624D1A-647E-0DE6-A6CA-5EA629E839A5}"/>
              </a:ext>
            </a:extLst>
          </p:cNvPr>
          <p:cNvSpPr/>
          <p:nvPr/>
        </p:nvSpPr>
        <p:spPr>
          <a:xfrm>
            <a:off x="2458706" y="3196110"/>
            <a:ext cx="108012" cy="10801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EC82D12-1343-D545-4367-6D19B4C01A3C}"/>
              </a:ext>
            </a:extLst>
          </p:cNvPr>
          <p:cNvCxnSpPr>
            <a:cxnSpLocks/>
            <a:stCxn id="11" idx="3"/>
            <a:endCxn id="23" idx="4"/>
          </p:cNvCxnSpPr>
          <p:nvPr/>
        </p:nvCxnSpPr>
        <p:spPr>
          <a:xfrm flipV="1">
            <a:off x="2352944" y="3304122"/>
            <a:ext cx="159768" cy="613683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ED40A154-99BA-B53F-D850-16AA9C44DAFE}"/>
              </a:ext>
            </a:extLst>
          </p:cNvPr>
          <p:cNvSpPr/>
          <p:nvPr/>
        </p:nvSpPr>
        <p:spPr>
          <a:xfrm>
            <a:off x="3753639" y="2375540"/>
            <a:ext cx="108012" cy="10801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6978EE3-967E-0DEA-AABC-495933177FA0}"/>
              </a:ext>
            </a:extLst>
          </p:cNvPr>
          <p:cNvCxnSpPr>
            <a:cxnSpLocks/>
            <a:stCxn id="29" idx="0"/>
            <a:endCxn id="20" idx="3"/>
          </p:cNvCxnSpPr>
          <p:nvPr/>
        </p:nvCxnSpPr>
        <p:spPr>
          <a:xfrm rot="16200000" flipV="1">
            <a:off x="3466273" y="2034167"/>
            <a:ext cx="465922" cy="216824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Graphic 38" descr="Business Growth with solid fill">
            <a:extLst>
              <a:ext uri="{FF2B5EF4-FFF2-40B4-BE49-F238E27FC236}">
                <a16:creationId xmlns:a16="http://schemas.microsoft.com/office/drawing/2014/main" id="{9A1EFD8D-B8F9-D878-7C51-82348EDA20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15043" y="2490208"/>
            <a:ext cx="685800" cy="685800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5781D20E-1006-DD3A-C227-B96282C25E99}"/>
              </a:ext>
            </a:extLst>
          </p:cNvPr>
          <p:cNvSpPr/>
          <p:nvPr/>
        </p:nvSpPr>
        <p:spPr>
          <a:xfrm>
            <a:off x="5165516" y="3142104"/>
            <a:ext cx="108012" cy="10801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3D75E3F8-94C8-7660-191A-66B35ED95E75}"/>
              </a:ext>
            </a:extLst>
          </p:cNvPr>
          <p:cNvCxnSpPr>
            <a:cxnSpLocks/>
            <a:stCxn id="14" idx="3"/>
            <a:endCxn id="41" idx="4"/>
          </p:cNvCxnSpPr>
          <p:nvPr/>
        </p:nvCxnSpPr>
        <p:spPr>
          <a:xfrm flipV="1">
            <a:off x="5037878" y="3250116"/>
            <a:ext cx="181644" cy="667689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48" descr="Playbook with solid fill">
            <a:extLst>
              <a:ext uri="{FF2B5EF4-FFF2-40B4-BE49-F238E27FC236}">
                <a16:creationId xmlns:a16="http://schemas.microsoft.com/office/drawing/2014/main" id="{D9C06891-CFED-3F0D-CAF9-35F047F17F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78422" y="2475168"/>
            <a:ext cx="685800" cy="685800"/>
          </a:xfrm>
          <a:prstGeom prst="rect">
            <a:avLst/>
          </a:prstGeom>
        </p:spPr>
      </p:pic>
      <p:sp>
        <p:nvSpPr>
          <p:cNvPr id="50" name="Text Box 100">
            <a:extLst>
              <a:ext uri="{FF2B5EF4-FFF2-40B4-BE49-F238E27FC236}">
                <a16:creationId xmlns:a16="http://schemas.microsoft.com/office/drawing/2014/main" id="{9B57E1CF-EFBB-B5DA-6F89-FAF47837A7F0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855219" y="1495453"/>
            <a:ext cx="1630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Contextual Understanding 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Skill Integration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Practical Application</a:t>
            </a:r>
          </a:p>
        </p:txBody>
      </p:sp>
      <p:sp>
        <p:nvSpPr>
          <p:cNvPr id="51" name="Text Box 100">
            <a:extLst>
              <a:ext uri="{FF2B5EF4-FFF2-40B4-BE49-F238E27FC236}">
                <a16:creationId xmlns:a16="http://schemas.microsoft.com/office/drawing/2014/main" id="{08B38EFF-0D05-B2AE-7305-727B6929DBB4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236724" y="1895948"/>
            <a:ext cx="154261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Climate science and risk assessment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Emergency preparedness and response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Infrastructure adaptation strategies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Sustainable technology integration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Community-based resilience planning</a:t>
            </a:r>
          </a:p>
        </p:txBody>
      </p:sp>
      <p:sp>
        <p:nvSpPr>
          <p:cNvPr id="52" name="Text Box 100">
            <a:extLst>
              <a:ext uri="{FF2B5EF4-FFF2-40B4-BE49-F238E27FC236}">
                <a16:creationId xmlns:a16="http://schemas.microsoft.com/office/drawing/2014/main" id="{D0983C44-8D72-3DE0-1EEF-E81072E30DD0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464158" y="2400970"/>
            <a:ext cx="1258862" cy="168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Supporting workforce mobility across regions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Creating flexible work arrangements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Setting up resilient health and safety protocols</a:t>
            </a:r>
          </a:p>
          <a:p>
            <a:pPr marL="128588" indent="-12858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900" dirty="0">
                <a:ea typeface="宋体" charset="-122"/>
              </a:rPr>
              <a:t>Building strong talent pipelines</a:t>
            </a:r>
          </a:p>
        </p:txBody>
      </p:sp>
    </p:spTree>
    <p:extLst>
      <p:ext uri="{BB962C8B-B14F-4D97-AF65-F5344CB8AC3E}">
        <p14:creationId xmlns:p14="http://schemas.microsoft.com/office/powerpoint/2010/main" val="236202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4316</TotalTime>
  <Words>417</Words>
  <Application>Microsoft Office PowerPoint</Application>
  <PresentationFormat>Custom</PresentationFormat>
  <Paragraphs>74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Verdana</vt:lpstr>
      <vt:lpstr>Wingdings</vt:lpstr>
      <vt:lpstr>Office 主题​​</vt:lpstr>
      <vt:lpstr>Assessing Global Climate Risks Across Markets</vt:lpstr>
      <vt:lpstr>Building Resilient International Operations</vt:lpstr>
      <vt:lpstr>Managing Cross-Border Climate Regulations</vt:lpstr>
      <vt:lpstr>Strengthening International Stakeholder Relations</vt:lpstr>
      <vt:lpstr>Creating a Climate-Ready Global Workforce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142</cp:revision>
  <dcterms:created xsi:type="dcterms:W3CDTF">2016-05-15T02:42:52Z</dcterms:created>
  <dcterms:modified xsi:type="dcterms:W3CDTF">2024-11-24T09:52:32Z</dcterms:modified>
</cp:coreProperties>
</file>