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99" r:id="rId2"/>
    <p:sldId id="800" r:id="rId3"/>
    <p:sldId id="801" r:id="rId4"/>
    <p:sldId id="794" r:id="rId5"/>
    <p:sldId id="802" r:id="rId6"/>
    <p:sldId id="277" r:id="rId7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5BE0B-C10E-50AA-7C37-AADFEFF23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3E55C8-D42C-9A5D-6AB9-A235C32669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191C55F4-D87A-0332-BD77-F271CA2A1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F83AA2B-DC6E-11D2-CFED-95780399A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33665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5E60C-CD1F-4159-5D90-B19AB4FE7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6D09D6-BC11-319E-66F7-D1FCF61D4E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522051D-216D-B67E-97CE-56C42B51C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D278612F-509C-BA5F-21DF-2EA23BF0C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7085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5D448-D2B6-287F-0D04-BF297EBD4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8F132C-9DEE-A403-DE93-E9417EF49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D1AD7C15-6E1D-2C39-32EE-89F7B82E9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6F4291D-EEA3-440E-3D46-86DA2AD78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6840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D0B29-8B5A-33E9-544D-30FDD1BF8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714576-7946-8892-950B-E33ECD9014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EC55583-2B73-64F9-53F6-C8F4AA965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F988FF85-C575-7167-4254-6DAA742F0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3632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How to Use the SPACE Matrix for </a:t>
            </a:r>
            <a:br>
              <a:rPr lang="en-US" altLang="zh-CN" dirty="0"/>
            </a:br>
            <a:r>
              <a:rPr lang="en-US" altLang="zh-CN" dirty="0"/>
              <a:t>Strategic Position and Action Evaluation</a:t>
            </a:r>
          </a:p>
        </p:txBody>
      </p:sp>
      <p:grpSp>
        <p:nvGrpSpPr>
          <p:cNvPr id="136274" name="Group 136273">
            <a:extLst>
              <a:ext uri="{FF2B5EF4-FFF2-40B4-BE49-F238E27FC236}">
                <a16:creationId xmlns:a16="http://schemas.microsoft.com/office/drawing/2014/main" id="{AABEF17D-F333-5683-97CF-E5FF46A531AF}"/>
              </a:ext>
            </a:extLst>
          </p:cNvPr>
          <p:cNvGrpSpPr/>
          <p:nvPr/>
        </p:nvGrpSpPr>
        <p:grpSpPr>
          <a:xfrm>
            <a:off x="782707" y="1653648"/>
            <a:ext cx="5732393" cy="2442433"/>
            <a:chOff x="1489409" y="1347614"/>
            <a:chExt cx="7643190" cy="3256577"/>
          </a:xfrm>
        </p:grpSpPr>
        <p:sp>
          <p:nvSpPr>
            <p:cNvPr id="136235" name="Oval 98">
              <a:extLst>
                <a:ext uri="{FF2B5EF4-FFF2-40B4-BE49-F238E27FC236}">
                  <a16:creationId xmlns:a16="http://schemas.microsoft.com/office/drawing/2014/main" id="{12173CB9-CE67-DC97-74F6-6560825DB3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9409" y="1347614"/>
              <a:ext cx="3259232" cy="3256577"/>
            </a:xfrm>
            <a:prstGeom prst="ellipse">
              <a:avLst/>
            </a:prstGeom>
            <a:solidFill>
              <a:schemeClr val="tx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AEAEA"/>
                  </a:solidFill>
                  <a:prstDash val="lgDash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1350"/>
            </a:p>
          </p:txBody>
        </p:sp>
        <p:sp>
          <p:nvSpPr>
            <p:cNvPr id="136236" name="Text Box 100">
              <a:extLst>
                <a:ext uri="{FF2B5EF4-FFF2-40B4-BE49-F238E27FC236}">
                  <a16:creationId xmlns:a16="http://schemas.microsoft.com/office/drawing/2014/main" id="{C246DAC5-51EC-EDDF-46C3-73A84C626830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625300" y="1890819"/>
              <a:ext cx="302813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 dirty="0">
                  <a:ea typeface="宋体" charset="-122"/>
                </a:rPr>
                <a:t>Understanding the SPACE Matrix</a:t>
              </a:r>
            </a:p>
          </p:txBody>
        </p:sp>
        <p:sp>
          <p:nvSpPr>
            <p:cNvPr id="136238" name="Text Box 102">
              <a:extLst>
                <a:ext uri="{FF2B5EF4-FFF2-40B4-BE49-F238E27FC236}">
                  <a16:creationId xmlns:a16="http://schemas.microsoft.com/office/drawing/2014/main" id="{99B5996B-DAF8-2FA2-C94B-CF649A746FA9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625300" y="3760826"/>
              <a:ext cx="325923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 dirty="0">
                  <a:ea typeface="宋体" charset="-122"/>
                </a:rPr>
                <a:t>Implementing SPACE Matrix Insights</a:t>
              </a:r>
            </a:p>
          </p:txBody>
        </p:sp>
        <p:sp>
          <p:nvSpPr>
            <p:cNvPr id="136239" name="Text Box 103">
              <a:extLst>
                <a:ext uri="{FF2B5EF4-FFF2-40B4-BE49-F238E27FC236}">
                  <a16:creationId xmlns:a16="http://schemas.microsoft.com/office/drawing/2014/main" id="{76C7E611-E26E-FE40-C76D-DD6FE1F812F1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953346" y="2501759"/>
              <a:ext cx="270008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 dirty="0">
                  <a:ea typeface="宋体" charset="-122"/>
                </a:rPr>
                <a:t>Conducting a SPACE Analysis</a:t>
              </a:r>
            </a:p>
          </p:txBody>
        </p:sp>
        <p:sp>
          <p:nvSpPr>
            <p:cNvPr id="136240" name="Text Box 104">
              <a:extLst>
                <a:ext uri="{FF2B5EF4-FFF2-40B4-BE49-F238E27FC236}">
                  <a16:creationId xmlns:a16="http://schemas.microsoft.com/office/drawing/2014/main" id="{F8957EBE-3877-2391-A452-BEB04765D58F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4953346" y="3129964"/>
              <a:ext cx="417925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 dirty="0">
                  <a:ea typeface="宋体" charset="-122"/>
                </a:rPr>
                <a:t>Strategic Implications of SPACE Matrix Results</a:t>
              </a:r>
            </a:p>
          </p:txBody>
        </p:sp>
        <p:grpSp>
          <p:nvGrpSpPr>
            <p:cNvPr id="136241" name="Group 105">
              <a:extLst>
                <a:ext uri="{FF2B5EF4-FFF2-40B4-BE49-F238E27FC236}">
                  <a16:creationId xmlns:a16="http://schemas.microsoft.com/office/drawing/2014/main" id="{38B6FA16-8981-E173-EAF8-EC5F69184B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3968" y="1862928"/>
              <a:ext cx="382502" cy="382502"/>
              <a:chOff x="384" y="1776"/>
              <a:chExt cx="1488" cy="1488"/>
            </a:xfrm>
          </p:grpSpPr>
          <p:sp>
            <p:nvSpPr>
              <p:cNvPr id="136258" name="Oval 106">
                <a:extLst>
                  <a:ext uri="{FF2B5EF4-FFF2-40B4-BE49-F238E27FC236}">
                    <a16:creationId xmlns:a16="http://schemas.microsoft.com/office/drawing/2014/main" id="{0295E557-28CF-39C8-F4A8-60F34AD204B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accent6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36259" name="Oval 107">
                <a:extLst>
                  <a:ext uri="{FF2B5EF4-FFF2-40B4-BE49-F238E27FC236}">
                    <a16:creationId xmlns:a16="http://schemas.microsoft.com/office/drawing/2014/main" id="{082A66E2-9242-7BFB-E06B-600F4D79E6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</p:grpSp>
        <p:grpSp>
          <p:nvGrpSpPr>
            <p:cNvPr id="136242" name="Group 108">
              <a:extLst>
                <a:ext uri="{FF2B5EF4-FFF2-40B4-BE49-F238E27FC236}">
                  <a16:creationId xmlns:a16="http://schemas.microsoft.com/office/drawing/2014/main" id="{4F27A369-C602-3D7A-BCEB-B3F0C34680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3538" y="2479181"/>
              <a:ext cx="382502" cy="382502"/>
              <a:chOff x="384" y="1776"/>
              <a:chExt cx="1488" cy="1488"/>
            </a:xfrm>
          </p:grpSpPr>
          <p:sp>
            <p:nvSpPr>
              <p:cNvPr id="136256" name="Oval 109">
                <a:extLst>
                  <a:ext uri="{FF2B5EF4-FFF2-40B4-BE49-F238E27FC236}">
                    <a16:creationId xmlns:a16="http://schemas.microsoft.com/office/drawing/2014/main" id="{728DB32C-666F-D647-23ED-DA863DBF7E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10196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36257" name="Oval 110">
                <a:extLst>
                  <a:ext uri="{FF2B5EF4-FFF2-40B4-BE49-F238E27FC236}">
                    <a16:creationId xmlns:a16="http://schemas.microsoft.com/office/drawing/2014/main" id="{D3C7480A-F949-0155-1BEB-E93266D581B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2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</p:grpSp>
        <p:grpSp>
          <p:nvGrpSpPr>
            <p:cNvPr id="136243" name="Group 111">
              <a:extLst>
                <a:ext uri="{FF2B5EF4-FFF2-40B4-BE49-F238E27FC236}">
                  <a16:creationId xmlns:a16="http://schemas.microsoft.com/office/drawing/2014/main" id="{6A62A857-7617-EBC4-FC32-F43F0EF16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3538" y="3095434"/>
              <a:ext cx="382502" cy="382502"/>
              <a:chOff x="384" y="1776"/>
              <a:chExt cx="1488" cy="1488"/>
            </a:xfrm>
            <a:solidFill>
              <a:schemeClr val="bg2"/>
            </a:solidFill>
          </p:grpSpPr>
          <p:sp>
            <p:nvSpPr>
              <p:cNvPr id="136254" name="Oval 112">
                <a:extLst>
                  <a:ext uri="{FF2B5EF4-FFF2-40B4-BE49-F238E27FC236}">
                    <a16:creationId xmlns:a16="http://schemas.microsoft.com/office/drawing/2014/main" id="{3E4223DF-1299-A236-B56C-6B3DB8E080B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pFill/>
              <a:ln w="12700">
                <a:solidFill>
                  <a:srgbClr val="002060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36255" name="Oval 113">
                <a:extLst>
                  <a:ext uri="{FF2B5EF4-FFF2-40B4-BE49-F238E27FC236}">
                    <a16:creationId xmlns:a16="http://schemas.microsoft.com/office/drawing/2014/main" id="{96C41B35-EF02-B348-F8B5-DA11056FBBF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pFill/>
              <a:ln w="19050">
                <a:solidFill>
                  <a:srgbClr val="002060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 dirty="0"/>
              </a:p>
            </p:txBody>
          </p:sp>
        </p:grpSp>
        <p:grpSp>
          <p:nvGrpSpPr>
            <p:cNvPr id="136244" name="Group 114">
              <a:extLst>
                <a:ext uri="{FF2B5EF4-FFF2-40B4-BE49-F238E27FC236}">
                  <a16:creationId xmlns:a16="http://schemas.microsoft.com/office/drawing/2014/main" id="{17F2EEE7-FCCF-E3A0-443E-54C330AD91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3968" y="3711686"/>
              <a:ext cx="382502" cy="382502"/>
              <a:chOff x="384" y="1776"/>
              <a:chExt cx="1488" cy="1488"/>
            </a:xfrm>
            <a:solidFill>
              <a:schemeClr val="bg2"/>
            </a:solidFill>
          </p:grpSpPr>
          <p:sp>
            <p:nvSpPr>
              <p:cNvPr id="136252" name="Oval 115">
                <a:extLst>
                  <a:ext uri="{FF2B5EF4-FFF2-40B4-BE49-F238E27FC236}">
                    <a16:creationId xmlns:a16="http://schemas.microsoft.com/office/drawing/2014/main" id="{16A88E88-F4E7-6543-24B6-D989ACADE65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pFill/>
              <a:ln w="127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36253" name="Oval 116">
                <a:extLst>
                  <a:ext uri="{FF2B5EF4-FFF2-40B4-BE49-F238E27FC236}">
                    <a16:creationId xmlns:a16="http://schemas.microsoft.com/office/drawing/2014/main" id="{CD45588B-74C3-432B-3DFC-321CB1F787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pFill/>
              <a:ln w="19050">
                <a:solidFill>
                  <a:schemeClr val="folHlink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</p:grpSp>
        <p:grpSp>
          <p:nvGrpSpPr>
            <p:cNvPr id="136246" name="Group 120">
              <a:extLst>
                <a:ext uri="{FF2B5EF4-FFF2-40B4-BE49-F238E27FC236}">
                  <a16:creationId xmlns:a16="http://schemas.microsoft.com/office/drawing/2014/main" id="{E0354BE6-E541-CD2E-8C05-D72D02F084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0190" y="1671678"/>
              <a:ext cx="2613761" cy="2613761"/>
              <a:chOff x="384" y="1776"/>
              <a:chExt cx="1488" cy="1488"/>
            </a:xfrm>
          </p:grpSpPr>
          <p:sp>
            <p:nvSpPr>
              <p:cNvPr id="136248" name="Oval 121">
                <a:extLst>
                  <a:ext uri="{FF2B5EF4-FFF2-40B4-BE49-F238E27FC236}">
                    <a16:creationId xmlns:a16="http://schemas.microsoft.com/office/drawing/2014/main" id="{0DCCA003-8598-0A89-0BFC-401450A4867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36249" name="Oval 122">
                <a:extLst>
                  <a:ext uri="{FF2B5EF4-FFF2-40B4-BE49-F238E27FC236}">
                    <a16:creationId xmlns:a16="http://schemas.microsoft.com/office/drawing/2014/main" id="{4196EC5C-22B7-62C8-25E4-2C7F4394CBE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bg1">
                    <a:alpha val="2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</p:grpSp>
        <p:pic>
          <p:nvPicPr>
            <p:cNvPr id="136264" name="Graphic 136263" descr="Tic Tac Toe with solid fill">
              <a:extLst>
                <a:ext uri="{FF2B5EF4-FFF2-40B4-BE49-F238E27FC236}">
                  <a16:creationId xmlns:a16="http://schemas.microsoft.com/office/drawing/2014/main" id="{992ED2B8-BDD6-AB3D-8C99-96C4B06CF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61825" y="2886613"/>
              <a:ext cx="914400" cy="914400"/>
            </a:xfrm>
            <a:prstGeom prst="rect">
              <a:avLst/>
            </a:prstGeom>
          </p:spPr>
        </p:pic>
        <p:sp>
          <p:nvSpPr>
            <p:cNvPr id="136266" name="TextBox 136265">
              <a:extLst>
                <a:ext uri="{FF2B5EF4-FFF2-40B4-BE49-F238E27FC236}">
                  <a16:creationId xmlns:a16="http://schemas.microsoft.com/office/drawing/2014/main" id="{3FB3BD55-A3A3-2312-6F27-F3E9D9654D20}"/>
                </a:ext>
              </a:extLst>
            </p:cNvPr>
            <p:cNvSpPr txBox="1"/>
            <p:nvPr/>
          </p:nvSpPr>
          <p:spPr>
            <a:xfrm>
              <a:off x="2002901" y="2368253"/>
              <a:ext cx="2232248" cy="553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100" b="1" dirty="0"/>
                <a:t>SPACE Matrix </a:t>
              </a:r>
              <a:endParaRPr lang="zh-CN" altLang="en-US" sz="2100" b="1" dirty="0"/>
            </a:p>
          </p:txBody>
        </p:sp>
        <p:sp>
          <p:nvSpPr>
            <p:cNvPr id="136267" name="Freeform 102">
              <a:extLst>
                <a:ext uri="{FF2B5EF4-FFF2-40B4-BE49-F238E27FC236}">
                  <a16:creationId xmlns:a16="http://schemas.microsoft.com/office/drawing/2014/main" id="{81D5BAF1-695B-8C31-36AD-57B3B1FC1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6212" y="1947989"/>
              <a:ext cx="222250" cy="200025"/>
            </a:xfrm>
            <a:custGeom>
              <a:avLst/>
              <a:gdLst>
                <a:gd name="T0" fmla="*/ 80 w 498"/>
                <a:gd name="T1" fmla="*/ 151 h 445"/>
                <a:gd name="T2" fmla="*/ 80 w 498"/>
                <a:gd name="T3" fmla="*/ 151 h 445"/>
                <a:gd name="T4" fmla="*/ 142 w 498"/>
                <a:gd name="T5" fmla="*/ 169 h 445"/>
                <a:gd name="T6" fmla="*/ 151 w 498"/>
                <a:gd name="T7" fmla="*/ 169 h 445"/>
                <a:gd name="T8" fmla="*/ 195 w 498"/>
                <a:gd name="T9" fmla="*/ 134 h 445"/>
                <a:gd name="T10" fmla="*/ 195 w 498"/>
                <a:gd name="T11" fmla="*/ 125 h 445"/>
                <a:gd name="T12" fmla="*/ 178 w 498"/>
                <a:gd name="T13" fmla="*/ 107 h 445"/>
                <a:gd name="T14" fmla="*/ 275 w 498"/>
                <a:gd name="T15" fmla="*/ 10 h 445"/>
                <a:gd name="T16" fmla="*/ 195 w 498"/>
                <a:gd name="T17" fmla="*/ 0 h 445"/>
                <a:gd name="T18" fmla="*/ 107 w 498"/>
                <a:gd name="T19" fmla="*/ 54 h 445"/>
                <a:gd name="T20" fmla="*/ 72 w 498"/>
                <a:gd name="T21" fmla="*/ 81 h 445"/>
                <a:gd name="T22" fmla="*/ 53 w 498"/>
                <a:gd name="T23" fmla="*/ 116 h 445"/>
                <a:gd name="T24" fmla="*/ 18 w 498"/>
                <a:gd name="T25" fmla="*/ 125 h 445"/>
                <a:gd name="T26" fmla="*/ 0 w 498"/>
                <a:gd name="T27" fmla="*/ 143 h 445"/>
                <a:gd name="T28" fmla="*/ 0 w 498"/>
                <a:gd name="T29" fmla="*/ 151 h 445"/>
                <a:gd name="T30" fmla="*/ 36 w 498"/>
                <a:gd name="T31" fmla="*/ 187 h 445"/>
                <a:gd name="T32" fmla="*/ 53 w 498"/>
                <a:gd name="T33" fmla="*/ 196 h 445"/>
                <a:gd name="T34" fmla="*/ 72 w 498"/>
                <a:gd name="T35" fmla="*/ 178 h 445"/>
                <a:gd name="T36" fmla="*/ 80 w 498"/>
                <a:gd name="T37" fmla="*/ 151 h 445"/>
                <a:gd name="T38" fmla="*/ 222 w 498"/>
                <a:gd name="T39" fmla="*/ 160 h 445"/>
                <a:gd name="T40" fmla="*/ 222 w 498"/>
                <a:gd name="T41" fmla="*/ 160 h 445"/>
                <a:gd name="T42" fmla="*/ 213 w 498"/>
                <a:gd name="T43" fmla="*/ 160 h 445"/>
                <a:gd name="T44" fmla="*/ 178 w 498"/>
                <a:gd name="T45" fmla="*/ 187 h 445"/>
                <a:gd name="T46" fmla="*/ 169 w 498"/>
                <a:gd name="T47" fmla="*/ 204 h 445"/>
                <a:gd name="T48" fmla="*/ 381 w 498"/>
                <a:gd name="T49" fmla="*/ 435 h 445"/>
                <a:gd name="T50" fmla="*/ 399 w 498"/>
                <a:gd name="T51" fmla="*/ 435 h 445"/>
                <a:gd name="T52" fmla="*/ 426 w 498"/>
                <a:gd name="T53" fmla="*/ 417 h 445"/>
                <a:gd name="T54" fmla="*/ 426 w 498"/>
                <a:gd name="T55" fmla="*/ 400 h 445"/>
                <a:gd name="T56" fmla="*/ 222 w 498"/>
                <a:gd name="T57" fmla="*/ 160 h 445"/>
                <a:gd name="T58" fmla="*/ 497 w 498"/>
                <a:gd name="T59" fmla="*/ 63 h 445"/>
                <a:gd name="T60" fmla="*/ 497 w 498"/>
                <a:gd name="T61" fmla="*/ 63 h 445"/>
                <a:gd name="T62" fmla="*/ 479 w 498"/>
                <a:gd name="T63" fmla="*/ 54 h 445"/>
                <a:gd name="T64" fmla="*/ 461 w 498"/>
                <a:gd name="T65" fmla="*/ 89 h 445"/>
                <a:gd name="T66" fmla="*/ 408 w 498"/>
                <a:gd name="T67" fmla="*/ 107 h 445"/>
                <a:gd name="T68" fmla="*/ 399 w 498"/>
                <a:gd name="T69" fmla="*/ 63 h 445"/>
                <a:gd name="T70" fmla="*/ 417 w 498"/>
                <a:gd name="T71" fmla="*/ 19 h 445"/>
                <a:gd name="T72" fmla="*/ 408 w 498"/>
                <a:gd name="T73" fmla="*/ 10 h 445"/>
                <a:gd name="T74" fmla="*/ 337 w 498"/>
                <a:gd name="T75" fmla="*/ 72 h 445"/>
                <a:gd name="T76" fmla="*/ 319 w 498"/>
                <a:gd name="T77" fmla="*/ 151 h 445"/>
                <a:gd name="T78" fmla="*/ 284 w 498"/>
                <a:gd name="T79" fmla="*/ 187 h 445"/>
                <a:gd name="T80" fmla="*/ 319 w 498"/>
                <a:gd name="T81" fmla="*/ 231 h 445"/>
                <a:gd name="T82" fmla="*/ 364 w 498"/>
                <a:gd name="T83" fmla="*/ 187 h 445"/>
                <a:gd name="T84" fmla="*/ 408 w 498"/>
                <a:gd name="T85" fmla="*/ 178 h 445"/>
                <a:gd name="T86" fmla="*/ 488 w 498"/>
                <a:gd name="T87" fmla="*/ 143 h 445"/>
                <a:gd name="T88" fmla="*/ 497 w 498"/>
                <a:gd name="T89" fmla="*/ 63 h 445"/>
                <a:gd name="T90" fmla="*/ 72 w 498"/>
                <a:gd name="T91" fmla="*/ 400 h 445"/>
                <a:gd name="T92" fmla="*/ 72 w 498"/>
                <a:gd name="T93" fmla="*/ 400 h 445"/>
                <a:gd name="T94" fmla="*/ 72 w 498"/>
                <a:gd name="T95" fmla="*/ 417 h 445"/>
                <a:gd name="T96" fmla="*/ 89 w 498"/>
                <a:gd name="T97" fmla="*/ 444 h 445"/>
                <a:gd name="T98" fmla="*/ 107 w 498"/>
                <a:gd name="T99" fmla="*/ 435 h 445"/>
                <a:gd name="T100" fmla="*/ 231 w 498"/>
                <a:gd name="T101" fmla="*/ 320 h 445"/>
                <a:gd name="T102" fmla="*/ 195 w 498"/>
                <a:gd name="T103" fmla="*/ 275 h 445"/>
                <a:gd name="T104" fmla="*/ 72 w 498"/>
                <a:gd name="T105" fmla="*/ 40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8" h="445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lIns="25718" tIns="12859" rIns="25718" bIns="12859" anchor="ctr"/>
            <a:lstStyle/>
            <a:p>
              <a:pPr>
                <a:defRPr/>
              </a:pPr>
              <a:endParaRPr lang="en-US" sz="1350" dirty="0"/>
            </a:p>
          </p:txBody>
        </p:sp>
        <p:pic>
          <p:nvPicPr>
            <p:cNvPr id="136269" name="Graphic 136268" descr="Clipboard Partially Checked with solid fill">
              <a:extLst>
                <a:ext uri="{FF2B5EF4-FFF2-40B4-BE49-F238E27FC236}">
                  <a16:creationId xmlns:a16="http://schemas.microsoft.com/office/drawing/2014/main" id="{C68CE5DB-A003-7C05-4505-F22B92401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642812" y="2501759"/>
              <a:ext cx="338554" cy="338554"/>
            </a:xfrm>
            <a:prstGeom prst="rect">
              <a:avLst/>
            </a:prstGeom>
          </p:spPr>
        </p:pic>
        <p:pic>
          <p:nvPicPr>
            <p:cNvPr id="136271" name="Graphic 136270" descr="Presentation with pie chart with solid fill">
              <a:extLst>
                <a:ext uri="{FF2B5EF4-FFF2-40B4-BE49-F238E27FC236}">
                  <a16:creationId xmlns:a16="http://schemas.microsoft.com/office/drawing/2014/main" id="{FE941351-8B9F-77B6-6E13-CD25FFA99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59577" y="3156342"/>
              <a:ext cx="285800" cy="285800"/>
            </a:xfrm>
            <a:prstGeom prst="rect">
              <a:avLst/>
            </a:prstGeom>
          </p:spPr>
        </p:pic>
        <p:pic>
          <p:nvPicPr>
            <p:cNvPr id="136273" name="Graphic 136272" descr="Teacher with solid fill">
              <a:extLst>
                <a:ext uri="{FF2B5EF4-FFF2-40B4-BE49-F238E27FC236}">
                  <a16:creationId xmlns:a16="http://schemas.microsoft.com/office/drawing/2014/main" id="{2D533705-0969-44C0-BDE9-D04012BC2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42798" y="3773509"/>
              <a:ext cx="272224" cy="2722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3363F-DEC1-BA37-22B4-C4CAB1F0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72885EB3-CB83-CA60-2F38-2DF6B161B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Understanding the SPACE Matrix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76260E-B13A-8D74-90C8-E60F57C1F6F8}"/>
              </a:ext>
            </a:extLst>
          </p:cNvPr>
          <p:cNvGrpSpPr/>
          <p:nvPr/>
        </p:nvGrpSpPr>
        <p:grpSpPr>
          <a:xfrm>
            <a:off x="160918" y="1320045"/>
            <a:ext cx="6457142" cy="3311470"/>
            <a:chOff x="214556" y="902810"/>
            <a:chExt cx="8609523" cy="4415293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8C8D6D5-FD8D-1B8E-685E-D11E010AEC87}"/>
                </a:ext>
              </a:extLst>
            </p:cNvPr>
            <p:cNvGrpSpPr/>
            <p:nvPr/>
          </p:nvGrpSpPr>
          <p:grpSpPr>
            <a:xfrm>
              <a:off x="1979712" y="1419622"/>
              <a:ext cx="4968552" cy="2999881"/>
              <a:chOff x="1979712" y="1419622"/>
              <a:chExt cx="4968552" cy="2999881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646AB8C-224D-F582-A495-C7625954013F}"/>
                  </a:ext>
                </a:extLst>
              </p:cNvPr>
              <p:cNvGrpSpPr/>
              <p:nvPr/>
            </p:nvGrpSpPr>
            <p:grpSpPr>
              <a:xfrm>
                <a:off x="2442836" y="1419622"/>
                <a:ext cx="4074957" cy="1512638"/>
                <a:chOff x="1739550" y="1098115"/>
                <a:chExt cx="5603871" cy="1864985"/>
              </a:xfrm>
            </p:grpSpPr>
            <p:sp>
              <p:nvSpPr>
                <p:cNvPr id="18" name="Freeform 6">
                  <a:extLst>
                    <a:ext uri="{FF2B5EF4-FFF2-40B4-BE49-F238E27FC236}">
                      <a16:creationId xmlns:a16="http://schemas.microsoft.com/office/drawing/2014/main" id="{7A050B4A-AFF7-4DBF-5423-86AE2DF716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955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C3B996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sz="135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2" name="Freeform 6">
                  <a:extLst>
                    <a:ext uri="{FF2B5EF4-FFF2-40B4-BE49-F238E27FC236}">
                      <a16:creationId xmlns:a16="http://schemas.microsoft.com/office/drawing/2014/main" id="{B79CC48C-728E-4BB3-285D-857D7EAC8C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53880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sz="135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395443E7-A1EC-E672-0450-DF33F82E95F2}"/>
                  </a:ext>
                </a:extLst>
              </p:cNvPr>
              <p:cNvGrpSpPr/>
              <p:nvPr/>
            </p:nvGrpSpPr>
            <p:grpSpPr>
              <a:xfrm flipV="1">
                <a:off x="2442836" y="2906865"/>
                <a:ext cx="4074957" cy="1512638"/>
                <a:chOff x="1739550" y="1098115"/>
                <a:chExt cx="5603871" cy="1864985"/>
              </a:xfrm>
            </p:grpSpPr>
            <p:sp>
              <p:nvSpPr>
                <p:cNvPr id="25" name="Freeform 6">
                  <a:extLst>
                    <a:ext uri="{FF2B5EF4-FFF2-40B4-BE49-F238E27FC236}">
                      <a16:creationId xmlns:a16="http://schemas.microsoft.com/office/drawing/2014/main" id="{B24E00B8-045A-768A-0460-545E212C21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955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sz="135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" name="Freeform 6">
                  <a:extLst>
                    <a:ext uri="{FF2B5EF4-FFF2-40B4-BE49-F238E27FC236}">
                      <a16:creationId xmlns:a16="http://schemas.microsoft.com/office/drawing/2014/main" id="{47E86831-4024-50AB-40E1-377EC21926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538800" y="1098115"/>
                  <a:ext cx="2804621" cy="1864985"/>
                </a:xfrm>
                <a:custGeom>
                  <a:avLst/>
                  <a:gdLst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302998 w 3046413"/>
                    <a:gd name="connsiteY3" fmla="*/ 1524000 h 2032000"/>
                    <a:gd name="connsiteX4" fmla="*/ 2133600 w 3046413"/>
                    <a:gd name="connsiteY4" fmla="*/ 2032000 h 2032000"/>
                    <a:gd name="connsiteX5" fmla="*/ 0 w 3046413"/>
                    <a:gd name="connsiteY5" fmla="*/ 2032000 h 2032000"/>
                    <a:gd name="connsiteX6" fmla="*/ 0 w 3046413"/>
                    <a:gd name="connsiteY6" fmla="*/ 338730 h 2032000"/>
                    <a:gd name="connsiteX7" fmla="*/ 338723 w 3046413"/>
                    <a:gd name="connsiteY7" fmla="*/ 0 h 2032000"/>
                    <a:gd name="connsiteX0" fmla="*/ 338723 w 3046413"/>
                    <a:gd name="connsiteY0" fmla="*/ 0 h 2032000"/>
                    <a:gd name="connsiteX1" fmla="*/ 3046413 w 3046413"/>
                    <a:gd name="connsiteY1" fmla="*/ 0 h 2032000"/>
                    <a:gd name="connsiteX2" fmla="*/ 3046413 w 3046413"/>
                    <a:gd name="connsiteY2" fmla="*/ 1524000 h 2032000"/>
                    <a:gd name="connsiteX3" fmla="*/ 2133600 w 3046413"/>
                    <a:gd name="connsiteY3" fmla="*/ 2032000 h 2032000"/>
                    <a:gd name="connsiteX4" fmla="*/ 0 w 3046413"/>
                    <a:gd name="connsiteY4" fmla="*/ 2032000 h 2032000"/>
                    <a:gd name="connsiteX5" fmla="*/ 0 w 3046413"/>
                    <a:gd name="connsiteY5" fmla="*/ 338730 h 2032000"/>
                    <a:gd name="connsiteX6" fmla="*/ 338723 w 3046413"/>
                    <a:gd name="connsiteY6" fmla="*/ 0 h 2032000"/>
                    <a:gd name="connsiteX0" fmla="*/ 338723 w 3055784"/>
                    <a:gd name="connsiteY0" fmla="*/ 0 h 2032000"/>
                    <a:gd name="connsiteX1" fmla="*/ 3046413 w 3055784"/>
                    <a:gd name="connsiteY1" fmla="*/ 0 h 2032000"/>
                    <a:gd name="connsiteX2" fmla="*/ 3046413 w 3055784"/>
                    <a:gd name="connsiteY2" fmla="*/ 1524000 h 2032000"/>
                    <a:gd name="connsiteX3" fmla="*/ 3055784 w 3055784"/>
                    <a:gd name="connsiteY3" fmla="*/ 2015532 h 2032000"/>
                    <a:gd name="connsiteX4" fmla="*/ 0 w 3055784"/>
                    <a:gd name="connsiteY4" fmla="*/ 2032000 h 2032000"/>
                    <a:gd name="connsiteX5" fmla="*/ 0 w 3055784"/>
                    <a:gd name="connsiteY5" fmla="*/ 338730 h 2032000"/>
                    <a:gd name="connsiteX6" fmla="*/ 338723 w 3055784"/>
                    <a:gd name="connsiteY6" fmla="*/ 0 h 203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055784" h="2032000">
                      <a:moveTo>
                        <a:pt x="338723" y="0"/>
                      </a:moveTo>
                      <a:lnTo>
                        <a:pt x="3046413" y="0"/>
                      </a:lnTo>
                      <a:lnTo>
                        <a:pt x="3046413" y="1524000"/>
                      </a:lnTo>
                      <a:lnTo>
                        <a:pt x="3055784" y="2015532"/>
                      </a:lnTo>
                      <a:lnTo>
                        <a:pt x="0" y="2032000"/>
                      </a:lnTo>
                      <a:lnTo>
                        <a:pt x="0" y="338730"/>
                      </a:lnTo>
                      <a:cubicBezTo>
                        <a:pt x="0" y="151657"/>
                        <a:pt x="151654" y="0"/>
                        <a:pt x="338723" y="0"/>
                      </a:cubicBezTo>
                      <a:close/>
                    </a:path>
                  </a:pathLst>
                </a:custGeom>
                <a:solidFill>
                  <a:srgbClr val="73BC44"/>
                </a:solidFill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sz="135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57AF101-B1CD-C4EE-55AF-460E8DF789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9712" y="2906865"/>
                <a:ext cx="4968552" cy="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olid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77DFAD6-C9C9-6D0F-20A2-4BFD795F8F6B}"/>
                </a:ext>
              </a:extLst>
            </p:cNvPr>
            <p:cNvCxnSpPr>
              <a:cxnSpLocks/>
            </p:cNvCxnSpPr>
            <p:nvPr/>
          </p:nvCxnSpPr>
          <p:spPr>
            <a:xfrm>
              <a:off x="4478362" y="1203598"/>
              <a:ext cx="0" cy="3456384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0C21F65-ECB7-F3C4-AA48-0813C8AB4128}"/>
                </a:ext>
              </a:extLst>
            </p:cNvPr>
            <p:cNvSpPr txBox="1"/>
            <p:nvPr/>
          </p:nvSpPr>
          <p:spPr>
            <a:xfrm>
              <a:off x="4635814" y="1571761"/>
              <a:ext cx="174591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rgbClr val="002060"/>
                  </a:solidFill>
                </a:rPr>
                <a:t>Aggressive </a:t>
              </a:r>
              <a:endParaRPr lang="zh-CN" altLang="en-US" sz="1500" dirty="0">
                <a:solidFill>
                  <a:srgbClr val="00206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A3EA69-CC95-D9BB-9A98-1458C0CEC3F4}"/>
                </a:ext>
              </a:extLst>
            </p:cNvPr>
            <p:cNvSpPr txBox="1"/>
            <p:nvPr/>
          </p:nvSpPr>
          <p:spPr>
            <a:xfrm>
              <a:off x="2596383" y="1571761"/>
              <a:ext cx="174591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rgbClr val="002060"/>
                  </a:solidFill>
                </a:rPr>
                <a:t>Conservative</a:t>
              </a:r>
              <a:endParaRPr lang="zh-CN" altLang="en-US" sz="1500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CAC554F-A27C-73E3-2756-EAFCC3B3A19C}"/>
                </a:ext>
              </a:extLst>
            </p:cNvPr>
            <p:cNvSpPr txBox="1"/>
            <p:nvPr/>
          </p:nvSpPr>
          <p:spPr>
            <a:xfrm>
              <a:off x="4635814" y="3833370"/>
              <a:ext cx="174591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rgbClr val="002060"/>
                  </a:solidFill>
                </a:rPr>
                <a:t>Competitive</a:t>
              </a:r>
              <a:endParaRPr lang="zh-CN" altLang="en-US" sz="1500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F663F8D-4483-AFA6-48F2-C821B47058A2}"/>
                </a:ext>
              </a:extLst>
            </p:cNvPr>
            <p:cNvSpPr txBox="1"/>
            <p:nvPr/>
          </p:nvSpPr>
          <p:spPr>
            <a:xfrm>
              <a:off x="2596383" y="3833370"/>
              <a:ext cx="174591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rgbClr val="002060"/>
                  </a:solidFill>
                </a:rPr>
                <a:t>Defensive</a:t>
              </a:r>
              <a:endParaRPr lang="zh-CN" altLang="en-US" sz="1500" dirty="0">
                <a:solidFill>
                  <a:srgbClr val="002060"/>
                </a:solidFill>
              </a:endParaRPr>
            </a:p>
          </p:txBody>
        </p:sp>
        <p:pic>
          <p:nvPicPr>
            <p:cNvPr id="47" name="Graphic 46" descr="Workflow with solid fill">
              <a:extLst>
                <a:ext uri="{FF2B5EF4-FFF2-40B4-BE49-F238E27FC236}">
                  <a16:creationId xmlns:a16="http://schemas.microsoft.com/office/drawing/2014/main" id="{A3FDDF44-C721-F233-1AD7-FF7A1725C5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51572" y="1891327"/>
              <a:ext cx="914400" cy="914400"/>
            </a:xfrm>
            <a:prstGeom prst="rect">
              <a:avLst/>
            </a:prstGeom>
          </p:spPr>
        </p:pic>
        <p:pic>
          <p:nvPicPr>
            <p:cNvPr id="48" name="Graphic 47" descr="Playbook with solid fill">
              <a:extLst>
                <a:ext uri="{FF2B5EF4-FFF2-40B4-BE49-F238E27FC236}">
                  <a16:creationId xmlns:a16="http://schemas.microsoft.com/office/drawing/2014/main" id="{484C4F55-C734-5FC2-6618-5C778A365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34726" y="3084398"/>
              <a:ext cx="914400" cy="914400"/>
            </a:xfrm>
            <a:prstGeom prst="rect">
              <a:avLst/>
            </a:prstGeom>
          </p:spPr>
        </p:pic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6BD71FE-17B3-60E1-D545-FCDF48A6B4F1}"/>
                </a:ext>
              </a:extLst>
            </p:cNvPr>
            <p:cNvGrpSpPr/>
            <p:nvPr/>
          </p:nvGrpSpPr>
          <p:grpSpPr>
            <a:xfrm>
              <a:off x="3174894" y="2073008"/>
              <a:ext cx="588894" cy="592093"/>
              <a:chOff x="4427538" y="2427288"/>
              <a:chExt cx="292101" cy="293688"/>
            </a:xfrm>
            <a:solidFill>
              <a:srgbClr val="FFFFFF"/>
            </a:solidFill>
          </p:grpSpPr>
          <p:sp>
            <p:nvSpPr>
              <p:cNvPr id="50" name="Freeform 58">
                <a:extLst>
                  <a:ext uri="{FF2B5EF4-FFF2-40B4-BE49-F238E27FC236}">
                    <a16:creationId xmlns:a16="http://schemas.microsoft.com/office/drawing/2014/main" id="{93A1F948-24DE-76F0-5AD5-E36FB6F219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51" name="Freeform 59">
                <a:extLst>
                  <a:ext uri="{FF2B5EF4-FFF2-40B4-BE49-F238E27FC236}">
                    <a16:creationId xmlns:a16="http://schemas.microsoft.com/office/drawing/2014/main" id="{179809B9-83AE-92B7-13AB-0F89E5750F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553D1DDB-C593-96A9-6C10-8547DD951911}"/>
                </a:ext>
              </a:extLst>
            </p:cNvPr>
            <p:cNvGrpSpPr/>
            <p:nvPr/>
          </p:nvGrpSpPr>
          <p:grpSpPr>
            <a:xfrm>
              <a:off x="3241209" y="3188929"/>
              <a:ext cx="526673" cy="598196"/>
              <a:chOff x="3254376" y="1843088"/>
              <a:chExt cx="257175" cy="292100"/>
            </a:xfrm>
            <a:solidFill>
              <a:srgbClr val="FFFFFF"/>
            </a:solidFill>
          </p:grpSpPr>
          <p:sp>
            <p:nvSpPr>
              <p:cNvPr id="53" name="Freeform 18">
                <a:extLst>
                  <a:ext uri="{FF2B5EF4-FFF2-40B4-BE49-F238E27FC236}">
                    <a16:creationId xmlns:a16="http://schemas.microsoft.com/office/drawing/2014/main" id="{50B0F10F-B10D-F03C-C6AC-435EE85F70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54376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54" name="Rectangle 19">
                <a:extLst>
                  <a:ext uri="{FF2B5EF4-FFF2-40B4-BE49-F238E27FC236}">
                    <a16:creationId xmlns:a16="http://schemas.microsoft.com/office/drawing/2014/main" id="{1E3685DE-B7B5-40D5-1F66-D0018AFAE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1968500"/>
                <a:ext cx="111125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55" name="Rectangle 20">
                <a:extLst>
                  <a:ext uri="{FF2B5EF4-FFF2-40B4-BE49-F238E27FC236}">
                    <a16:creationId xmlns:a16="http://schemas.microsoft.com/office/drawing/2014/main" id="{D298C400-4D8D-D569-1489-AB284B247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1933575"/>
                <a:ext cx="730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56" name="Rectangle 21">
                <a:extLst>
                  <a:ext uri="{FF2B5EF4-FFF2-40B4-BE49-F238E27FC236}">
                    <a16:creationId xmlns:a16="http://schemas.microsoft.com/office/drawing/2014/main" id="{0566D214-55C1-678C-7504-6670AAC82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20066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57" name="Rectangle 22">
                <a:extLst>
                  <a:ext uri="{FF2B5EF4-FFF2-40B4-BE49-F238E27FC236}">
                    <a16:creationId xmlns:a16="http://schemas.microsoft.com/office/drawing/2014/main" id="{C22C26FF-8E29-5896-EAF9-AA621B15A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20447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</p:grpSp>
        <p:grpSp>
          <p:nvGrpSpPr>
            <p:cNvPr id="136233" name="Group 136232">
              <a:extLst>
                <a:ext uri="{FF2B5EF4-FFF2-40B4-BE49-F238E27FC236}">
                  <a16:creationId xmlns:a16="http://schemas.microsoft.com/office/drawing/2014/main" id="{5FB10953-F829-07F9-4CCC-36D333DA202A}"/>
                </a:ext>
              </a:extLst>
            </p:cNvPr>
            <p:cNvGrpSpPr/>
            <p:nvPr/>
          </p:nvGrpSpPr>
          <p:grpSpPr>
            <a:xfrm>
              <a:off x="2437257" y="2827183"/>
              <a:ext cx="4080536" cy="159364"/>
              <a:chOff x="2437257" y="2767529"/>
              <a:chExt cx="4080536" cy="278671"/>
            </a:xfrm>
          </p:grpSpPr>
          <p:grpSp>
            <p:nvGrpSpPr>
              <p:cNvPr id="136195" name="Group 136194">
                <a:extLst>
                  <a:ext uri="{FF2B5EF4-FFF2-40B4-BE49-F238E27FC236}">
                    <a16:creationId xmlns:a16="http://schemas.microsoft.com/office/drawing/2014/main" id="{79DE470C-86D5-82F4-CD0D-1E1F22CC0E02}"/>
                  </a:ext>
                </a:extLst>
              </p:cNvPr>
              <p:cNvGrpSpPr/>
              <p:nvPr/>
            </p:nvGrpSpPr>
            <p:grpSpPr>
              <a:xfrm>
                <a:off x="4478362" y="2767529"/>
                <a:ext cx="2039431" cy="278671"/>
                <a:chOff x="4478362" y="2767529"/>
                <a:chExt cx="2039431" cy="278671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9AAE1152-5F25-2DD8-3F41-15FC9F9BA7D0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91AC1888-4D52-9F0C-DF76-FD8560CB2EC7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669B08EF-7C01-83A1-31E8-75FEB0240893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7391D317-A1B5-7A78-F582-EA3DB24B968F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6C040CF7-2EFE-2C60-7A14-9368C0E7471E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2" name="Straight Connector 136191">
                  <a:extLst>
                    <a:ext uri="{FF2B5EF4-FFF2-40B4-BE49-F238E27FC236}">
                      <a16:creationId xmlns:a16="http://schemas.microsoft.com/office/drawing/2014/main" id="{9B6D020B-8C57-BD18-29C6-5A73EF3351E0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3" name="Straight Connector 136192">
                  <a:extLst>
                    <a:ext uri="{FF2B5EF4-FFF2-40B4-BE49-F238E27FC236}">
                      <a16:creationId xmlns:a16="http://schemas.microsoft.com/office/drawing/2014/main" id="{1D9E9F57-DFF0-141E-2BD0-0850F06FF369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196" name="Group 136195">
                <a:extLst>
                  <a:ext uri="{FF2B5EF4-FFF2-40B4-BE49-F238E27FC236}">
                    <a16:creationId xmlns:a16="http://schemas.microsoft.com/office/drawing/2014/main" id="{E1396ED5-9774-57BD-6FCD-7858FCFE3687}"/>
                  </a:ext>
                </a:extLst>
              </p:cNvPr>
              <p:cNvGrpSpPr/>
              <p:nvPr/>
            </p:nvGrpSpPr>
            <p:grpSpPr>
              <a:xfrm>
                <a:off x="2437257" y="2767529"/>
                <a:ext cx="2039431" cy="278671"/>
                <a:chOff x="4478362" y="2767529"/>
                <a:chExt cx="2039431" cy="278671"/>
              </a:xfrm>
            </p:grpSpPr>
            <p:cxnSp>
              <p:nvCxnSpPr>
                <p:cNvPr id="136197" name="Straight Connector 136196">
                  <a:extLst>
                    <a:ext uri="{FF2B5EF4-FFF2-40B4-BE49-F238E27FC236}">
                      <a16:creationId xmlns:a16="http://schemas.microsoft.com/office/drawing/2014/main" id="{EDCDA71B-4B86-EF29-C098-9970661FFA28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8" name="Straight Connector 136197">
                  <a:extLst>
                    <a:ext uri="{FF2B5EF4-FFF2-40B4-BE49-F238E27FC236}">
                      <a16:creationId xmlns:a16="http://schemas.microsoft.com/office/drawing/2014/main" id="{5DD3D669-2D32-65D2-BA16-1798BF078885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199" name="Straight Connector 136198">
                  <a:extLst>
                    <a:ext uri="{FF2B5EF4-FFF2-40B4-BE49-F238E27FC236}">
                      <a16:creationId xmlns:a16="http://schemas.microsoft.com/office/drawing/2014/main" id="{F0082431-DADB-8BA8-97C4-B223E6C7F53E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0" name="Straight Connector 136199">
                  <a:extLst>
                    <a:ext uri="{FF2B5EF4-FFF2-40B4-BE49-F238E27FC236}">
                      <a16:creationId xmlns:a16="http://schemas.microsoft.com/office/drawing/2014/main" id="{8BE8F377-3713-0FE8-5E28-6E2118E26B3D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1" name="Straight Connector 136200">
                  <a:extLst>
                    <a:ext uri="{FF2B5EF4-FFF2-40B4-BE49-F238E27FC236}">
                      <a16:creationId xmlns:a16="http://schemas.microsoft.com/office/drawing/2014/main" id="{3FE38957-40C0-1A9E-5E5F-6F1164DA2693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2" name="Straight Connector 136201">
                  <a:extLst>
                    <a:ext uri="{FF2B5EF4-FFF2-40B4-BE49-F238E27FC236}">
                      <a16:creationId xmlns:a16="http://schemas.microsoft.com/office/drawing/2014/main" id="{E17A15A8-9406-7987-34EC-64D7CB037394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3" name="Straight Connector 136202">
                  <a:extLst>
                    <a:ext uri="{FF2B5EF4-FFF2-40B4-BE49-F238E27FC236}">
                      <a16:creationId xmlns:a16="http://schemas.microsoft.com/office/drawing/2014/main" id="{E27FC8C0-C9D5-39E4-D62E-85039D0B1F33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6232" name="Group 136231">
              <a:extLst>
                <a:ext uri="{FF2B5EF4-FFF2-40B4-BE49-F238E27FC236}">
                  <a16:creationId xmlns:a16="http://schemas.microsoft.com/office/drawing/2014/main" id="{491DF82D-0598-AAE3-894C-3046FBB71CF5}"/>
                </a:ext>
              </a:extLst>
            </p:cNvPr>
            <p:cNvGrpSpPr/>
            <p:nvPr/>
          </p:nvGrpSpPr>
          <p:grpSpPr>
            <a:xfrm>
              <a:off x="4412181" y="1428750"/>
              <a:ext cx="151986" cy="2990852"/>
              <a:chOff x="4348838" y="1428750"/>
              <a:chExt cx="278671" cy="2990852"/>
            </a:xfrm>
          </p:grpSpPr>
          <p:grpSp>
            <p:nvGrpSpPr>
              <p:cNvPr id="136204" name="Group 136203">
                <a:extLst>
                  <a:ext uri="{FF2B5EF4-FFF2-40B4-BE49-F238E27FC236}">
                    <a16:creationId xmlns:a16="http://schemas.microsoft.com/office/drawing/2014/main" id="{6FA1E97D-C66D-5775-F052-7CEB806A9D2B}"/>
                  </a:ext>
                </a:extLst>
              </p:cNvPr>
              <p:cNvGrpSpPr/>
              <p:nvPr/>
            </p:nvGrpSpPr>
            <p:grpSpPr>
              <a:xfrm rot="5400000">
                <a:off x="3749116" y="2028472"/>
                <a:ext cx="1478116" cy="278671"/>
                <a:chOff x="4478362" y="2767529"/>
                <a:chExt cx="2039431" cy="278671"/>
              </a:xfrm>
            </p:grpSpPr>
            <p:cxnSp>
              <p:nvCxnSpPr>
                <p:cNvPr id="136205" name="Straight Connector 136204">
                  <a:extLst>
                    <a:ext uri="{FF2B5EF4-FFF2-40B4-BE49-F238E27FC236}">
                      <a16:creationId xmlns:a16="http://schemas.microsoft.com/office/drawing/2014/main" id="{3F5A3E53-8E85-B7A9-28B0-A9AB13E79C6F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6" name="Straight Connector 136205">
                  <a:extLst>
                    <a:ext uri="{FF2B5EF4-FFF2-40B4-BE49-F238E27FC236}">
                      <a16:creationId xmlns:a16="http://schemas.microsoft.com/office/drawing/2014/main" id="{DA8A15A3-A476-CF09-AC17-67E5BDB79E0C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7" name="Straight Connector 136206">
                  <a:extLst>
                    <a:ext uri="{FF2B5EF4-FFF2-40B4-BE49-F238E27FC236}">
                      <a16:creationId xmlns:a16="http://schemas.microsoft.com/office/drawing/2014/main" id="{74F6E316-8AC2-E88F-EA4B-3E5577EC4CEB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8" name="Straight Connector 136207">
                  <a:extLst>
                    <a:ext uri="{FF2B5EF4-FFF2-40B4-BE49-F238E27FC236}">
                      <a16:creationId xmlns:a16="http://schemas.microsoft.com/office/drawing/2014/main" id="{F6366D1B-54BE-0FDE-1FD2-EF3671D2FDED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09" name="Straight Connector 136208">
                  <a:extLst>
                    <a:ext uri="{FF2B5EF4-FFF2-40B4-BE49-F238E27FC236}">
                      <a16:creationId xmlns:a16="http://schemas.microsoft.com/office/drawing/2014/main" id="{D114D3AC-22A2-D265-A133-3206381D255B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0" name="Straight Connector 136209">
                  <a:extLst>
                    <a:ext uri="{FF2B5EF4-FFF2-40B4-BE49-F238E27FC236}">
                      <a16:creationId xmlns:a16="http://schemas.microsoft.com/office/drawing/2014/main" id="{146EA71B-1856-B10E-CF4B-17283BC0A38A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1" name="Straight Connector 136210">
                  <a:extLst>
                    <a:ext uri="{FF2B5EF4-FFF2-40B4-BE49-F238E27FC236}">
                      <a16:creationId xmlns:a16="http://schemas.microsoft.com/office/drawing/2014/main" id="{F3AEE316-4AFB-1017-F5FF-2EE969E1DE90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212" name="Group 136211">
                <a:extLst>
                  <a:ext uri="{FF2B5EF4-FFF2-40B4-BE49-F238E27FC236}">
                    <a16:creationId xmlns:a16="http://schemas.microsoft.com/office/drawing/2014/main" id="{2B638647-F534-F90A-2083-8A23FBF465CF}"/>
                  </a:ext>
                </a:extLst>
              </p:cNvPr>
              <p:cNvGrpSpPr/>
              <p:nvPr/>
            </p:nvGrpSpPr>
            <p:grpSpPr>
              <a:xfrm rot="5400000">
                <a:off x="3733193" y="3525286"/>
                <a:ext cx="1509961" cy="278671"/>
                <a:chOff x="4478362" y="2767529"/>
                <a:chExt cx="2039431" cy="278671"/>
              </a:xfrm>
            </p:grpSpPr>
            <p:cxnSp>
              <p:nvCxnSpPr>
                <p:cNvPr id="136213" name="Straight Connector 136212">
                  <a:extLst>
                    <a:ext uri="{FF2B5EF4-FFF2-40B4-BE49-F238E27FC236}">
                      <a16:creationId xmlns:a16="http://schemas.microsoft.com/office/drawing/2014/main" id="{0EBC3BD8-48FA-0833-B2C5-302DC7EC8C64}"/>
                    </a:ext>
                  </a:extLst>
                </p:cNvPr>
                <p:cNvCxnSpPr/>
                <p:nvPr/>
              </p:nvCxnSpPr>
              <p:spPr>
                <a:xfrm>
                  <a:off x="447836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4" name="Straight Connector 136213">
                  <a:extLst>
                    <a:ext uri="{FF2B5EF4-FFF2-40B4-BE49-F238E27FC236}">
                      <a16:creationId xmlns:a16="http://schemas.microsoft.com/office/drawing/2014/main" id="{51E21D47-0AFA-D364-55DE-A55B630023A0}"/>
                    </a:ext>
                  </a:extLst>
                </p:cNvPr>
                <p:cNvCxnSpPr/>
                <p:nvPr/>
              </p:nvCxnSpPr>
              <p:spPr>
                <a:xfrm>
                  <a:off x="481826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5" name="Straight Connector 136214">
                  <a:extLst>
                    <a:ext uri="{FF2B5EF4-FFF2-40B4-BE49-F238E27FC236}">
                      <a16:creationId xmlns:a16="http://schemas.microsoft.com/office/drawing/2014/main" id="{F8845A76-C1D2-7754-D89A-81DC2937773F}"/>
                    </a:ext>
                  </a:extLst>
                </p:cNvPr>
                <p:cNvCxnSpPr/>
                <p:nvPr/>
              </p:nvCxnSpPr>
              <p:spPr>
                <a:xfrm>
                  <a:off x="515817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6" name="Straight Connector 136215">
                  <a:extLst>
                    <a:ext uri="{FF2B5EF4-FFF2-40B4-BE49-F238E27FC236}">
                      <a16:creationId xmlns:a16="http://schemas.microsoft.com/office/drawing/2014/main" id="{89F9DAA1-87E1-A7BB-DA45-51EE024B9A89}"/>
                    </a:ext>
                  </a:extLst>
                </p:cNvPr>
                <p:cNvCxnSpPr/>
                <p:nvPr/>
              </p:nvCxnSpPr>
              <p:spPr>
                <a:xfrm>
                  <a:off x="549807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7" name="Straight Connector 136216">
                  <a:extLst>
                    <a:ext uri="{FF2B5EF4-FFF2-40B4-BE49-F238E27FC236}">
                      <a16:creationId xmlns:a16="http://schemas.microsoft.com/office/drawing/2014/main" id="{83E49252-9816-41C4-DF97-EDF0FB89A138}"/>
                    </a:ext>
                  </a:extLst>
                </p:cNvPr>
                <p:cNvCxnSpPr/>
                <p:nvPr/>
              </p:nvCxnSpPr>
              <p:spPr>
                <a:xfrm>
                  <a:off x="5837982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8" name="Straight Connector 136217">
                  <a:extLst>
                    <a:ext uri="{FF2B5EF4-FFF2-40B4-BE49-F238E27FC236}">
                      <a16:creationId xmlns:a16="http://schemas.microsoft.com/office/drawing/2014/main" id="{00244E9D-D290-73A2-C55E-39CCA9C327F7}"/>
                    </a:ext>
                  </a:extLst>
                </p:cNvPr>
                <p:cNvCxnSpPr/>
                <p:nvPr/>
              </p:nvCxnSpPr>
              <p:spPr>
                <a:xfrm>
                  <a:off x="6177887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219" name="Straight Connector 136218">
                  <a:extLst>
                    <a:ext uri="{FF2B5EF4-FFF2-40B4-BE49-F238E27FC236}">
                      <a16:creationId xmlns:a16="http://schemas.microsoft.com/office/drawing/2014/main" id="{898EFF80-6CC5-E89F-3B34-6BADFE749BE5}"/>
                    </a:ext>
                  </a:extLst>
                </p:cNvPr>
                <p:cNvCxnSpPr/>
                <p:nvPr/>
              </p:nvCxnSpPr>
              <p:spPr>
                <a:xfrm>
                  <a:off x="6517793" y="2767529"/>
                  <a:ext cx="0" cy="278671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6223" name="TextBox 136222">
              <a:extLst>
                <a:ext uri="{FF2B5EF4-FFF2-40B4-BE49-F238E27FC236}">
                  <a16:creationId xmlns:a16="http://schemas.microsoft.com/office/drawing/2014/main" id="{B9239CDA-37DE-CE44-ACB2-1023C7921B36}"/>
                </a:ext>
              </a:extLst>
            </p:cNvPr>
            <p:cNvSpPr txBox="1"/>
            <p:nvPr/>
          </p:nvSpPr>
          <p:spPr>
            <a:xfrm>
              <a:off x="2960503" y="902810"/>
              <a:ext cx="3074623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Financial Strength (FS)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4" name="TextBox 136223">
              <a:extLst>
                <a:ext uri="{FF2B5EF4-FFF2-40B4-BE49-F238E27FC236}">
                  <a16:creationId xmlns:a16="http://schemas.microsoft.com/office/drawing/2014/main" id="{580C24A0-A3DB-2E93-392B-CB6A3D107967}"/>
                </a:ext>
              </a:extLst>
            </p:cNvPr>
            <p:cNvSpPr txBox="1"/>
            <p:nvPr/>
          </p:nvSpPr>
          <p:spPr>
            <a:xfrm>
              <a:off x="2960503" y="4579439"/>
              <a:ext cx="3074623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Environmental Stability (ES)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5" name="TextBox 136224">
              <a:extLst>
                <a:ext uri="{FF2B5EF4-FFF2-40B4-BE49-F238E27FC236}">
                  <a16:creationId xmlns:a16="http://schemas.microsoft.com/office/drawing/2014/main" id="{D4C28A75-B7C2-A3C6-F081-24EE528661F5}"/>
                </a:ext>
              </a:extLst>
            </p:cNvPr>
            <p:cNvSpPr txBox="1"/>
            <p:nvPr/>
          </p:nvSpPr>
          <p:spPr>
            <a:xfrm>
              <a:off x="214556" y="2472465"/>
              <a:ext cx="1769215" cy="1046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Competitive Advantage (CA)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6" name="TextBox 136225">
              <a:extLst>
                <a:ext uri="{FF2B5EF4-FFF2-40B4-BE49-F238E27FC236}">
                  <a16:creationId xmlns:a16="http://schemas.microsoft.com/office/drawing/2014/main" id="{EBA4EF9D-DC0C-EBC6-B5DD-B903B15B3FAA}"/>
                </a:ext>
              </a:extLst>
            </p:cNvPr>
            <p:cNvSpPr txBox="1"/>
            <p:nvPr/>
          </p:nvSpPr>
          <p:spPr>
            <a:xfrm>
              <a:off x="7054864" y="2472465"/>
              <a:ext cx="1769215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Industry Strength (IS)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7" name="TextBox 136226">
              <a:extLst>
                <a:ext uri="{FF2B5EF4-FFF2-40B4-BE49-F238E27FC236}">
                  <a16:creationId xmlns:a16="http://schemas.microsoft.com/office/drawing/2014/main" id="{BFA36C90-D723-D148-4DFC-4D01E2656FC5}"/>
                </a:ext>
              </a:extLst>
            </p:cNvPr>
            <p:cNvSpPr txBox="1"/>
            <p:nvPr/>
          </p:nvSpPr>
          <p:spPr>
            <a:xfrm>
              <a:off x="4486667" y="1224131"/>
              <a:ext cx="480769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6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8" name="TextBox 136227">
              <a:extLst>
                <a:ext uri="{FF2B5EF4-FFF2-40B4-BE49-F238E27FC236}">
                  <a16:creationId xmlns:a16="http://schemas.microsoft.com/office/drawing/2014/main" id="{79862F44-BE13-22F1-6690-E2396DBC5BC6}"/>
                </a:ext>
              </a:extLst>
            </p:cNvPr>
            <p:cNvSpPr txBox="1"/>
            <p:nvPr/>
          </p:nvSpPr>
          <p:spPr>
            <a:xfrm>
              <a:off x="6286892" y="2976731"/>
              <a:ext cx="480769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6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29" name="TextBox 136228">
              <a:extLst>
                <a:ext uri="{FF2B5EF4-FFF2-40B4-BE49-F238E27FC236}">
                  <a16:creationId xmlns:a16="http://schemas.microsoft.com/office/drawing/2014/main" id="{3479F66D-431E-778C-4B46-7CCF39C4E7CA}"/>
                </a:ext>
              </a:extLst>
            </p:cNvPr>
            <p:cNvSpPr txBox="1"/>
            <p:nvPr/>
          </p:nvSpPr>
          <p:spPr>
            <a:xfrm>
              <a:off x="2192969" y="2976731"/>
              <a:ext cx="480769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-6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30" name="TextBox 136229">
              <a:extLst>
                <a:ext uri="{FF2B5EF4-FFF2-40B4-BE49-F238E27FC236}">
                  <a16:creationId xmlns:a16="http://schemas.microsoft.com/office/drawing/2014/main" id="{B88FC147-1040-4B5E-0C2A-F7FE487734C7}"/>
                </a:ext>
              </a:extLst>
            </p:cNvPr>
            <p:cNvSpPr txBox="1"/>
            <p:nvPr/>
          </p:nvSpPr>
          <p:spPr>
            <a:xfrm>
              <a:off x="4579835" y="4210320"/>
              <a:ext cx="480769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-6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  <p:sp>
          <p:nvSpPr>
            <p:cNvPr id="136231" name="TextBox 136230">
              <a:extLst>
                <a:ext uri="{FF2B5EF4-FFF2-40B4-BE49-F238E27FC236}">
                  <a16:creationId xmlns:a16="http://schemas.microsoft.com/office/drawing/2014/main" id="{AC0C776A-E329-322E-08FB-79924BA7AB59}"/>
                </a:ext>
              </a:extLst>
            </p:cNvPr>
            <p:cNvSpPr txBox="1"/>
            <p:nvPr/>
          </p:nvSpPr>
          <p:spPr>
            <a:xfrm>
              <a:off x="4238427" y="2691986"/>
              <a:ext cx="480769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500" b="1" dirty="0">
                  <a:solidFill>
                    <a:srgbClr val="002060"/>
                  </a:solidFill>
                </a:rPr>
                <a:t>0</a:t>
              </a:r>
              <a:endParaRPr lang="zh-CN" altLang="en-US" sz="15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208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6B090-F836-2B0D-FAC4-C6F3B6D2B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21AAB7A-EACC-D520-1805-7B5A290D3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Conducting a SPACE Analysis</a:t>
            </a: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46373D7-DDE9-892D-B0DD-6C246E7C9B9D}"/>
              </a:ext>
            </a:extLst>
          </p:cNvPr>
          <p:cNvSpPr>
            <a:spLocks/>
          </p:cNvSpPr>
          <p:nvPr/>
        </p:nvSpPr>
        <p:spPr bwMode="auto">
          <a:xfrm flipV="1">
            <a:off x="2597509" y="1851331"/>
            <a:ext cx="1887914" cy="555968"/>
          </a:xfrm>
          <a:custGeom>
            <a:avLst/>
            <a:gdLst>
              <a:gd name="connsiteX0" fmla="*/ 1756 w 1890"/>
              <a:gd name="connsiteY0" fmla="*/ 356 h 356"/>
              <a:gd name="connsiteX1" fmla="*/ 84 w 1890"/>
              <a:gd name="connsiteY1" fmla="*/ 344 h 356"/>
              <a:gd name="connsiteX2" fmla="*/ 0 w 1890"/>
              <a:gd name="connsiteY2" fmla="*/ 0 h 356"/>
              <a:gd name="connsiteX3" fmla="*/ 1761 w 1890"/>
              <a:gd name="connsiteY3" fmla="*/ 0 h 356"/>
              <a:gd name="connsiteX4" fmla="*/ 1890 w 1890"/>
              <a:gd name="connsiteY4" fmla="*/ 185 h 356"/>
              <a:gd name="connsiteX5" fmla="*/ 1756 w 1890"/>
              <a:gd name="connsiteY5" fmla="*/ 356 h 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0" h="356">
                <a:moveTo>
                  <a:pt x="1756" y="356"/>
                </a:moveTo>
                <a:lnTo>
                  <a:pt x="84" y="344"/>
                </a:lnTo>
                <a:cubicBezTo>
                  <a:pt x="56" y="229"/>
                  <a:pt x="28" y="115"/>
                  <a:pt x="0" y="0"/>
                </a:cubicBezTo>
                <a:lnTo>
                  <a:pt x="1761" y="0"/>
                </a:lnTo>
                <a:lnTo>
                  <a:pt x="1890" y="185"/>
                </a:lnTo>
                <a:lnTo>
                  <a:pt x="1756" y="356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C757992-EC81-1E07-3F1A-DC4DF5ABB4AC}"/>
              </a:ext>
            </a:extLst>
          </p:cNvPr>
          <p:cNvSpPr>
            <a:spLocks/>
          </p:cNvSpPr>
          <p:nvPr/>
        </p:nvSpPr>
        <p:spPr bwMode="auto">
          <a:xfrm flipV="1">
            <a:off x="2430047" y="2650026"/>
            <a:ext cx="1889912" cy="552845"/>
          </a:xfrm>
          <a:custGeom>
            <a:avLst/>
            <a:gdLst>
              <a:gd name="connsiteX0" fmla="*/ 1892 w 1892"/>
              <a:gd name="connsiteY0" fmla="*/ 182 h 354"/>
              <a:gd name="connsiteX1" fmla="*/ 1756 w 1892"/>
              <a:gd name="connsiteY1" fmla="*/ 353 h 354"/>
              <a:gd name="connsiteX2" fmla="*/ 84 w 1892"/>
              <a:gd name="connsiteY2" fmla="*/ 354 h 354"/>
              <a:gd name="connsiteX3" fmla="*/ 0 w 1892"/>
              <a:gd name="connsiteY3" fmla="*/ 0 h 354"/>
              <a:gd name="connsiteX4" fmla="*/ 1763 w 1892"/>
              <a:gd name="connsiteY4" fmla="*/ 0 h 354"/>
              <a:gd name="connsiteX5" fmla="*/ 1892 w 1892"/>
              <a:gd name="connsiteY5" fmla="*/ 182 h 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2" h="354">
                <a:moveTo>
                  <a:pt x="1892" y="182"/>
                </a:moveTo>
                <a:lnTo>
                  <a:pt x="1756" y="353"/>
                </a:lnTo>
                <a:lnTo>
                  <a:pt x="84" y="354"/>
                </a:lnTo>
                <a:lnTo>
                  <a:pt x="0" y="0"/>
                </a:lnTo>
                <a:lnTo>
                  <a:pt x="1763" y="0"/>
                </a:lnTo>
                <a:lnTo>
                  <a:pt x="1892" y="182"/>
                </a:lnTo>
                <a:close/>
              </a:path>
            </a:pathLst>
          </a:custGeom>
          <a:solidFill>
            <a:srgbClr val="C3B996"/>
          </a:solidFill>
          <a:ln w="9525">
            <a:noFill/>
            <a:round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E032C71-F5BD-D2ED-DB35-DCB8835B37EA}"/>
              </a:ext>
            </a:extLst>
          </p:cNvPr>
          <p:cNvSpPr>
            <a:spLocks/>
          </p:cNvSpPr>
          <p:nvPr/>
        </p:nvSpPr>
        <p:spPr bwMode="auto">
          <a:xfrm flipV="1">
            <a:off x="2281194" y="3363477"/>
            <a:ext cx="1887914" cy="555968"/>
          </a:xfrm>
          <a:custGeom>
            <a:avLst/>
            <a:gdLst>
              <a:gd name="connsiteX0" fmla="*/ 1890 w 1890"/>
              <a:gd name="connsiteY0" fmla="*/ 185 h 356"/>
              <a:gd name="connsiteX1" fmla="*/ 1756 w 1890"/>
              <a:gd name="connsiteY1" fmla="*/ 356 h 356"/>
              <a:gd name="connsiteX2" fmla="*/ 84 w 1890"/>
              <a:gd name="connsiteY2" fmla="*/ 338 h 356"/>
              <a:gd name="connsiteX3" fmla="*/ 0 w 1890"/>
              <a:gd name="connsiteY3" fmla="*/ 0 h 356"/>
              <a:gd name="connsiteX4" fmla="*/ 1761 w 1890"/>
              <a:gd name="connsiteY4" fmla="*/ 0 h 356"/>
              <a:gd name="connsiteX5" fmla="*/ 1890 w 1890"/>
              <a:gd name="connsiteY5" fmla="*/ 185 h 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0" h="356">
                <a:moveTo>
                  <a:pt x="1890" y="185"/>
                </a:moveTo>
                <a:lnTo>
                  <a:pt x="1756" y="356"/>
                </a:lnTo>
                <a:lnTo>
                  <a:pt x="84" y="338"/>
                </a:lnTo>
                <a:cubicBezTo>
                  <a:pt x="56" y="225"/>
                  <a:pt x="28" y="113"/>
                  <a:pt x="0" y="0"/>
                </a:cubicBezTo>
                <a:lnTo>
                  <a:pt x="1761" y="0"/>
                </a:lnTo>
                <a:lnTo>
                  <a:pt x="1890" y="185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BAB70A-90C2-BD93-08E8-6C71CE6BABFA}"/>
              </a:ext>
            </a:extLst>
          </p:cNvPr>
          <p:cNvSpPr/>
          <p:nvPr/>
        </p:nvSpPr>
        <p:spPr>
          <a:xfrm>
            <a:off x="2733122" y="1927150"/>
            <a:ext cx="1584638" cy="426785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05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Gathering Data for </a:t>
            </a:r>
          </a:p>
          <a:p>
            <a:pPr algn="ctr">
              <a:lnSpc>
                <a:spcPct val="120000"/>
              </a:lnSpc>
            </a:pPr>
            <a:r>
              <a:rPr lang="en-US" sz="105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Each Dimension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DB6C2-C9A7-F549-5D6C-F357860FFCB9}"/>
              </a:ext>
            </a:extLst>
          </p:cNvPr>
          <p:cNvSpPr/>
          <p:nvPr/>
        </p:nvSpPr>
        <p:spPr>
          <a:xfrm>
            <a:off x="2734321" y="2713432"/>
            <a:ext cx="1281364" cy="426785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05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Calculating Dimension Scores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D14021-0361-14C1-497C-345953E62A1D}"/>
              </a:ext>
            </a:extLst>
          </p:cNvPr>
          <p:cNvSpPr/>
          <p:nvPr/>
        </p:nvSpPr>
        <p:spPr>
          <a:xfrm>
            <a:off x="2584469" y="3454363"/>
            <a:ext cx="1281364" cy="426785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050" b="1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Plotting Results on the Matrix</a:t>
            </a:r>
          </a:p>
        </p:txBody>
      </p:sp>
      <p:sp>
        <p:nvSpPr>
          <p:cNvPr id="33" name="Text Box 100">
            <a:extLst>
              <a:ext uri="{FF2B5EF4-FFF2-40B4-BE49-F238E27FC236}">
                <a16:creationId xmlns:a16="http://schemas.microsoft.com/office/drawing/2014/main" id="{E73841FF-B2DB-54C6-87D7-1CA43ACB502B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453373" y="1624872"/>
            <a:ext cx="22613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14313" indent="-214313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050" dirty="0">
                <a:ea typeface="宋体" charset="-122"/>
              </a:rPr>
              <a:t>To begin the SPACE analysis, organizations need to identify relevant factors for each of the four dimensions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7214865-7A4A-47BB-21D9-BC6C24D19FED}"/>
              </a:ext>
            </a:extLst>
          </p:cNvPr>
          <p:cNvGrpSpPr/>
          <p:nvPr/>
        </p:nvGrpSpPr>
        <p:grpSpPr>
          <a:xfrm>
            <a:off x="265184" y="1707654"/>
            <a:ext cx="2261352" cy="2331698"/>
            <a:chOff x="457200" y="1419622"/>
            <a:chExt cx="3015136" cy="3108930"/>
          </a:xfrm>
        </p:grpSpPr>
        <p:grpSp>
          <p:nvGrpSpPr>
            <p:cNvPr id="2" name="Group 45">
              <a:extLst>
                <a:ext uri="{FF2B5EF4-FFF2-40B4-BE49-F238E27FC236}">
                  <a16:creationId xmlns:a16="http://schemas.microsoft.com/office/drawing/2014/main" id="{D420C73F-B6B9-F849-4152-07741D127F62}"/>
                </a:ext>
              </a:extLst>
            </p:cNvPr>
            <p:cNvGrpSpPr/>
            <p:nvPr/>
          </p:nvGrpSpPr>
          <p:grpSpPr>
            <a:xfrm>
              <a:off x="457200" y="1419622"/>
              <a:ext cx="3015136" cy="1120265"/>
              <a:chOff x="1054100" y="1266825"/>
              <a:chExt cx="2298700" cy="854075"/>
            </a:xfrm>
          </p:grpSpPr>
          <p:sp>
            <p:nvSpPr>
              <p:cNvPr id="3" name="Freeform 5">
                <a:extLst>
                  <a:ext uri="{FF2B5EF4-FFF2-40B4-BE49-F238E27FC236}">
                    <a16:creationId xmlns:a16="http://schemas.microsoft.com/office/drawing/2014/main" id="{0250805B-66B2-3AD0-5961-74DC762ED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100" y="1384300"/>
                <a:ext cx="2298700" cy="7366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94" y="0"/>
                  </a:cxn>
                  <a:cxn ang="0">
                    <a:pos x="1136" y="309"/>
                  </a:cxn>
                  <a:cxn ang="0">
                    <a:pos x="57" y="309"/>
                  </a:cxn>
                  <a:cxn ang="0">
                    <a:pos x="0" y="0"/>
                  </a:cxn>
                </a:cxnLst>
                <a:rect l="0" t="0" r="r" b="b"/>
                <a:pathLst>
                  <a:path w="1194" h="383">
                    <a:moveTo>
                      <a:pt x="0" y="0"/>
                    </a:moveTo>
                    <a:cubicBezTo>
                      <a:pt x="395" y="64"/>
                      <a:pt x="793" y="64"/>
                      <a:pt x="1194" y="0"/>
                    </a:cubicBezTo>
                    <a:cubicBezTo>
                      <a:pt x="1136" y="309"/>
                      <a:pt x="1136" y="309"/>
                      <a:pt x="1136" y="309"/>
                    </a:cubicBezTo>
                    <a:cubicBezTo>
                      <a:pt x="767" y="383"/>
                      <a:pt x="408" y="383"/>
                      <a:pt x="57" y="30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4" name="Freeform 6">
                <a:extLst>
                  <a:ext uri="{FF2B5EF4-FFF2-40B4-BE49-F238E27FC236}">
                    <a16:creationId xmlns:a16="http://schemas.microsoft.com/office/drawing/2014/main" id="{8CB563C7-7303-6C52-854C-726662BF1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100" y="1266825"/>
                <a:ext cx="2298700" cy="239713"/>
              </a:xfrm>
              <a:custGeom>
                <a:avLst/>
                <a:gdLst/>
                <a:ahLst/>
                <a:cxnLst>
                  <a:cxn ang="0">
                    <a:pos x="1194" y="61"/>
                  </a:cxn>
                  <a:cxn ang="0">
                    <a:pos x="0" y="61"/>
                  </a:cxn>
                  <a:cxn ang="0">
                    <a:pos x="1194" y="61"/>
                  </a:cxn>
                </a:cxnLst>
                <a:rect l="0" t="0" r="r" b="b"/>
                <a:pathLst>
                  <a:path w="1194" h="125">
                    <a:moveTo>
                      <a:pt x="1194" y="61"/>
                    </a:moveTo>
                    <a:cubicBezTo>
                      <a:pt x="793" y="125"/>
                      <a:pt x="395" y="125"/>
                      <a:pt x="0" y="61"/>
                    </a:cubicBezTo>
                    <a:cubicBezTo>
                      <a:pt x="357" y="0"/>
                      <a:pt x="755" y="0"/>
                      <a:pt x="1194" y="6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grpSp>
          <p:nvGrpSpPr>
            <p:cNvPr id="5" name="Group 44">
              <a:extLst>
                <a:ext uri="{FF2B5EF4-FFF2-40B4-BE49-F238E27FC236}">
                  <a16:creationId xmlns:a16="http://schemas.microsoft.com/office/drawing/2014/main" id="{7C813917-2CFF-B0CF-1D5F-19D279C5CF96}"/>
                </a:ext>
              </a:extLst>
            </p:cNvPr>
            <p:cNvGrpSpPr/>
            <p:nvPr/>
          </p:nvGrpSpPr>
          <p:grpSpPr>
            <a:xfrm>
              <a:off x="675839" y="2531556"/>
              <a:ext cx="2582023" cy="1034892"/>
              <a:chOff x="1220787" y="2185987"/>
              <a:chExt cx="1968500" cy="788988"/>
            </a:xfrm>
          </p:grpSpPr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ADFF6107-6385-F04A-7C23-277AC286F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787" y="2274887"/>
                <a:ext cx="1968500" cy="7000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23" y="0"/>
                  </a:cxn>
                  <a:cxn ang="0">
                    <a:pos x="973" y="309"/>
                  </a:cxn>
                  <a:cxn ang="0">
                    <a:pos x="505" y="364"/>
                  </a:cxn>
                  <a:cxn ang="0">
                    <a:pos x="48" y="309"/>
                  </a:cxn>
                  <a:cxn ang="0">
                    <a:pos x="0" y="0"/>
                  </a:cxn>
                </a:cxnLst>
                <a:rect l="0" t="0" r="r" b="b"/>
                <a:pathLst>
                  <a:path w="1023" h="364">
                    <a:moveTo>
                      <a:pt x="0" y="0"/>
                    </a:moveTo>
                    <a:cubicBezTo>
                      <a:pt x="338" y="64"/>
                      <a:pt x="679" y="64"/>
                      <a:pt x="1023" y="0"/>
                    </a:cubicBezTo>
                    <a:cubicBezTo>
                      <a:pt x="973" y="309"/>
                      <a:pt x="973" y="309"/>
                      <a:pt x="973" y="309"/>
                    </a:cubicBezTo>
                    <a:cubicBezTo>
                      <a:pt x="815" y="346"/>
                      <a:pt x="659" y="364"/>
                      <a:pt x="505" y="364"/>
                    </a:cubicBezTo>
                    <a:cubicBezTo>
                      <a:pt x="351" y="364"/>
                      <a:pt x="199" y="346"/>
                      <a:pt x="48" y="30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E239A76B-BABA-5C7A-2C6E-304969C28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787" y="2185987"/>
                <a:ext cx="1968500" cy="211138"/>
              </a:xfrm>
              <a:custGeom>
                <a:avLst/>
                <a:gdLst/>
                <a:ahLst/>
                <a:cxnLst>
                  <a:cxn ang="0">
                    <a:pos x="1023" y="46"/>
                  </a:cxn>
                  <a:cxn ang="0">
                    <a:pos x="0" y="46"/>
                  </a:cxn>
                  <a:cxn ang="0">
                    <a:pos x="485" y="0"/>
                  </a:cxn>
                  <a:cxn ang="0">
                    <a:pos x="1023" y="46"/>
                  </a:cxn>
                </a:cxnLst>
                <a:rect l="0" t="0" r="r" b="b"/>
                <a:pathLst>
                  <a:path w="1023" h="110">
                    <a:moveTo>
                      <a:pt x="1023" y="46"/>
                    </a:moveTo>
                    <a:cubicBezTo>
                      <a:pt x="679" y="110"/>
                      <a:pt x="338" y="110"/>
                      <a:pt x="0" y="46"/>
                    </a:cubicBezTo>
                    <a:cubicBezTo>
                      <a:pt x="153" y="15"/>
                      <a:pt x="314" y="0"/>
                      <a:pt x="485" y="0"/>
                    </a:cubicBezTo>
                    <a:cubicBezTo>
                      <a:pt x="655" y="0"/>
                      <a:pt x="834" y="15"/>
                      <a:pt x="1023" y="46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grpSp>
          <p:nvGrpSpPr>
            <p:cNvPr id="8" name="Group 43">
              <a:extLst>
                <a:ext uri="{FF2B5EF4-FFF2-40B4-BE49-F238E27FC236}">
                  <a16:creationId xmlns:a16="http://schemas.microsoft.com/office/drawing/2014/main" id="{3FF74C2D-1795-3A8F-F724-5CEC87385028}"/>
                </a:ext>
              </a:extLst>
            </p:cNvPr>
            <p:cNvGrpSpPr/>
            <p:nvPr/>
          </p:nvGrpSpPr>
          <p:grpSpPr>
            <a:xfrm>
              <a:off x="886150" y="3630999"/>
              <a:ext cx="2157238" cy="884967"/>
              <a:chOff x="1381125" y="3116262"/>
              <a:chExt cx="1644650" cy="657225"/>
            </a:xfrm>
          </p:grpSpPr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13EDC940-30D9-7C3C-4D52-2B0356DCF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125" y="3189287"/>
                <a:ext cx="1644650" cy="584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4" y="0"/>
                  </a:cxn>
                  <a:cxn ang="0">
                    <a:pos x="813" y="258"/>
                  </a:cxn>
                  <a:cxn ang="0">
                    <a:pos x="422" y="304"/>
                  </a:cxn>
                  <a:cxn ang="0">
                    <a:pos x="41" y="258"/>
                  </a:cxn>
                  <a:cxn ang="0">
                    <a:pos x="0" y="0"/>
                  </a:cxn>
                </a:cxnLst>
                <a:rect l="0" t="0" r="r" b="b"/>
                <a:pathLst>
                  <a:path w="854" h="304">
                    <a:moveTo>
                      <a:pt x="0" y="0"/>
                    </a:moveTo>
                    <a:cubicBezTo>
                      <a:pt x="283" y="53"/>
                      <a:pt x="567" y="53"/>
                      <a:pt x="854" y="0"/>
                    </a:cubicBezTo>
                    <a:cubicBezTo>
                      <a:pt x="813" y="258"/>
                      <a:pt x="813" y="258"/>
                      <a:pt x="813" y="258"/>
                    </a:cubicBezTo>
                    <a:cubicBezTo>
                      <a:pt x="681" y="289"/>
                      <a:pt x="551" y="304"/>
                      <a:pt x="422" y="304"/>
                    </a:cubicBezTo>
                    <a:cubicBezTo>
                      <a:pt x="293" y="304"/>
                      <a:pt x="166" y="289"/>
                      <a:pt x="41" y="25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F29BE876-6169-B899-8CE5-F822AA8DC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125" y="3116262"/>
                <a:ext cx="1644650" cy="174625"/>
              </a:xfrm>
              <a:custGeom>
                <a:avLst/>
                <a:gdLst/>
                <a:ahLst/>
                <a:cxnLst>
                  <a:cxn ang="0">
                    <a:pos x="854" y="38"/>
                  </a:cxn>
                  <a:cxn ang="0">
                    <a:pos x="0" y="38"/>
                  </a:cxn>
                  <a:cxn ang="0">
                    <a:pos x="405" y="0"/>
                  </a:cxn>
                  <a:cxn ang="0">
                    <a:pos x="854" y="38"/>
                  </a:cxn>
                </a:cxnLst>
                <a:rect l="0" t="0" r="r" b="b"/>
                <a:pathLst>
                  <a:path w="854" h="91">
                    <a:moveTo>
                      <a:pt x="854" y="38"/>
                    </a:moveTo>
                    <a:cubicBezTo>
                      <a:pt x="567" y="91"/>
                      <a:pt x="283" y="91"/>
                      <a:pt x="0" y="38"/>
                    </a:cubicBezTo>
                    <a:cubicBezTo>
                      <a:pt x="128" y="12"/>
                      <a:pt x="263" y="0"/>
                      <a:pt x="405" y="0"/>
                    </a:cubicBezTo>
                    <a:cubicBezTo>
                      <a:pt x="547" y="0"/>
                      <a:pt x="697" y="12"/>
                      <a:pt x="854" y="3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pic>
          <p:nvPicPr>
            <p:cNvPr id="34" name="Graphic 33" descr="Teacher with solid fill">
              <a:extLst>
                <a:ext uri="{FF2B5EF4-FFF2-40B4-BE49-F238E27FC236}">
                  <a16:creationId xmlns:a16="http://schemas.microsoft.com/office/drawing/2014/main" id="{A1D663B9-CFB7-8076-C1D1-4A46858A7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07568" y="3853549"/>
              <a:ext cx="675003" cy="675003"/>
            </a:xfrm>
            <a:prstGeom prst="rect">
              <a:avLst/>
            </a:prstGeom>
          </p:spPr>
        </p:pic>
        <p:pic>
          <p:nvPicPr>
            <p:cNvPr id="36" name="Graphic 35" descr="Folder Search with solid fill">
              <a:extLst>
                <a:ext uri="{FF2B5EF4-FFF2-40B4-BE49-F238E27FC236}">
                  <a16:creationId xmlns:a16="http://schemas.microsoft.com/office/drawing/2014/main" id="{2C1DEAE1-17A7-7AD0-0E21-589B93102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507568" y="1604570"/>
              <a:ext cx="914400" cy="914400"/>
            </a:xfrm>
            <a:prstGeom prst="rect">
              <a:avLst/>
            </a:prstGeom>
          </p:spPr>
        </p:pic>
        <p:pic>
          <p:nvPicPr>
            <p:cNvPr id="38" name="Graphic 37" descr="Mathematics with solid fill">
              <a:extLst>
                <a:ext uri="{FF2B5EF4-FFF2-40B4-BE49-F238E27FC236}">
                  <a16:creationId xmlns:a16="http://schemas.microsoft.com/office/drawing/2014/main" id="{4E3FBDD6-F277-E01D-8C7A-FAC1A87F3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99404" y="2808499"/>
              <a:ext cx="730727" cy="730727"/>
            </a:xfrm>
            <a:prstGeom prst="rect">
              <a:avLst/>
            </a:prstGeom>
          </p:spPr>
        </p:pic>
      </p:grpSp>
      <p:sp>
        <p:nvSpPr>
          <p:cNvPr id="39" name="Text Box 100">
            <a:extLst>
              <a:ext uri="{FF2B5EF4-FFF2-40B4-BE49-F238E27FC236}">
                <a16:creationId xmlns:a16="http://schemas.microsoft.com/office/drawing/2014/main" id="{08667430-4721-F14D-A01D-A728ADC5F16D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453373" y="2366015"/>
            <a:ext cx="2261352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14313" indent="-214313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050" dirty="0">
                <a:ea typeface="宋体" charset="-122"/>
              </a:rPr>
              <a:t> The scoring system typically uses a scale of +1 (worst) to +6 (best) for FS and IS dimensions, and -1 (best) to -6 (worst) for CA and ES dimensions</a:t>
            </a:r>
          </a:p>
        </p:txBody>
      </p:sp>
      <p:sp>
        <p:nvSpPr>
          <p:cNvPr id="40" name="Text Box 100">
            <a:extLst>
              <a:ext uri="{FF2B5EF4-FFF2-40B4-BE49-F238E27FC236}">
                <a16:creationId xmlns:a16="http://schemas.microsoft.com/office/drawing/2014/main" id="{0FBB71A7-B0F2-ECED-F270-C833BDCB2FFB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453373" y="3363477"/>
            <a:ext cx="22613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14313" indent="-214313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050" dirty="0">
                <a:ea typeface="宋体" charset="-122"/>
              </a:rPr>
              <a:t>The matrix is a two-dimensional graph with FS and ES on the vertical axis and IS and CA on the horizontal axis</a:t>
            </a:r>
          </a:p>
        </p:txBody>
      </p:sp>
    </p:spTree>
    <p:extLst>
      <p:ext uri="{BB962C8B-B14F-4D97-AF65-F5344CB8AC3E}">
        <p14:creationId xmlns:p14="http://schemas.microsoft.com/office/powerpoint/2010/main" val="105562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84FB4-F7CA-9636-1B93-E61932227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A22331F8-5C43-3FAA-19AE-252F2888C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Strategic Implications of SPACE Matrix Results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37EDB43-6520-86B1-00F6-D99E264E78EE}"/>
              </a:ext>
            </a:extLst>
          </p:cNvPr>
          <p:cNvGrpSpPr/>
          <p:nvPr/>
        </p:nvGrpSpPr>
        <p:grpSpPr>
          <a:xfrm>
            <a:off x="1467324" y="1740279"/>
            <a:ext cx="4040070" cy="2439288"/>
            <a:chOff x="1979712" y="1419622"/>
            <a:chExt cx="4968552" cy="2999881"/>
          </a:xfrm>
        </p:grpSpPr>
        <p:grpSp>
          <p:nvGrpSpPr>
            <p:cNvPr id="136201" name="Group 136200">
              <a:extLst>
                <a:ext uri="{FF2B5EF4-FFF2-40B4-BE49-F238E27FC236}">
                  <a16:creationId xmlns:a16="http://schemas.microsoft.com/office/drawing/2014/main" id="{F1BEB829-5BFA-A663-4AD1-8933A6AFBDFD}"/>
                </a:ext>
              </a:extLst>
            </p:cNvPr>
            <p:cNvGrpSpPr/>
            <p:nvPr/>
          </p:nvGrpSpPr>
          <p:grpSpPr>
            <a:xfrm>
              <a:off x="2442836" y="1419622"/>
              <a:ext cx="4074957" cy="1512638"/>
              <a:chOff x="1739550" y="1098115"/>
              <a:chExt cx="5603871" cy="1864985"/>
            </a:xfrm>
          </p:grpSpPr>
          <p:sp>
            <p:nvSpPr>
              <p:cNvPr id="136206" name="Freeform 6">
                <a:extLst>
                  <a:ext uri="{FF2B5EF4-FFF2-40B4-BE49-F238E27FC236}">
                    <a16:creationId xmlns:a16="http://schemas.microsoft.com/office/drawing/2014/main" id="{4CBC6E6A-6AAD-7506-EF79-D8DE33461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55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B0C8E2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sz="135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207" name="Freeform 6">
                <a:extLst>
                  <a:ext uri="{FF2B5EF4-FFF2-40B4-BE49-F238E27FC236}">
                    <a16:creationId xmlns:a16="http://schemas.microsoft.com/office/drawing/2014/main" id="{324BA00B-5FBB-A5B6-4DAA-38CBE6E3C67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53880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sz="1350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136202" name="Group 136201">
              <a:extLst>
                <a:ext uri="{FF2B5EF4-FFF2-40B4-BE49-F238E27FC236}">
                  <a16:creationId xmlns:a16="http://schemas.microsoft.com/office/drawing/2014/main" id="{F17CAF7A-AA93-EC64-67F8-74F3448280A0}"/>
                </a:ext>
              </a:extLst>
            </p:cNvPr>
            <p:cNvGrpSpPr/>
            <p:nvPr/>
          </p:nvGrpSpPr>
          <p:grpSpPr>
            <a:xfrm flipV="1">
              <a:off x="2442836" y="2906865"/>
              <a:ext cx="4074957" cy="1512638"/>
              <a:chOff x="1739550" y="1098115"/>
              <a:chExt cx="5603871" cy="1864985"/>
            </a:xfrm>
          </p:grpSpPr>
          <p:sp>
            <p:nvSpPr>
              <p:cNvPr id="136204" name="Freeform 6">
                <a:extLst>
                  <a:ext uri="{FF2B5EF4-FFF2-40B4-BE49-F238E27FC236}">
                    <a16:creationId xmlns:a16="http://schemas.microsoft.com/office/drawing/2014/main" id="{1E364243-B80C-B6D8-4A91-2054044FE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55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E1DBCB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sz="135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6205" name="Freeform 6">
                <a:extLst>
                  <a:ext uri="{FF2B5EF4-FFF2-40B4-BE49-F238E27FC236}">
                    <a16:creationId xmlns:a16="http://schemas.microsoft.com/office/drawing/2014/main" id="{3B459534-BB7F-C96E-4814-C41A7BAE394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538800" y="1098115"/>
                <a:ext cx="2804621" cy="1864985"/>
              </a:xfrm>
              <a:custGeom>
                <a:avLst/>
                <a:gdLst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302998 w 3046413"/>
                  <a:gd name="connsiteY3" fmla="*/ 1524000 h 2032000"/>
                  <a:gd name="connsiteX4" fmla="*/ 2133600 w 3046413"/>
                  <a:gd name="connsiteY4" fmla="*/ 2032000 h 2032000"/>
                  <a:gd name="connsiteX5" fmla="*/ 0 w 3046413"/>
                  <a:gd name="connsiteY5" fmla="*/ 2032000 h 2032000"/>
                  <a:gd name="connsiteX6" fmla="*/ 0 w 3046413"/>
                  <a:gd name="connsiteY6" fmla="*/ 338730 h 2032000"/>
                  <a:gd name="connsiteX7" fmla="*/ 338723 w 3046413"/>
                  <a:gd name="connsiteY7" fmla="*/ 0 h 2032000"/>
                  <a:gd name="connsiteX0" fmla="*/ 338723 w 3046413"/>
                  <a:gd name="connsiteY0" fmla="*/ 0 h 2032000"/>
                  <a:gd name="connsiteX1" fmla="*/ 3046413 w 3046413"/>
                  <a:gd name="connsiteY1" fmla="*/ 0 h 2032000"/>
                  <a:gd name="connsiteX2" fmla="*/ 3046413 w 3046413"/>
                  <a:gd name="connsiteY2" fmla="*/ 1524000 h 2032000"/>
                  <a:gd name="connsiteX3" fmla="*/ 2133600 w 3046413"/>
                  <a:gd name="connsiteY3" fmla="*/ 2032000 h 2032000"/>
                  <a:gd name="connsiteX4" fmla="*/ 0 w 3046413"/>
                  <a:gd name="connsiteY4" fmla="*/ 2032000 h 2032000"/>
                  <a:gd name="connsiteX5" fmla="*/ 0 w 3046413"/>
                  <a:gd name="connsiteY5" fmla="*/ 338730 h 2032000"/>
                  <a:gd name="connsiteX6" fmla="*/ 338723 w 3046413"/>
                  <a:gd name="connsiteY6" fmla="*/ 0 h 2032000"/>
                  <a:gd name="connsiteX0" fmla="*/ 338723 w 3055784"/>
                  <a:gd name="connsiteY0" fmla="*/ 0 h 2032000"/>
                  <a:gd name="connsiteX1" fmla="*/ 3046413 w 3055784"/>
                  <a:gd name="connsiteY1" fmla="*/ 0 h 2032000"/>
                  <a:gd name="connsiteX2" fmla="*/ 3046413 w 3055784"/>
                  <a:gd name="connsiteY2" fmla="*/ 1524000 h 2032000"/>
                  <a:gd name="connsiteX3" fmla="*/ 3055784 w 3055784"/>
                  <a:gd name="connsiteY3" fmla="*/ 2015532 h 2032000"/>
                  <a:gd name="connsiteX4" fmla="*/ 0 w 3055784"/>
                  <a:gd name="connsiteY4" fmla="*/ 2032000 h 2032000"/>
                  <a:gd name="connsiteX5" fmla="*/ 0 w 3055784"/>
                  <a:gd name="connsiteY5" fmla="*/ 338730 h 2032000"/>
                  <a:gd name="connsiteX6" fmla="*/ 338723 w 3055784"/>
                  <a:gd name="connsiteY6" fmla="*/ 0 h 20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55784" h="2032000">
                    <a:moveTo>
                      <a:pt x="338723" y="0"/>
                    </a:moveTo>
                    <a:lnTo>
                      <a:pt x="3046413" y="0"/>
                    </a:lnTo>
                    <a:lnTo>
                      <a:pt x="3046413" y="1524000"/>
                    </a:lnTo>
                    <a:lnTo>
                      <a:pt x="3055784" y="2015532"/>
                    </a:lnTo>
                    <a:lnTo>
                      <a:pt x="0" y="2032000"/>
                    </a:lnTo>
                    <a:lnTo>
                      <a:pt x="0" y="338730"/>
                    </a:lnTo>
                    <a:cubicBezTo>
                      <a:pt x="0" y="151657"/>
                      <a:pt x="151654" y="0"/>
                      <a:pt x="338723" y="0"/>
                    </a:cubicBezTo>
                    <a:close/>
                  </a:path>
                </a:pathLst>
              </a:custGeom>
              <a:solidFill>
                <a:srgbClr val="E18787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CN" altLang="en-US" sz="1350" kern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36203" name="Straight Connector 136202">
              <a:extLst>
                <a:ext uri="{FF2B5EF4-FFF2-40B4-BE49-F238E27FC236}">
                  <a16:creationId xmlns:a16="http://schemas.microsoft.com/office/drawing/2014/main" id="{FD3CF998-82E5-04E1-7296-6EE2218A0051}"/>
                </a:ext>
              </a:extLst>
            </p:cNvPr>
            <p:cNvCxnSpPr>
              <a:cxnSpLocks/>
            </p:cNvCxnSpPr>
            <p:nvPr/>
          </p:nvCxnSpPr>
          <p:spPr>
            <a:xfrm>
              <a:off x="1979712" y="2916158"/>
              <a:ext cx="4968552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3018C5E-C7FF-5E2B-E899-049329FCB3DF}"/>
              </a:ext>
            </a:extLst>
          </p:cNvPr>
          <p:cNvCxnSpPr>
            <a:cxnSpLocks/>
          </p:cNvCxnSpPr>
          <p:nvPr/>
        </p:nvCxnSpPr>
        <p:spPr>
          <a:xfrm>
            <a:off x="3499047" y="1564624"/>
            <a:ext cx="0" cy="2810483"/>
          </a:xfrm>
          <a:prstGeom prst="line">
            <a:avLst/>
          </a:prstGeom>
          <a:ln w="28575">
            <a:solidFill>
              <a:srgbClr val="C00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FD0E61E-87CC-89B3-4ABA-5CD33C3E0812}"/>
              </a:ext>
            </a:extLst>
          </p:cNvPr>
          <p:cNvSpPr txBox="1"/>
          <p:nvPr/>
        </p:nvSpPr>
        <p:spPr>
          <a:xfrm>
            <a:off x="3627076" y="1771162"/>
            <a:ext cx="1419655" cy="32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002060"/>
                </a:solidFill>
              </a:rPr>
              <a:t>Aggressive </a:t>
            </a:r>
            <a:endParaRPr lang="zh-CN" altLang="en-US" sz="135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177741-2B2E-B6C3-DE27-1158A5EC1CCF}"/>
              </a:ext>
            </a:extLst>
          </p:cNvPr>
          <p:cNvSpPr txBox="1"/>
          <p:nvPr/>
        </p:nvSpPr>
        <p:spPr>
          <a:xfrm>
            <a:off x="1968757" y="1771162"/>
            <a:ext cx="1419655" cy="32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002060"/>
                </a:solidFill>
              </a:rPr>
              <a:t>Conservative</a:t>
            </a:r>
            <a:endParaRPr lang="zh-CN" altLang="en-US" sz="135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8521D-2742-A9B0-CA59-BF2C1D87D6D8}"/>
              </a:ext>
            </a:extLst>
          </p:cNvPr>
          <p:cNvSpPr txBox="1"/>
          <p:nvPr/>
        </p:nvSpPr>
        <p:spPr>
          <a:xfrm>
            <a:off x="3627076" y="3849272"/>
            <a:ext cx="1419655" cy="32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002060"/>
                </a:solidFill>
              </a:rPr>
              <a:t>Competitive</a:t>
            </a:r>
            <a:endParaRPr lang="zh-CN" altLang="en-US" sz="135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1113C8-88D3-443D-7C7F-FBD806E8223D}"/>
              </a:ext>
            </a:extLst>
          </p:cNvPr>
          <p:cNvSpPr txBox="1"/>
          <p:nvPr/>
        </p:nvSpPr>
        <p:spPr>
          <a:xfrm>
            <a:off x="1968757" y="3849272"/>
            <a:ext cx="1419655" cy="32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002060"/>
                </a:solidFill>
              </a:rPr>
              <a:t>Defensive</a:t>
            </a:r>
            <a:endParaRPr lang="zh-CN" altLang="en-US" sz="1350" dirty="0">
              <a:solidFill>
                <a:srgbClr val="002060"/>
              </a:solidFill>
            </a:endParaRPr>
          </a:p>
        </p:txBody>
      </p:sp>
      <p:grpSp>
        <p:nvGrpSpPr>
          <p:cNvPr id="136217" name="Group 136216">
            <a:extLst>
              <a:ext uri="{FF2B5EF4-FFF2-40B4-BE49-F238E27FC236}">
                <a16:creationId xmlns:a16="http://schemas.microsoft.com/office/drawing/2014/main" id="{59D2B086-E782-82D2-20BA-5CC272C8056F}"/>
              </a:ext>
            </a:extLst>
          </p:cNvPr>
          <p:cNvGrpSpPr/>
          <p:nvPr/>
        </p:nvGrpSpPr>
        <p:grpSpPr>
          <a:xfrm>
            <a:off x="1839367" y="2896639"/>
            <a:ext cx="3317999" cy="105920"/>
            <a:chOff x="2437257" y="2767529"/>
            <a:chExt cx="4080536" cy="27867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FFFDBED-BAB7-5E6C-B39B-D2FC49C81AEA}"/>
                </a:ext>
              </a:extLst>
            </p:cNvPr>
            <p:cNvGrpSpPr/>
            <p:nvPr/>
          </p:nvGrpSpPr>
          <p:grpSpPr>
            <a:xfrm>
              <a:off x="4478362" y="2767529"/>
              <a:ext cx="2039431" cy="278671"/>
              <a:chOff x="4478362" y="2767529"/>
              <a:chExt cx="2039431" cy="278671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FE51A429-F4E6-942A-AD3D-63FF78C5DF54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6FD17E73-C3ED-2E02-F4CB-D3C6F8E0ABD6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1C4AC0E-2C34-BEBE-700A-6A0F712666FB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A8A66AD-0277-874B-15B8-02C40C122113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9DA02D82-1D2D-F6C3-B8BB-D5D377250CC3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2A008CD1-B972-3778-B1F0-4EC82031A30F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192" name="Straight Connector 136191">
                <a:extLst>
                  <a:ext uri="{FF2B5EF4-FFF2-40B4-BE49-F238E27FC236}">
                    <a16:creationId xmlns:a16="http://schemas.microsoft.com/office/drawing/2014/main" id="{BAB6CF67-2CB7-AE64-FDA2-10CAE7D0E32A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7C1AA78-46D2-B30E-7B1C-49F9A577506C}"/>
                </a:ext>
              </a:extLst>
            </p:cNvPr>
            <p:cNvGrpSpPr/>
            <p:nvPr/>
          </p:nvGrpSpPr>
          <p:grpSpPr>
            <a:xfrm>
              <a:off x="2437257" y="2767529"/>
              <a:ext cx="2039431" cy="278671"/>
              <a:chOff x="4478362" y="2767529"/>
              <a:chExt cx="2039431" cy="278671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E95487C-B521-7B18-0463-B2FEAE2DB45D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4A6EFA9-2F13-2172-ECDE-45DCB0D095C2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781922AF-47B7-174D-9E46-6A1C9AC4E13F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D253948-5C75-0E7F-4C75-CF97BA562DFA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39BC7EA-B0E2-2333-9F19-8BFA06B01B78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A3E8A6-79C9-016E-CE7F-9F2981038A49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6AB0221D-A5A2-23CB-6AE5-2D5B7D2621D2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6218" name="Group 136217">
            <a:extLst>
              <a:ext uri="{FF2B5EF4-FFF2-40B4-BE49-F238E27FC236}">
                <a16:creationId xmlns:a16="http://schemas.microsoft.com/office/drawing/2014/main" id="{89CF1B95-46C7-CA37-70F0-43F6AE032819}"/>
              </a:ext>
            </a:extLst>
          </p:cNvPr>
          <p:cNvGrpSpPr/>
          <p:nvPr/>
        </p:nvGrpSpPr>
        <p:grpSpPr>
          <a:xfrm>
            <a:off x="3415584" y="1755259"/>
            <a:ext cx="149065" cy="2431946"/>
            <a:chOff x="4348838" y="1428750"/>
            <a:chExt cx="278671" cy="299085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CD73A99-B240-5EE0-BE18-8FEFD0BD3370}"/>
                </a:ext>
              </a:extLst>
            </p:cNvPr>
            <p:cNvGrpSpPr/>
            <p:nvPr/>
          </p:nvGrpSpPr>
          <p:grpSpPr>
            <a:xfrm rot="5400000">
              <a:off x="3749116" y="2028472"/>
              <a:ext cx="1478116" cy="278671"/>
              <a:chOff x="4478362" y="2767529"/>
              <a:chExt cx="2039431" cy="278671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B0062F1-C62C-45D3-F903-CBCEC7E3F3C0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0FE2A8F-AE00-9374-43A4-295A9AD9EA09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224A108-0C3A-9644-93B4-BDE8A05676B8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F2D14E7-BE41-79A2-B166-E5DED839B37C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FA9646C-420D-399A-5CCE-E14841D1693D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984F2DA-F546-4A11-089C-1AA5D924F7B8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48FC202-6755-35DC-564C-961BA9F791B7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2419DFF-C5C9-B44A-05DC-000396F252C8}"/>
                </a:ext>
              </a:extLst>
            </p:cNvPr>
            <p:cNvGrpSpPr/>
            <p:nvPr/>
          </p:nvGrpSpPr>
          <p:grpSpPr>
            <a:xfrm rot="5400000">
              <a:off x="3733193" y="3525286"/>
              <a:ext cx="1509961" cy="278671"/>
              <a:chOff x="4478362" y="2767529"/>
              <a:chExt cx="2039431" cy="278671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226DE2B-5839-E3F5-96B0-F926E38F8102}"/>
                  </a:ext>
                </a:extLst>
              </p:cNvPr>
              <p:cNvCxnSpPr/>
              <p:nvPr/>
            </p:nvCxnSpPr>
            <p:spPr>
              <a:xfrm>
                <a:off x="447836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665C0A81-B26F-9215-9CF0-0E00F3B4A8D6}"/>
                  </a:ext>
                </a:extLst>
              </p:cNvPr>
              <p:cNvCxnSpPr/>
              <p:nvPr/>
            </p:nvCxnSpPr>
            <p:spPr>
              <a:xfrm>
                <a:off x="481826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569C4DD-7389-62BE-ABE0-482A947C188C}"/>
                  </a:ext>
                </a:extLst>
              </p:cNvPr>
              <p:cNvCxnSpPr/>
              <p:nvPr/>
            </p:nvCxnSpPr>
            <p:spPr>
              <a:xfrm>
                <a:off x="515817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DE30DAA-0327-F769-7A7D-80545DDEE56E}"/>
                  </a:ext>
                </a:extLst>
              </p:cNvPr>
              <p:cNvCxnSpPr/>
              <p:nvPr/>
            </p:nvCxnSpPr>
            <p:spPr>
              <a:xfrm>
                <a:off x="549807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DE3AE26-E84F-EC93-623B-ECAC638FF1CC}"/>
                  </a:ext>
                </a:extLst>
              </p:cNvPr>
              <p:cNvCxnSpPr/>
              <p:nvPr/>
            </p:nvCxnSpPr>
            <p:spPr>
              <a:xfrm>
                <a:off x="5837982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80255FA6-BCD9-37E0-88DD-AAB9D9EF9323}"/>
                  </a:ext>
                </a:extLst>
              </p:cNvPr>
              <p:cNvCxnSpPr/>
              <p:nvPr/>
            </p:nvCxnSpPr>
            <p:spPr>
              <a:xfrm>
                <a:off x="6177887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8B6172B-9A5F-09B8-D68C-2474B042F12C}"/>
                  </a:ext>
                </a:extLst>
              </p:cNvPr>
              <p:cNvCxnSpPr/>
              <p:nvPr/>
            </p:nvCxnSpPr>
            <p:spPr>
              <a:xfrm>
                <a:off x="6517793" y="2767529"/>
                <a:ext cx="0" cy="278671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208" name="TextBox 136207">
            <a:extLst>
              <a:ext uri="{FF2B5EF4-FFF2-40B4-BE49-F238E27FC236}">
                <a16:creationId xmlns:a16="http://schemas.microsoft.com/office/drawing/2014/main" id="{8FE50B40-72AD-BF52-BB50-96434A41C342}"/>
              </a:ext>
            </a:extLst>
          </p:cNvPr>
          <p:cNvSpPr txBox="1"/>
          <p:nvPr/>
        </p:nvSpPr>
        <p:spPr>
          <a:xfrm>
            <a:off x="3254294" y="1320045"/>
            <a:ext cx="521139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FS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F6619B86-7A45-3710-4DA4-839DFDC93B2A}"/>
              </a:ext>
            </a:extLst>
          </p:cNvPr>
          <p:cNvSpPr txBox="1"/>
          <p:nvPr/>
        </p:nvSpPr>
        <p:spPr>
          <a:xfrm>
            <a:off x="3254294" y="4309616"/>
            <a:ext cx="521139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ES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EF279649-AAB7-9D3E-6922-4A45468C2D5C}"/>
              </a:ext>
            </a:extLst>
          </p:cNvPr>
          <p:cNvSpPr txBox="1"/>
          <p:nvPr/>
        </p:nvSpPr>
        <p:spPr>
          <a:xfrm>
            <a:off x="764704" y="2786928"/>
            <a:ext cx="705921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CA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CEF30ADA-3874-B061-7618-D801BF624F1A}"/>
              </a:ext>
            </a:extLst>
          </p:cNvPr>
          <p:cNvSpPr txBox="1"/>
          <p:nvPr/>
        </p:nvSpPr>
        <p:spPr>
          <a:xfrm>
            <a:off x="5594074" y="2786928"/>
            <a:ext cx="440286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IS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2" name="TextBox 136211">
            <a:extLst>
              <a:ext uri="{FF2B5EF4-FFF2-40B4-BE49-F238E27FC236}">
                <a16:creationId xmlns:a16="http://schemas.microsoft.com/office/drawing/2014/main" id="{4242B914-F768-07AB-8667-CF5D2F1358F0}"/>
              </a:ext>
            </a:extLst>
          </p:cNvPr>
          <p:cNvSpPr txBox="1"/>
          <p:nvPr/>
        </p:nvSpPr>
        <p:spPr>
          <a:xfrm>
            <a:off x="3505800" y="1472922"/>
            <a:ext cx="390927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6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3" name="TextBox 136212">
            <a:extLst>
              <a:ext uri="{FF2B5EF4-FFF2-40B4-BE49-F238E27FC236}">
                <a16:creationId xmlns:a16="http://schemas.microsoft.com/office/drawing/2014/main" id="{2B62D727-3981-5810-B414-23DF198C2FC9}"/>
              </a:ext>
            </a:extLst>
          </p:cNvPr>
          <p:cNvSpPr txBox="1"/>
          <p:nvPr/>
        </p:nvSpPr>
        <p:spPr>
          <a:xfrm>
            <a:off x="5017172" y="3006409"/>
            <a:ext cx="390927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6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4" name="TextBox 136213">
            <a:extLst>
              <a:ext uri="{FF2B5EF4-FFF2-40B4-BE49-F238E27FC236}">
                <a16:creationId xmlns:a16="http://schemas.microsoft.com/office/drawing/2014/main" id="{EEDD771F-BB96-4C78-5768-26191E00F9B0}"/>
              </a:ext>
            </a:extLst>
          </p:cNvPr>
          <p:cNvSpPr txBox="1"/>
          <p:nvPr/>
        </p:nvSpPr>
        <p:spPr>
          <a:xfrm>
            <a:off x="1509850" y="2992490"/>
            <a:ext cx="390927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-6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5" name="TextBox 136214">
            <a:extLst>
              <a:ext uri="{FF2B5EF4-FFF2-40B4-BE49-F238E27FC236}">
                <a16:creationId xmlns:a16="http://schemas.microsoft.com/office/drawing/2014/main" id="{69FF7240-451E-9515-0067-BF347D30760B}"/>
              </a:ext>
            </a:extLst>
          </p:cNvPr>
          <p:cNvSpPr txBox="1"/>
          <p:nvPr/>
        </p:nvSpPr>
        <p:spPr>
          <a:xfrm>
            <a:off x="3495457" y="4093644"/>
            <a:ext cx="390927" cy="35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500" b="1" dirty="0">
                <a:solidFill>
                  <a:srgbClr val="002060"/>
                </a:solidFill>
              </a:rPr>
              <a:t>-6</a:t>
            </a:r>
            <a:endParaRPr lang="zh-CN" altLang="en-US" sz="1500" b="1" dirty="0">
              <a:solidFill>
                <a:srgbClr val="002060"/>
              </a:solidFill>
            </a:endParaRPr>
          </a:p>
        </p:txBody>
      </p:sp>
      <p:sp>
        <p:nvSpPr>
          <p:cNvPr id="136219" name="Rectangle 5">
            <a:extLst>
              <a:ext uri="{FF2B5EF4-FFF2-40B4-BE49-F238E27FC236}">
                <a16:creationId xmlns:a16="http://schemas.microsoft.com/office/drawing/2014/main" id="{B0B9B3B8-77D1-3D5F-D11A-A9AF9B33524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50657" y="2121290"/>
            <a:ext cx="1441636" cy="850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 penetration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development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Product development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Related diversification</a:t>
            </a:r>
            <a:endParaRPr lang="en-US" altLang="zh-CN" sz="900" dirty="0">
              <a:latin typeface="+mj-lt"/>
            </a:endParaRPr>
          </a:p>
        </p:txBody>
      </p:sp>
      <p:sp>
        <p:nvSpPr>
          <p:cNvPr id="136220" name="Rectangle 5">
            <a:extLst>
              <a:ext uri="{FF2B5EF4-FFF2-40B4-BE49-F238E27FC236}">
                <a16:creationId xmlns:a16="http://schemas.microsoft.com/office/drawing/2014/main" id="{8F11C572-90A9-B600-98BA-93A359B6BB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76702" y="1973495"/>
            <a:ext cx="1441636" cy="115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Backward/forward / Horizontal Integration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 penetration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development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Product development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Diversification</a:t>
            </a:r>
            <a:endParaRPr lang="en-US" altLang="zh-CN" sz="900" dirty="0">
              <a:latin typeface="+mj-lt"/>
            </a:endParaRPr>
          </a:p>
        </p:txBody>
      </p:sp>
      <p:sp>
        <p:nvSpPr>
          <p:cNvPr id="136221" name="Rectangle 5">
            <a:extLst>
              <a:ext uri="{FF2B5EF4-FFF2-40B4-BE49-F238E27FC236}">
                <a16:creationId xmlns:a16="http://schemas.microsoft.com/office/drawing/2014/main" id="{69CDADAC-2C0A-ECBC-A1E1-76324A97BFA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76702" y="3064475"/>
            <a:ext cx="1441636" cy="100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Backward/forward / Horizontal Integration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 penetration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Market development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Product development</a:t>
            </a:r>
          </a:p>
        </p:txBody>
      </p:sp>
      <p:sp>
        <p:nvSpPr>
          <p:cNvPr id="136222" name="Rectangle 5">
            <a:extLst>
              <a:ext uri="{FF2B5EF4-FFF2-40B4-BE49-F238E27FC236}">
                <a16:creationId xmlns:a16="http://schemas.microsoft.com/office/drawing/2014/main" id="{86F55F03-FCC9-69AB-7FB2-996629DF71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50657" y="3202874"/>
            <a:ext cx="1441636" cy="550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Retrenchment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Divesture</a:t>
            </a:r>
          </a:p>
          <a:p>
            <a:pPr marL="128588" indent="-128588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900" dirty="0">
                <a:latin typeface="Inter"/>
              </a:rPr>
              <a:t>Liquidation</a:t>
            </a:r>
            <a:endParaRPr lang="en-US" altLang="zh-CN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845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308213-93FC-0D39-996E-7C95A2614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87285DD7-F717-FCAC-A06F-BC9362D88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Implementing SPACE Matrix Insights</a:t>
            </a:r>
          </a:p>
        </p:txBody>
      </p:sp>
      <p:sp>
        <p:nvSpPr>
          <p:cNvPr id="7" name="Inhaltsplatzhalter 4">
            <a:extLst>
              <a:ext uri="{FF2B5EF4-FFF2-40B4-BE49-F238E27FC236}">
                <a16:creationId xmlns:a16="http://schemas.microsoft.com/office/drawing/2014/main" id="{C62B79E0-3F8F-F876-2B05-829A9753630D}"/>
              </a:ext>
            </a:extLst>
          </p:cNvPr>
          <p:cNvSpPr txBox="1">
            <a:spLocks/>
          </p:cNvSpPr>
          <p:nvPr/>
        </p:nvSpPr>
        <p:spPr>
          <a:xfrm flipH="1">
            <a:off x="3926376" y="1815667"/>
            <a:ext cx="2250042" cy="20774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1350" b="1" dirty="0">
                <a:solidFill>
                  <a:schemeClr val="tx1"/>
                </a:solidFill>
                <a:latin typeface="+mj-lt"/>
              </a:rPr>
              <a:t>Aligning Business Objectives</a:t>
            </a:r>
            <a:endParaRPr lang="en-US" sz="135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1FCD2B-9D19-D0C3-83FE-344E7A9F19C4}"/>
              </a:ext>
            </a:extLst>
          </p:cNvPr>
          <p:cNvGrpSpPr/>
          <p:nvPr/>
        </p:nvGrpSpPr>
        <p:grpSpPr>
          <a:xfrm>
            <a:off x="661093" y="1496161"/>
            <a:ext cx="2489474" cy="2742134"/>
            <a:chOff x="881458" y="1329904"/>
            <a:chExt cx="3319298" cy="3656179"/>
          </a:xfrm>
        </p:grpSpPr>
        <p:sp>
          <p:nvSpPr>
            <p:cNvPr id="2" name="Teardrop 1">
              <a:extLst>
                <a:ext uri="{FF2B5EF4-FFF2-40B4-BE49-F238E27FC236}">
                  <a16:creationId xmlns:a16="http://schemas.microsoft.com/office/drawing/2014/main" id="{53D33B95-0ECA-4A8D-425B-7AF1057AF4B5}"/>
                </a:ext>
              </a:extLst>
            </p:cNvPr>
            <p:cNvSpPr/>
            <p:nvPr/>
          </p:nvSpPr>
          <p:spPr>
            <a:xfrm rot="1333726">
              <a:off x="881458" y="1329904"/>
              <a:ext cx="3179618" cy="3656179"/>
            </a:xfrm>
            <a:prstGeom prst="teardrop">
              <a:avLst>
                <a:gd name="adj" fmla="val 116808"/>
              </a:avLst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C41C2CDF-07DA-2E27-33DA-2A9925F0B586}"/>
                </a:ext>
              </a:extLst>
            </p:cNvPr>
            <p:cNvSpPr/>
            <p:nvPr/>
          </p:nvSpPr>
          <p:spPr>
            <a:xfrm rot="3024769">
              <a:off x="1376828" y="1565677"/>
              <a:ext cx="2681124" cy="2933283"/>
            </a:xfrm>
            <a:prstGeom prst="teardrop">
              <a:avLst>
                <a:gd name="adj" fmla="val 123149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840C0FB8-D876-3D94-4AAB-F1E392315BCC}"/>
                </a:ext>
              </a:extLst>
            </p:cNvPr>
            <p:cNvSpPr/>
            <p:nvPr/>
          </p:nvSpPr>
          <p:spPr>
            <a:xfrm rot="4657231">
              <a:off x="2017756" y="1914363"/>
              <a:ext cx="2183000" cy="2183000"/>
            </a:xfrm>
            <a:prstGeom prst="teardrop">
              <a:avLst>
                <a:gd name="adj" fmla="val 138227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A4D2D3A-B6CA-AED0-5960-EC5DD0C18436}"/>
                </a:ext>
              </a:extLst>
            </p:cNvPr>
            <p:cNvSpPr/>
            <p:nvPr/>
          </p:nvSpPr>
          <p:spPr>
            <a:xfrm>
              <a:off x="2963292" y="2718132"/>
              <a:ext cx="691544" cy="6915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190500" dir="2580000" sx="94000" sy="94000" algn="ct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1435" tIns="25718" rIns="51435" bIns="25718" rtlCol="0" anchor="ctr"/>
            <a:lstStyle/>
            <a:p>
              <a:pPr algn="ctr"/>
              <a:endParaRPr lang="en-US" sz="1350" dirty="0"/>
            </a:p>
          </p:txBody>
        </p:sp>
      </p:grpSp>
      <p:sp>
        <p:nvSpPr>
          <p:cNvPr id="20" name="Inhaltsplatzhalter 4">
            <a:extLst>
              <a:ext uri="{FF2B5EF4-FFF2-40B4-BE49-F238E27FC236}">
                <a16:creationId xmlns:a16="http://schemas.microsoft.com/office/drawing/2014/main" id="{183FD0C1-DE2E-F4CE-F9EC-F2A79565B091}"/>
              </a:ext>
            </a:extLst>
          </p:cNvPr>
          <p:cNvSpPr txBox="1">
            <a:spLocks/>
          </p:cNvSpPr>
          <p:nvPr/>
        </p:nvSpPr>
        <p:spPr>
          <a:xfrm flipH="1">
            <a:off x="3926376" y="2722827"/>
            <a:ext cx="2250042" cy="20774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1350" b="1" dirty="0">
                <a:solidFill>
                  <a:schemeClr val="tx1"/>
                </a:solidFill>
                <a:latin typeface="+mj-lt"/>
              </a:rPr>
              <a:t>Developing Action Plans</a:t>
            </a:r>
            <a:endParaRPr lang="en-US" sz="135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Inhaltsplatzhalter 4">
            <a:extLst>
              <a:ext uri="{FF2B5EF4-FFF2-40B4-BE49-F238E27FC236}">
                <a16:creationId xmlns:a16="http://schemas.microsoft.com/office/drawing/2014/main" id="{D1AD9A15-9B9A-EB6B-FC79-9A426ED0B84B}"/>
              </a:ext>
            </a:extLst>
          </p:cNvPr>
          <p:cNvSpPr txBox="1">
            <a:spLocks/>
          </p:cNvSpPr>
          <p:nvPr/>
        </p:nvSpPr>
        <p:spPr>
          <a:xfrm flipH="1">
            <a:off x="3926376" y="3629988"/>
            <a:ext cx="2565385" cy="20774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1350" b="1" dirty="0">
                <a:solidFill>
                  <a:schemeClr val="tx1"/>
                </a:solidFill>
                <a:latin typeface="+mj-lt"/>
              </a:rPr>
              <a:t>Monitoring and Adjusting Strategy</a:t>
            </a:r>
            <a:endParaRPr lang="en-US" sz="135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4" name="Graphic 23" descr="Presentation with checklist with solid fill">
            <a:extLst>
              <a:ext uri="{FF2B5EF4-FFF2-40B4-BE49-F238E27FC236}">
                <a16:creationId xmlns:a16="http://schemas.microsoft.com/office/drawing/2014/main" id="{5A18440A-7C27-66D5-69FD-64D24FF94A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0571" y="1832633"/>
            <a:ext cx="513193" cy="513193"/>
          </a:xfrm>
          <a:prstGeom prst="rect">
            <a:avLst/>
          </a:prstGeom>
        </p:spPr>
      </p:pic>
      <p:pic>
        <p:nvPicPr>
          <p:cNvPr id="28" name="Graphic 27" descr="Settings with solid fill">
            <a:extLst>
              <a:ext uri="{FF2B5EF4-FFF2-40B4-BE49-F238E27FC236}">
                <a16:creationId xmlns:a16="http://schemas.microsoft.com/office/drawing/2014/main" id="{FE020492-A5F2-8F82-3F5B-184903A9E9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62907" y="3055990"/>
            <a:ext cx="393647" cy="393647"/>
          </a:xfrm>
          <a:prstGeom prst="rect">
            <a:avLst/>
          </a:prstGeom>
        </p:spPr>
      </p:pic>
      <p:pic>
        <p:nvPicPr>
          <p:cNvPr id="30" name="Graphic 29" descr="Gantt Chart with solid fill">
            <a:extLst>
              <a:ext uri="{FF2B5EF4-FFF2-40B4-BE49-F238E27FC236}">
                <a16:creationId xmlns:a16="http://schemas.microsoft.com/office/drawing/2014/main" id="{3C66E666-B470-1947-0E5E-F8C6771578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05260" y="2634977"/>
            <a:ext cx="389519" cy="38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2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4314</TotalTime>
  <Words>415</Words>
  <Application>Microsoft Office PowerPoint</Application>
  <PresentationFormat>Custom</PresentationFormat>
  <Paragraphs>76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Inter</vt:lpstr>
      <vt:lpstr>宋体</vt:lpstr>
      <vt:lpstr>Arial</vt:lpstr>
      <vt:lpstr>Calibri</vt:lpstr>
      <vt:lpstr>Wingdings</vt:lpstr>
      <vt:lpstr>Office 主题​​</vt:lpstr>
      <vt:lpstr>How to Use the SPACE Matrix for  Strategic Position and Action Evaluation</vt:lpstr>
      <vt:lpstr>Understanding the SPACE Matrix</vt:lpstr>
      <vt:lpstr>Conducting a SPACE Analysis</vt:lpstr>
      <vt:lpstr>Strategic Implications of SPACE Matrix Results</vt:lpstr>
      <vt:lpstr>Implementing SPACE Matrix Insights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140</cp:revision>
  <dcterms:created xsi:type="dcterms:W3CDTF">2016-05-15T02:42:52Z</dcterms:created>
  <dcterms:modified xsi:type="dcterms:W3CDTF">2024-11-10T08:51:35Z</dcterms:modified>
</cp:coreProperties>
</file>