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804" r:id="rId2"/>
    <p:sldId id="805" r:id="rId3"/>
    <p:sldId id="799" r:id="rId4"/>
    <p:sldId id="806" r:id="rId5"/>
    <p:sldId id="848" r:id="rId6"/>
    <p:sldId id="807" r:id="rId7"/>
    <p:sldId id="277" r:id="rId8"/>
  </p:sldIdLst>
  <p:sldSz cx="9144000" cy="5143500" type="screen16x9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BC44"/>
    <a:srgbClr val="FFC000"/>
    <a:srgbClr val="00B0F0"/>
    <a:srgbClr val="4BAFC8"/>
    <a:srgbClr val="E1DBCB"/>
    <a:srgbClr val="A5A5A5"/>
    <a:srgbClr val="FFCC66"/>
    <a:srgbClr val="C3B996"/>
    <a:srgbClr val="E18787"/>
    <a:srgbClr val="DEC7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53" autoAdjust="0"/>
    <p:restoredTop sz="93679" autoAdjust="0"/>
  </p:normalViewPr>
  <p:slideViewPr>
    <p:cSldViewPr>
      <p:cViewPr>
        <p:scale>
          <a:sx n="125" d="100"/>
          <a:sy n="125" d="100"/>
        </p:scale>
        <p:origin x="528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2024/12/10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A3B73F-8E6C-3B9A-C295-31EE01272F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1C46DC5-0FB1-A5FD-5506-ED8AD40804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0D9725FD-4D90-E16D-FD20-7B6FB1DA58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A3088EDD-DD96-65B8-EFE4-EF94E3E877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517632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E937E-2FF3-7B03-FCC6-99ECA7C4F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CCCA7C-F530-8961-42C4-E23CE7550E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40DADCCE-94ED-222C-158D-8D8A05FCC8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E247E16B-B059-1139-8C06-E24EBE8DF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882631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CC38CE-30FD-5E26-AEE0-134F232F8B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21CEF1-88A3-75DA-B1FA-72D0BF7E1F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C1B98ADB-201B-4034-D76F-F43CD0D7EF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1656DA2F-6B00-5C13-A7AF-BE5D3537E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281211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278CC0-4170-0034-609B-305247882F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45F4B4-EDE9-E462-69C7-6094D6A2B5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A681DDC5-AF1F-3F91-F612-76DA31460D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A1BCF321-6E5E-50AD-251A-4FD2F0BFE4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i="0" dirty="0">
                <a:solidFill>
                  <a:srgbClr val="3D3929"/>
                </a:solidFill>
                <a:effectLst/>
                <a:latin typeface="Inter"/>
              </a:rPr>
              <a:t>market leaders with strong profitability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126750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D1EE59-8924-2819-1784-FDEA8824D6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FEC2D5-C983-BD2F-9C16-2972851A9A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472EEA4D-145A-D6B5-39AF-3D31C59378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E575C2D0-98AF-EF4E-6A9A-3B918491E8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i="0" dirty="0">
                <a:solidFill>
                  <a:srgbClr val="3D3929"/>
                </a:solidFill>
                <a:effectLst/>
                <a:latin typeface="Inter"/>
              </a:rPr>
              <a:t>market leaders with strong profitability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151283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721F3A-7303-D3EB-C77E-7138DC4D76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589244-881D-36AA-C36D-E3F8B30D26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A0641360-ED59-A7D2-212A-9D17B33328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6FEAA833-0621-49FD-E349-2799E8CEFA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402826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699792" y="4899195"/>
            <a:ext cx="4032448" cy="27698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altLang="zh-CN" sz="1200" dirty="0">
                <a:hlinkClick r:id="rId6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812" y="4872425"/>
            <a:ext cx="616775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28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8" indent="-228572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1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3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AC75EC-7961-37DE-8D39-BB42BEEB15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310CBF06-C73C-7FB6-7ADF-3F63DFCB33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Understanding Relative Market Share (RMS)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4E0C1A6-3A4C-3AD2-EBC1-00A7C44E95A2}"/>
              </a:ext>
            </a:extLst>
          </p:cNvPr>
          <p:cNvGrpSpPr/>
          <p:nvPr/>
        </p:nvGrpSpPr>
        <p:grpSpPr>
          <a:xfrm>
            <a:off x="1547664" y="1206028"/>
            <a:ext cx="5575218" cy="3549564"/>
            <a:chOff x="2890018" y="1331072"/>
            <a:chExt cx="5575218" cy="3549564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D37FAA3-B410-6725-B308-812301F314EF}"/>
                </a:ext>
              </a:extLst>
            </p:cNvPr>
            <p:cNvGrpSpPr/>
            <p:nvPr/>
          </p:nvGrpSpPr>
          <p:grpSpPr>
            <a:xfrm>
              <a:off x="4114801" y="1331072"/>
              <a:ext cx="616226" cy="3549564"/>
              <a:chOff x="5618042" y="1783368"/>
              <a:chExt cx="734385" cy="4230182"/>
            </a:xfrm>
          </p:grpSpPr>
          <p:sp>
            <p:nvSpPr>
              <p:cNvPr id="15" name="Freeform 4">
                <a:extLst>
                  <a:ext uri="{FF2B5EF4-FFF2-40B4-BE49-F238E27FC236}">
                    <a16:creationId xmlns:a16="http://schemas.microsoft.com/office/drawing/2014/main" id="{6D7B53B0-5B5B-927A-F307-D571ECA674D3}"/>
                  </a:ext>
                </a:extLst>
              </p:cNvPr>
              <p:cNvSpPr/>
              <p:nvPr/>
            </p:nvSpPr>
            <p:spPr>
              <a:xfrm>
                <a:off x="5892581" y="1783368"/>
                <a:ext cx="459846" cy="1019907"/>
              </a:xfrm>
              <a:custGeom>
                <a:avLst/>
                <a:gdLst>
                  <a:gd name="connsiteX0" fmla="*/ 254977 w 459846"/>
                  <a:gd name="connsiteY0" fmla="*/ 0 h 1019907"/>
                  <a:gd name="connsiteX1" fmla="*/ 459846 w 459846"/>
                  <a:gd name="connsiteY1" fmla="*/ 0 h 1019907"/>
                  <a:gd name="connsiteX2" fmla="*/ 204869 w 459846"/>
                  <a:gd name="connsiteY2" fmla="*/ 1019907 h 1019907"/>
                  <a:gd name="connsiteX3" fmla="*/ 0 w 459846"/>
                  <a:gd name="connsiteY3" fmla="*/ 1019907 h 1019907"/>
                  <a:gd name="connsiteX4" fmla="*/ 254977 w 459846"/>
                  <a:gd name="connsiteY4" fmla="*/ 0 h 10199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9846" h="1019907">
                    <a:moveTo>
                      <a:pt x="254977" y="0"/>
                    </a:moveTo>
                    <a:lnTo>
                      <a:pt x="459846" y="0"/>
                    </a:lnTo>
                    <a:lnTo>
                      <a:pt x="204869" y="1019907"/>
                    </a:lnTo>
                    <a:lnTo>
                      <a:pt x="0" y="1019907"/>
                    </a:lnTo>
                    <a:lnTo>
                      <a:pt x="254977" y="0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5">
                <a:extLst>
                  <a:ext uri="{FF2B5EF4-FFF2-40B4-BE49-F238E27FC236}">
                    <a16:creationId xmlns:a16="http://schemas.microsoft.com/office/drawing/2014/main" id="{A8B49918-6D84-1DC1-F241-8FC9FFF83020}"/>
                  </a:ext>
                </a:extLst>
              </p:cNvPr>
              <p:cNvSpPr/>
              <p:nvPr/>
            </p:nvSpPr>
            <p:spPr>
              <a:xfrm>
                <a:off x="5618042" y="2854495"/>
                <a:ext cx="459846" cy="1019907"/>
              </a:xfrm>
              <a:custGeom>
                <a:avLst/>
                <a:gdLst>
                  <a:gd name="connsiteX0" fmla="*/ 0 w 459846"/>
                  <a:gd name="connsiteY0" fmla="*/ 0 h 1019907"/>
                  <a:gd name="connsiteX1" fmla="*/ 204869 w 459846"/>
                  <a:gd name="connsiteY1" fmla="*/ 0 h 1019907"/>
                  <a:gd name="connsiteX2" fmla="*/ 459846 w 459846"/>
                  <a:gd name="connsiteY2" fmla="*/ 1019907 h 1019907"/>
                  <a:gd name="connsiteX3" fmla="*/ 254977 w 459846"/>
                  <a:gd name="connsiteY3" fmla="*/ 1019907 h 1019907"/>
                  <a:gd name="connsiteX4" fmla="*/ 0 w 459846"/>
                  <a:gd name="connsiteY4" fmla="*/ 0 h 10199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9846" h="1019907">
                    <a:moveTo>
                      <a:pt x="0" y="0"/>
                    </a:moveTo>
                    <a:lnTo>
                      <a:pt x="204869" y="0"/>
                    </a:lnTo>
                    <a:lnTo>
                      <a:pt x="459846" y="1019907"/>
                    </a:lnTo>
                    <a:lnTo>
                      <a:pt x="254977" y="10199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BC4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Freeform 6">
                <a:extLst>
                  <a:ext uri="{FF2B5EF4-FFF2-40B4-BE49-F238E27FC236}">
                    <a16:creationId xmlns:a16="http://schemas.microsoft.com/office/drawing/2014/main" id="{A6680A36-62EA-0491-DAD0-1CC671C5F502}"/>
                  </a:ext>
                </a:extLst>
              </p:cNvPr>
              <p:cNvSpPr/>
              <p:nvPr/>
            </p:nvSpPr>
            <p:spPr>
              <a:xfrm>
                <a:off x="5892581" y="3919603"/>
                <a:ext cx="459846" cy="1019907"/>
              </a:xfrm>
              <a:custGeom>
                <a:avLst/>
                <a:gdLst>
                  <a:gd name="connsiteX0" fmla="*/ 254977 w 459846"/>
                  <a:gd name="connsiteY0" fmla="*/ 0 h 1019907"/>
                  <a:gd name="connsiteX1" fmla="*/ 459846 w 459846"/>
                  <a:gd name="connsiteY1" fmla="*/ 0 h 1019907"/>
                  <a:gd name="connsiteX2" fmla="*/ 204869 w 459846"/>
                  <a:gd name="connsiteY2" fmla="*/ 1019907 h 1019907"/>
                  <a:gd name="connsiteX3" fmla="*/ 0 w 459846"/>
                  <a:gd name="connsiteY3" fmla="*/ 1019907 h 1019907"/>
                  <a:gd name="connsiteX4" fmla="*/ 254977 w 459846"/>
                  <a:gd name="connsiteY4" fmla="*/ 0 h 10199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9846" h="1019907">
                    <a:moveTo>
                      <a:pt x="254977" y="0"/>
                    </a:moveTo>
                    <a:lnTo>
                      <a:pt x="459846" y="0"/>
                    </a:lnTo>
                    <a:lnTo>
                      <a:pt x="204869" y="1019907"/>
                    </a:lnTo>
                    <a:lnTo>
                      <a:pt x="0" y="1019907"/>
                    </a:lnTo>
                    <a:lnTo>
                      <a:pt x="254977" y="0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Freeform 7">
                <a:extLst>
                  <a:ext uri="{FF2B5EF4-FFF2-40B4-BE49-F238E27FC236}">
                    <a16:creationId xmlns:a16="http://schemas.microsoft.com/office/drawing/2014/main" id="{B934454D-0135-DA0F-56F4-223E2C2E0079}"/>
                  </a:ext>
                </a:extLst>
              </p:cNvPr>
              <p:cNvSpPr/>
              <p:nvPr/>
            </p:nvSpPr>
            <p:spPr>
              <a:xfrm>
                <a:off x="5618042" y="4993643"/>
                <a:ext cx="459846" cy="1019907"/>
              </a:xfrm>
              <a:custGeom>
                <a:avLst/>
                <a:gdLst>
                  <a:gd name="connsiteX0" fmla="*/ 0 w 459846"/>
                  <a:gd name="connsiteY0" fmla="*/ 0 h 1019907"/>
                  <a:gd name="connsiteX1" fmla="*/ 204869 w 459846"/>
                  <a:gd name="connsiteY1" fmla="*/ 0 h 1019907"/>
                  <a:gd name="connsiteX2" fmla="*/ 459846 w 459846"/>
                  <a:gd name="connsiteY2" fmla="*/ 1019907 h 1019907"/>
                  <a:gd name="connsiteX3" fmla="*/ 254977 w 459846"/>
                  <a:gd name="connsiteY3" fmla="*/ 1019907 h 1019907"/>
                  <a:gd name="connsiteX4" fmla="*/ 0 w 459846"/>
                  <a:gd name="connsiteY4" fmla="*/ 0 h 10199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9846" h="1019907">
                    <a:moveTo>
                      <a:pt x="0" y="0"/>
                    </a:moveTo>
                    <a:lnTo>
                      <a:pt x="204869" y="0"/>
                    </a:lnTo>
                    <a:lnTo>
                      <a:pt x="459846" y="1019907"/>
                    </a:lnTo>
                    <a:lnTo>
                      <a:pt x="254977" y="10199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BAF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4" name="Inhaltsplatzhalter 4">
              <a:extLst>
                <a:ext uri="{FF2B5EF4-FFF2-40B4-BE49-F238E27FC236}">
                  <a16:creationId xmlns:a16="http://schemas.microsoft.com/office/drawing/2014/main" id="{E1714A35-916A-17A0-1379-83EC1276D869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4731027" y="1576201"/>
              <a:ext cx="3734209" cy="256096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272967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anose="05000000000000000000" pitchFamily="2" charset="2"/>
                <a:buChar char="§"/>
                <a:defRPr sz="23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1pPr>
              <a:lvl2pPr marL="807798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20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2pPr>
              <a:lvl3pPr marL="1080764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9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3pPr>
              <a:lvl4pPr marL="1436256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4pPr>
              <a:lvl5pPr marL="1793335" indent="-179335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5pPr>
              <a:lvl6pPr marL="2513847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0910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7972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034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l">
                <a:lnSpc>
                  <a:spcPts val="2100"/>
                </a:lnSpc>
                <a:buNone/>
              </a:pPr>
              <a:r>
                <a:rPr lang="en-US" altLang="zh-CN" sz="1600" b="1" i="0" dirty="0">
                  <a:solidFill>
                    <a:srgbClr val="3D3929"/>
                  </a:solidFill>
                  <a:effectLst/>
                  <a:latin typeface="+mn-lt"/>
                </a:rPr>
                <a:t>Understanding Relative Market Share (RMS)</a:t>
              </a:r>
            </a:p>
          </p:txBody>
        </p:sp>
        <p:sp>
          <p:nvSpPr>
            <p:cNvPr id="29" name="Parallelogram 28">
              <a:extLst>
                <a:ext uri="{FF2B5EF4-FFF2-40B4-BE49-F238E27FC236}">
                  <a16:creationId xmlns:a16="http://schemas.microsoft.com/office/drawing/2014/main" id="{F144417F-CE45-7622-8EE4-543AA8A83496}"/>
                </a:ext>
              </a:extLst>
            </p:cNvPr>
            <p:cNvSpPr/>
            <p:nvPr/>
          </p:nvSpPr>
          <p:spPr>
            <a:xfrm>
              <a:off x="3112054" y="1341068"/>
              <a:ext cx="1455150" cy="835871"/>
            </a:xfrm>
            <a:prstGeom prst="parallelogram">
              <a:avLst/>
            </a:pr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Parallelogram 30">
              <a:extLst>
                <a:ext uri="{FF2B5EF4-FFF2-40B4-BE49-F238E27FC236}">
                  <a16:creationId xmlns:a16="http://schemas.microsoft.com/office/drawing/2014/main" id="{169CB091-1991-9DBC-3B5C-97FCCEBA3B48}"/>
                </a:ext>
              </a:extLst>
            </p:cNvPr>
            <p:cNvSpPr/>
            <p:nvPr/>
          </p:nvSpPr>
          <p:spPr>
            <a:xfrm>
              <a:off x="3131840" y="3135881"/>
              <a:ext cx="1455150" cy="830913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Parallelogram 32">
              <a:extLst>
                <a:ext uri="{FF2B5EF4-FFF2-40B4-BE49-F238E27FC236}">
                  <a16:creationId xmlns:a16="http://schemas.microsoft.com/office/drawing/2014/main" id="{2E787E29-013F-4BC3-37C7-BE8B7694E4E3}"/>
                </a:ext>
              </a:extLst>
            </p:cNvPr>
            <p:cNvSpPr/>
            <p:nvPr/>
          </p:nvSpPr>
          <p:spPr>
            <a:xfrm flipV="1">
              <a:off x="2890018" y="2241416"/>
              <a:ext cx="1455150" cy="834348"/>
            </a:xfrm>
            <a:prstGeom prst="parallelogram">
              <a:avLst/>
            </a:prstGeom>
            <a:noFill/>
            <a:ln w="19050">
              <a:solidFill>
                <a:srgbClr val="73BC4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Parallelogram 33">
              <a:extLst>
                <a:ext uri="{FF2B5EF4-FFF2-40B4-BE49-F238E27FC236}">
                  <a16:creationId xmlns:a16="http://schemas.microsoft.com/office/drawing/2014/main" id="{86B76DCE-FBA4-F0F3-7131-66B503FC4451}"/>
                </a:ext>
              </a:extLst>
            </p:cNvPr>
            <p:cNvSpPr/>
            <p:nvPr/>
          </p:nvSpPr>
          <p:spPr>
            <a:xfrm flipV="1">
              <a:off x="2890018" y="4036644"/>
              <a:ext cx="1455150" cy="831462"/>
            </a:xfrm>
            <a:prstGeom prst="parallelogram">
              <a:avLst/>
            </a:prstGeom>
            <a:noFill/>
            <a:ln>
              <a:solidFill>
                <a:srgbClr val="4BAFC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Inhaltsplatzhalter 4">
              <a:extLst>
                <a:ext uri="{FF2B5EF4-FFF2-40B4-BE49-F238E27FC236}">
                  <a16:creationId xmlns:a16="http://schemas.microsoft.com/office/drawing/2014/main" id="{80353699-86F7-5F4D-052D-88C2E2671C72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4586990" y="2457275"/>
              <a:ext cx="3096344" cy="256096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272967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anose="05000000000000000000" pitchFamily="2" charset="2"/>
                <a:buChar char="§"/>
                <a:defRPr sz="23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1pPr>
              <a:lvl2pPr marL="807798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20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2pPr>
              <a:lvl3pPr marL="1080764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9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3pPr>
              <a:lvl4pPr marL="1436256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4pPr>
              <a:lvl5pPr marL="1793335" indent="-179335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5pPr>
              <a:lvl6pPr marL="2513847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0910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7972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034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l">
                <a:lnSpc>
                  <a:spcPts val="2100"/>
                </a:lnSpc>
                <a:buNone/>
              </a:pPr>
              <a:r>
                <a:rPr lang="en-US" altLang="zh-CN" sz="1600" b="1" i="0" dirty="0">
                  <a:solidFill>
                    <a:srgbClr val="3D3929"/>
                  </a:solidFill>
                  <a:effectLst/>
                  <a:latin typeface="+mn-lt"/>
                </a:rPr>
                <a:t>The ROS/RMS Matrix Explained</a:t>
              </a:r>
            </a:p>
          </p:txBody>
        </p:sp>
        <p:sp>
          <p:nvSpPr>
            <p:cNvPr id="37" name="Inhaltsplatzhalter 4">
              <a:extLst>
                <a:ext uri="{FF2B5EF4-FFF2-40B4-BE49-F238E27FC236}">
                  <a16:creationId xmlns:a16="http://schemas.microsoft.com/office/drawing/2014/main" id="{211F92C4-950C-CC29-5048-6629C87AD885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4731027" y="3433244"/>
              <a:ext cx="3096344" cy="256096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272967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anose="05000000000000000000" pitchFamily="2" charset="2"/>
                <a:buChar char="§"/>
                <a:defRPr sz="23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1pPr>
              <a:lvl2pPr marL="807798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20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2pPr>
              <a:lvl3pPr marL="1080764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9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3pPr>
              <a:lvl4pPr marL="1436256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4pPr>
              <a:lvl5pPr marL="1793335" indent="-179335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5pPr>
              <a:lvl6pPr marL="2513847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0910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7972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034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l">
                <a:lnSpc>
                  <a:spcPts val="2100"/>
                </a:lnSpc>
                <a:buNone/>
              </a:pPr>
              <a:r>
                <a:rPr lang="en-US" altLang="zh-CN" sz="1600" b="1" i="0" dirty="0">
                  <a:solidFill>
                    <a:srgbClr val="3D3929"/>
                  </a:solidFill>
                  <a:effectLst/>
                  <a:latin typeface="+mn-lt"/>
                </a:rPr>
                <a:t>Conducting an RMS Analysis</a:t>
              </a:r>
            </a:p>
          </p:txBody>
        </p:sp>
        <p:sp>
          <p:nvSpPr>
            <p:cNvPr id="38" name="Inhaltsplatzhalter 4">
              <a:extLst>
                <a:ext uri="{FF2B5EF4-FFF2-40B4-BE49-F238E27FC236}">
                  <a16:creationId xmlns:a16="http://schemas.microsoft.com/office/drawing/2014/main" id="{51E2F120-F370-8452-87DB-357A818C68D6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4586990" y="4314318"/>
              <a:ext cx="3096344" cy="256096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272967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anose="05000000000000000000" pitchFamily="2" charset="2"/>
                <a:buChar char="§"/>
                <a:defRPr sz="23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1pPr>
              <a:lvl2pPr marL="807798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20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2pPr>
              <a:lvl3pPr marL="1080764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9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3pPr>
              <a:lvl4pPr marL="1436256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4pPr>
              <a:lvl5pPr marL="1793335" indent="-179335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5pPr>
              <a:lvl6pPr marL="2513847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0910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7972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034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l">
                <a:lnSpc>
                  <a:spcPts val="2100"/>
                </a:lnSpc>
                <a:buNone/>
              </a:pPr>
              <a:r>
                <a:rPr lang="en-US" altLang="zh-CN" sz="1600" b="1" i="0" dirty="0">
                  <a:solidFill>
                    <a:srgbClr val="3D3929"/>
                  </a:solidFill>
                  <a:effectLst/>
                  <a:latin typeface="+mn-lt"/>
                </a:rPr>
                <a:t>Applying RMS Analysis Insights</a:t>
              </a:r>
            </a:p>
          </p:txBody>
        </p:sp>
      </p:grpSp>
      <p:pic>
        <p:nvPicPr>
          <p:cNvPr id="41" name="Graphic 40" descr="Supply And Demand with solid fill">
            <a:extLst>
              <a:ext uri="{FF2B5EF4-FFF2-40B4-BE49-F238E27FC236}">
                <a16:creationId xmlns:a16="http://schemas.microsoft.com/office/drawing/2014/main" id="{8AB6203B-057B-D208-A0F7-D3C10638A5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03012" y="3093251"/>
            <a:ext cx="748499" cy="748499"/>
          </a:xfrm>
          <a:prstGeom prst="rect">
            <a:avLst/>
          </a:prstGeom>
        </p:spPr>
      </p:pic>
      <p:pic>
        <p:nvPicPr>
          <p:cNvPr id="43" name="Graphic 42" descr="Teacher with solid fill">
            <a:extLst>
              <a:ext uri="{FF2B5EF4-FFF2-40B4-BE49-F238E27FC236}">
                <a16:creationId xmlns:a16="http://schemas.microsoft.com/office/drawing/2014/main" id="{3E948D4C-BDA0-7E8F-D1CB-007EF50609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88764" y="2171987"/>
            <a:ext cx="728191" cy="728191"/>
          </a:xfrm>
          <a:prstGeom prst="rect">
            <a:avLst/>
          </a:prstGeom>
        </p:spPr>
      </p:pic>
      <p:pic>
        <p:nvPicPr>
          <p:cNvPr id="46" name="Graphic 45" descr="Remote learning language with solid fill">
            <a:extLst>
              <a:ext uri="{FF2B5EF4-FFF2-40B4-BE49-F238E27FC236}">
                <a16:creationId xmlns:a16="http://schemas.microsoft.com/office/drawing/2014/main" id="{F4D3D56F-6999-0A11-880D-91AC1731B85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92322" y="1345146"/>
            <a:ext cx="646669" cy="646669"/>
          </a:xfrm>
          <a:prstGeom prst="rect">
            <a:avLst/>
          </a:prstGeom>
        </p:spPr>
      </p:pic>
      <p:pic>
        <p:nvPicPr>
          <p:cNvPr id="49" name="Graphic 48" descr="Vlog with solid fill">
            <a:extLst>
              <a:ext uri="{FF2B5EF4-FFF2-40B4-BE49-F238E27FC236}">
                <a16:creationId xmlns:a16="http://schemas.microsoft.com/office/drawing/2014/main" id="{1A2E547A-2B8B-8C45-897D-ABC22679E06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09118" y="3966121"/>
            <a:ext cx="789851" cy="789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457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64CFC-A9E7-5709-1388-B3C59FF4E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27F49E09-18D3-26CB-47E5-5B827654B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Calculating RMS for market leaders and </a:t>
            </a:r>
            <a:br>
              <a:rPr lang="en-US" altLang="zh-CN" dirty="0"/>
            </a:br>
            <a:r>
              <a:rPr lang="en-US" altLang="zh-CN" dirty="0"/>
              <a:t>other companies</a:t>
            </a:r>
          </a:p>
        </p:txBody>
      </p:sp>
      <p:grpSp>
        <p:nvGrpSpPr>
          <p:cNvPr id="136193" name="Group 136192">
            <a:extLst>
              <a:ext uri="{FF2B5EF4-FFF2-40B4-BE49-F238E27FC236}">
                <a16:creationId xmlns:a16="http://schemas.microsoft.com/office/drawing/2014/main" id="{A1E34B0F-3ABF-C516-8101-5DEE54E2E0CA}"/>
              </a:ext>
            </a:extLst>
          </p:cNvPr>
          <p:cNvGrpSpPr/>
          <p:nvPr/>
        </p:nvGrpSpPr>
        <p:grpSpPr>
          <a:xfrm>
            <a:off x="635471" y="1510065"/>
            <a:ext cx="7908076" cy="1200329"/>
            <a:chOff x="635471" y="1599910"/>
            <a:chExt cx="7908076" cy="1200329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23FCAFD-2C67-0759-0801-7E16B5E268FA}"/>
                </a:ext>
              </a:extLst>
            </p:cNvPr>
            <p:cNvGrpSpPr/>
            <p:nvPr/>
          </p:nvGrpSpPr>
          <p:grpSpPr>
            <a:xfrm>
              <a:off x="1707704" y="1869292"/>
              <a:ext cx="720080" cy="720080"/>
              <a:chOff x="3683556" y="1588790"/>
              <a:chExt cx="720080" cy="720080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31EAAEFF-285E-32D1-1AB0-76FE9E3ACA5C}"/>
                  </a:ext>
                </a:extLst>
              </p:cNvPr>
              <p:cNvSpPr/>
              <p:nvPr/>
            </p:nvSpPr>
            <p:spPr>
              <a:xfrm>
                <a:off x="3683556" y="1588790"/>
                <a:ext cx="720080" cy="720080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781ED323-1313-5F94-AB1E-669FAEA7E583}"/>
                  </a:ext>
                </a:extLst>
              </p:cNvPr>
              <p:cNvGrpSpPr/>
              <p:nvPr/>
            </p:nvGrpSpPr>
            <p:grpSpPr>
              <a:xfrm>
                <a:off x="3868540" y="1851670"/>
                <a:ext cx="361174" cy="194320"/>
                <a:chOff x="3868540" y="1851670"/>
                <a:chExt cx="361174" cy="194320"/>
              </a:xfrm>
            </p:grpSpPr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6361AC08-C788-6F93-A512-F946249B6BEB}"/>
                    </a:ext>
                  </a:extLst>
                </p:cNvPr>
                <p:cNvSpPr/>
                <p:nvPr/>
              </p:nvSpPr>
              <p:spPr>
                <a:xfrm>
                  <a:off x="3868540" y="1851670"/>
                  <a:ext cx="361174" cy="6429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DD26AC63-8FFF-B66D-3894-FE2207EF604F}"/>
                    </a:ext>
                  </a:extLst>
                </p:cNvPr>
                <p:cNvSpPr/>
                <p:nvPr/>
              </p:nvSpPr>
              <p:spPr>
                <a:xfrm>
                  <a:off x="3868540" y="1981696"/>
                  <a:ext cx="361174" cy="6429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33" name="Inhaltsplatzhalter 4">
              <a:extLst>
                <a:ext uri="{FF2B5EF4-FFF2-40B4-BE49-F238E27FC236}">
                  <a16:creationId xmlns:a16="http://schemas.microsoft.com/office/drawing/2014/main" id="{FF30DDF8-4463-8F2F-0575-3B0D6B04669C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35471" y="2117616"/>
              <a:ext cx="979741" cy="296748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272967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anose="05000000000000000000" pitchFamily="2" charset="2"/>
                <a:buChar char="§"/>
                <a:defRPr sz="23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1pPr>
              <a:lvl2pPr marL="807798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20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2pPr>
              <a:lvl3pPr marL="1080764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9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3pPr>
              <a:lvl4pPr marL="1436256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4pPr>
              <a:lvl5pPr marL="1793335" indent="-179335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5pPr>
              <a:lvl6pPr marL="2513847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0910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7972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034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100"/>
                </a:lnSpc>
                <a:buNone/>
              </a:pPr>
              <a:r>
                <a:rPr lang="en-US" altLang="zh-CN" sz="2800" b="1" i="0" dirty="0">
                  <a:solidFill>
                    <a:srgbClr val="3D3929"/>
                  </a:solidFill>
                  <a:effectLst/>
                  <a:latin typeface="+mn-lt"/>
                </a:rPr>
                <a:t>RMS 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E853CBE-CB1E-5C8E-C7A2-5ECBC76FBB79}"/>
                </a:ext>
              </a:extLst>
            </p:cNvPr>
            <p:cNvSpPr txBox="1"/>
            <p:nvPr/>
          </p:nvSpPr>
          <p:spPr>
            <a:xfrm>
              <a:off x="2459926" y="1815355"/>
              <a:ext cx="2603946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400" b="1" i="0" dirty="0">
                  <a:solidFill>
                    <a:srgbClr val="3D3929"/>
                  </a:solidFill>
                  <a:effectLst/>
                  <a:latin typeface="+mn-lt"/>
                </a:rPr>
                <a:t>Market leader's market share </a:t>
              </a:r>
              <a:endParaRPr lang="zh-CN" altLang="en-US" sz="2400" dirty="0"/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36FCF8A1-556A-D9A1-2033-9BFF460ECD50}"/>
                </a:ext>
              </a:extLst>
            </p:cNvPr>
            <p:cNvGrpSpPr/>
            <p:nvPr/>
          </p:nvGrpSpPr>
          <p:grpSpPr>
            <a:xfrm>
              <a:off x="5063872" y="1902158"/>
              <a:ext cx="720080" cy="720080"/>
              <a:chOff x="5574173" y="2910384"/>
              <a:chExt cx="720080" cy="720080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FDC779C8-3079-DD29-6339-4EE21C342376}"/>
                  </a:ext>
                </a:extLst>
              </p:cNvPr>
              <p:cNvSpPr/>
              <p:nvPr/>
            </p:nvSpPr>
            <p:spPr>
              <a:xfrm>
                <a:off x="5574173" y="2910384"/>
                <a:ext cx="720080" cy="720080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7BC98B8-BE26-1D1B-365F-BAC353410969}"/>
                  </a:ext>
                </a:extLst>
              </p:cNvPr>
              <p:cNvGrpSpPr/>
              <p:nvPr/>
            </p:nvGrpSpPr>
            <p:grpSpPr>
              <a:xfrm>
                <a:off x="5759157" y="3136545"/>
                <a:ext cx="361174" cy="270859"/>
                <a:chOff x="5759157" y="3136545"/>
                <a:chExt cx="361174" cy="270859"/>
              </a:xfrm>
            </p:grpSpPr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F513D4CE-FF1E-6E2D-8C39-46C77E117D47}"/>
                    </a:ext>
                  </a:extLst>
                </p:cNvPr>
                <p:cNvSpPr/>
                <p:nvPr/>
              </p:nvSpPr>
              <p:spPr>
                <a:xfrm>
                  <a:off x="5759157" y="3238277"/>
                  <a:ext cx="361174" cy="6429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A876BB71-F219-B4F3-0400-564AFF78CC8F}"/>
                    </a:ext>
                  </a:extLst>
                </p:cNvPr>
                <p:cNvSpPr/>
                <p:nvPr/>
              </p:nvSpPr>
              <p:spPr>
                <a:xfrm>
                  <a:off x="5903744" y="3136545"/>
                  <a:ext cx="72000" cy="72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CB17D59F-29A9-5B21-26F6-59FDD5B99C7E}"/>
                    </a:ext>
                  </a:extLst>
                </p:cNvPr>
                <p:cNvSpPr/>
                <p:nvPr/>
              </p:nvSpPr>
              <p:spPr>
                <a:xfrm>
                  <a:off x="5903744" y="3335404"/>
                  <a:ext cx="72000" cy="72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C2919AE-1F50-82AE-B43C-003B9820D716}"/>
                </a:ext>
              </a:extLst>
            </p:cNvPr>
            <p:cNvSpPr txBox="1"/>
            <p:nvPr/>
          </p:nvSpPr>
          <p:spPr>
            <a:xfrm>
              <a:off x="5939601" y="1599910"/>
              <a:ext cx="2603946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400" b="1" i="0" dirty="0">
                  <a:solidFill>
                    <a:srgbClr val="3D3929"/>
                  </a:solidFill>
                  <a:effectLst/>
                  <a:latin typeface="+mn-lt"/>
                </a:rPr>
                <a:t>Next biggest competitor's market share</a:t>
              </a:r>
              <a:endParaRPr lang="zh-CN" altLang="en-US" sz="2400" dirty="0"/>
            </a:p>
          </p:txBody>
        </p:sp>
      </p:grp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F519C250-6C4F-A64F-5144-9DEB9113042B}"/>
              </a:ext>
            </a:extLst>
          </p:cNvPr>
          <p:cNvSpPr/>
          <p:nvPr/>
        </p:nvSpPr>
        <p:spPr>
          <a:xfrm>
            <a:off x="600453" y="1547679"/>
            <a:ext cx="7943094" cy="1271421"/>
          </a:xfrm>
          <a:prstGeom prst="roundRect">
            <a:avLst>
              <a:gd name="adj" fmla="val 14309"/>
            </a:avLst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6195" name="Group 136194">
            <a:extLst>
              <a:ext uri="{FF2B5EF4-FFF2-40B4-BE49-F238E27FC236}">
                <a16:creationId xmlns:a16="http://schemas.microsoft.com/office/drawing/2014/main" id="{ADBAE32E-6726-3F7E-98EE-565B8B9F0CD5}"/>
              </a:ext>
            </a:extLst>
          </p:cNvPr>
          <p:cNvGrpSpPr/>
          <p:nvPr/>
        </p:nvGrpSpPr>
        <p:grpSpPr>
          <a:xfrm>
            <a:off x="600453" y="3425913"/>
            <a:ext cx="7943094" cy="1271421"/>
            <a:chOff x="600453" y="3200670"/>
            <a:chExt cx="7943094" cy="1271421"/>
          </a:xfrm>
        </p:grpSpPr>
        <p:grpSp>
          <p:nvGrpSpPr>
            <p:cNvPr id="136192" name="Group 136191">
              <a:extLst>
                <a:ext uri="{FF2B5EF4-FFF2-40B4-BE49-F238E27FC236}">
                  <a16:creationId xmlns:a16="http://schemas.microsoft.com/office/drawing/2014/main" id="{C40D4683-9CEB-D507-6487-542C764DB4FE}"/>
                </a:ext>
              </a:extLst>
            </p:cNvPr>
            <p:cNvGrpSpPr/>
            <p:nvPr/>
          </p:nvGrpSpPr>
          <p:grpSpPr>
            <a:xfrm>
              <a:off x="635471" y="3412958"/>
              <a:ext cx="7908076" cy="830997"/>
              <a:chOff x="635471" y="3412958"/>
              <a:chExt cx="7908076" cy="830997"/>
            </a:xfrm>
          </p:grpSpPr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4CC05E92-F033-AFD5-AEB9-217F688808C6}"/>
                  </a:ext>
                </a:extLst>
              </p:cNvPr>
              <p:cNvGrpSpPr/>
              <p:nvPr/>
            </p:nvGrpSpPr>
            <p:grpSpPr>
              <a:xfrm>
                <a:off x="1707704" y="3468184"/>
                <a:ext cx="720080" cy="720080"/>
                <a:chOff x="3683556" y="1588790"/>
                <a:chExt cx="720080" cy="720080"/>
              </a:xfrm>
            </p:grpSpPr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04D57E82-F85E-AF59-6BCC-9D3493C0F502}"/>
                    </a:ext>
                  </a:extLst>
                </p:cNvPr>
                <p:cNvSpPr/>
                <p:nvPr/>
              </p:nvSpPr>
              <p:spPr>
                <a:xfrm>
                  <a:off x="3683556" y="1588790"/>
                  <a:ext cx="720080" cy="720080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grpSp>
              <p:nvGrpSpPr>
                <p:cNvPr id="50" name="Group 49">
                  <a:extLst>
                    <a:ext uri="{FF2B5EF4-FFF2-40B4-BE49-F238E27FC236}">
                      <a16:creationId xmlns:a16="http://schemas.microsoft.com/office/drawing/2014/main" id="{85650229-ED06-E13A-8FA5-3238B8AEAD00}"/>
                    </a:ext>
                  </a:extLst>
                </p:cNvPr>
                <p:cNvGrpSpPr/>
                <p:nvPr/>
              </p:nvGrpSpPr>
              <p:grpSpPr>
                <a:xfrm>
                  <a:off x="3868540" y="1851670"/>
                  <a:ext cx="361174" cy="194320"/>
                  <a:chOff x="3868540" y="1851670"/>
                  <a:chExt cx="361174" cy="194320"/>
                </a:xfrm>
              </p:grpSpPr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05F28A53-B11F-33FB-99FE-8206D27DA225}"/>
                      </a:ext>
                    </a:extLst>
                  </p:cNvPr>
                  <p:cNvSpPr/>
                  <p:nvPr/>
                </p:nvSpPr>
                <p:spPr>
                  <a:xfrm>
                    <a:off x="3868540" y="1851670"/>
                    <a:ext cx="361174" cy="6429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D77D4C5E-A053-7A78-7E56-6590BCAB0265}"/>
                      </a:ext>
                    </a:extLst>
                  </p:cNvPr>
                  <p:cNvSpPr/>
                  <p:nvPr/>
                </p:nvSpPr>
                <p:spPr>
                  <a:xfrm>
                    <a:off x="3868540" y="1981696"/>
                    <a:ext cx="361174" cy="6429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</p:grpSp>
          </p:grpSp>
          <p:sp>
            <p:nvSpPr>
              <p:cNvPr id="53" name="Inhaltsplatzhalter 4">
                <a:extLst>
                  <a:ext uri="{FF2B5EF4-FFF2-40B4-BE49-F238E27FC236}">
                    <a16:creationId xmlns:a16="http://schemas.microsoft.com/office/drawing/2014/main" id="{A8D35E0A-D343-9C10-6049-5783FEA85FFD}"/>
                  </a:ext>
                </a:extLst>
              </p:cNvPr>
              <p:cNvSpPr txBox="1">
                <a:spLocks/>
              </p:cNvSpPr>
              <p:nvPr/>
            </p:nvSpPr>
            <p:spPr>
              <a:xfrm flipH="1">
                <a:off x="635471" y="3679850"/>
                <a:ext cx="979741" cy="296748"/>
              </a:xfrm>
              <a:prstGeom prst="rect">
                <a:avLst/>
              </a:prstGeom>
            </p:spPr>
            <p:txBody>
              <a:bodyPr wrap="square" lIns="0" tIns="0" rIns="0" bIns="0" anchor="t" anchorCtr="0">
                <a:spAutoFit/>
              </a:bodyPr>
              <a:lstStyle>
                <a:lvl1pPr marL="272967" indent="-272967" algn="l" defTabSz="914127" rtl="0" eaLnBrk="1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Wingdings" panose="05000000000000000000" pitchFamily="2" charset="2"/>
                  <a:buChar char="§"/>
                  <a:defRPr sz="23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1pPr>
                <a:lvl2pPr marL="807798" indent="-272967" algn="l" defTabSz="914127" rtl="0" eaLnBrk="1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20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2pPr>
                <a:lvl3pPr marL="1080764" indent="-177748" algn="l" defTabSz="914127" rtl="0" eaLnBrk="1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9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3pPr>
                <a:lvl4pPr marL="1436256" indent="-177748" algn="l" defTabSz="914127" rtl="0" eaLnBrk="1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4pPr>
                <a:lvl5pPr marL="1793335" indent="-179335" algn="l" defTabSz="914127" rtl="0" eaLnBrk="1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5pPr>
                <a:lvl6pPr marL="2513847" indent="-228532" algn="l" defTabSz="914127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0910" indent="-228532" algn="l" defTabSz="914127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7972" indent="-228532" algn="l" defTabSz="914127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5034" indent="-228532" algn="l" defTabSz="914127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ts val="2100"/>
                  </a:lnSpc>
                  <a:buNone/>
                </a:pPr>
                <a:r>
                  <a:rPr lang="en-US" altLang="zh-CN" sz="2800" b="1" i="0" dirty="0">
                    <a:solidFill>
                      <a:srgbClr val="3D3929"/>
                    </a:solidFill>
                    <a:effectLst/>
                    <a:latin typeface="+mn-lt"/>
                  </a:rPr>
                  <a:t>RMS 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3C83AB81-5A13-E4A7-ED4A-CFB12D4CB123}"/>
                  </a:ext>
                </a:extLst>
              </p:cNvPr>
              <p:cNvSpPr txBox="1"/>
              <p:nvPr/>
            </p:nvSpPr>
            <p:spPr>
              <a:xfrm>
                <a:off x="2459926" y="3412958"/>
                <a:ext cx="2603946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2400" b="1" i="0" dirty="0">
                    <a:solidFill>
                      <a:srgbClr val="3D3929"/>
                    </a:solidFill>
                    <a:effectLst/>
                    <a:latin typeface="+mn-lt"/>
                  </a:rPr>
                  <a:t>Company's market share</a:t>
                </a:r>
                <a:endParaRPr lang="zh-CN" altLang="en-US" sz="2400" dirty="0"/>
              </a:p>
            </p:txBody>
          </p: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CE94B681-254C-0A21-0F85-9A37BB18B288}"/>
                  </a:ext>
                </a:extLst>
              </p:cNvPr>
              <p:cNvGrpSpPr/>
              <p:nvPr/>
            </p:nvGrpSpPr>
            <p:grpSpPr>
              <a:xfrm>
                <a:off x="5063872" y="3468184"/>
                <a:ext cx="720080" cy="720080"/>
                <a:chOff x="5574173" y="2910384"/>
                <a:chExt cx="720080" cy="720080"/>
              </a:xfrm>
            </p:grpSpPr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3373746D-3A24-578E-1916-25FD5596F981}"/>
                    </a:ext>
                  </a:extLst>
                </p:cNvPr>
                <p:cNvSpPr/>
                <p:nvPr/>
              </p:nvSpPr>
              <p:spPr>
                <a:xfrm>
                  <a:off x="5574173" y="2910384"/>
                  <a:ext cx="720080" cy="720080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897BBF2F-4E4B-FDD7-DA16-DF4042C34B11}"/>
                    </a:ext>
                  </a:extLst>
                </p:cNvPr>
                <p:cNvGrpSpPr/>
                <p:nvPr/>
              </p:nvGrpSpPr>
              <p:grpSpPr>
                <a:xfrm>
                  <a:off x="5759157" y="3136545"/>
                  <a:ext cx="361174" cy="270859"/>
                  <a:chOff x="5759157" y="3136545"/>
                  <a:chExt cx="361174" cy="270859"/>
                </a:xfrm>
              </p:grpSpPr>
              <p:sp>
                <p:nvSpPr>
                  <p:cNvPr id="58" name="Rectangle 57">
                    <a:extLst>
                      <a:ext uri="{FF2B5EF4-FFF2-40B4-BE49-F238E27FC236}">
                        <a16:creationId xmlns:a16="http://schemas.microsoft.com/office/drawing/2014/main" id="{9B5EC898-320C-7512-4971-FB1908C12C22}"/>
                      </a:ext>
                    </a:extLst>
                  </p:cNvPr>
                  <p:cNvSpPr/>
                  <p:nvPr/>
                </p:nvSpPr>
                <p:spPr>
                  <a:xfrm>
                    <a:off x="5759157" y="3238277"/>
                    <a:ext cx="361174" cy="6429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59" name="Oval 58">
                    <a:extLst>
                      <a:ext uri="{FF2B5EF4-FFF2-40B4-BE49-F238E27FC236}">
                        <a16:creationId xmlns:a16="http://schemas.microsoft.com/office/drawing/2014/main" id="{CABC31F5-9B5C-25F7-15AF-5C0A9ADD7752}"/>
                      </a:ext>
                    </a:extLst>
                  </p:cNvPr>
                  <p:cNvSpPr/>
                  <p:nvPr/>
                </p:nvSpPr>
                <p:spPr>
                  <a:xfrm>
                    <a:off x="5903744" y="3136545"/>
                    <a:ext cx="72000" cy="7200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60" name="Oval 59">
                    <a:extLst>
                      <a:ext uri="{FF2B5EF4-FFF2-40B4-BE49-F238E27FC236}">
                        <a16:creationId xmlns:a16="http://schemas.microsoft.com/office/drawing/2014/main" id="{923C906B-8CC2-F340-2A0F-946799E83D8D}"/>
                      </a:ext>
                    </a:extLst>
                  </p:cNvPr>
                  <p:cNvSpPr/>
                  <p:nvPr/>
                </p:nvSpPr>
                <p:spPr>
                  <a:xfrm>
                    <a:off x="5903744" y="3335404"/>
                    <a:ext cx="72000" cy="7200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</p:grpSp>
          </p:grp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1F5A15DB-BEBD-D2F8-AC47-D05DADA483F3}"/>
                  </a:ext>
                </a:extLst>
              </p:cNvPr>
              <p:cNvSpPr txBox="1"/>
              <p:nvPr/>
            </p:nvSpPr>
            <p:spPr>
              <a:xfrm>
                <a:off x="5939601" y="3412958"/>
                <a:ext cx="2603946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2400" b="1" i="0" dirty="0">
                    <a:solidFill>
                      <a:srgbClr val="3D3929"/>
                    </a:solidFill>
                    <a:effectLst/>
                    <a:latin typeface="+mn-lt"/>
                  </a:rPr>
                  <a:t>Market leader's market share </a:t>
                </a:r>
              </a:p>
            </p:txBody>
          </p:sp>
        </p:grpSp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954B214E-2844-6D78-5181-926EEE238B8D}"/>
                </a:ext>
              </a:extLst>
            </p:cNvPr>
            <p:cNvSpPr/>
            <p:nvPr/>
          </p:nvSpPr>
          <p:spPr>
            <a:xfrm>
              <a:off x="600453" y="3200670"/>
              <a:ext cx="7943094" cy="1271421"/>
            </a:xfrm>
            <a:prstGeom prst="roundRect">
              <a:avLst>
                <a:gd name="adj" fmla="val 14309"/>
              </a:avLst>
            </a:prstGeom>
            <a:noFill/>
            <a:ln>
              <a:solidFill>
                <a:srgbClr val="FFC000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36197" name="Group 136196">
            <a:extLst>
              <a:ext uri="{FF2B5EF4-FFF2-40B4-BE49-F238E27FC236}">
                <a16:creationId xmlns:a16="http://schemas.microsoft.com/office/drawing/2014/main" id="{7A07E475-F0AF-6732-007F-840C369F6977}"/>
              </a:ext>
            </a:extLst>
          </p:cNvPr>
          <p:cNvGrpSpPr/>
          <p:nvPr/>
        </p:nvGrpSpPr>
        <p:grpSpPr>
          <a:xfrm>
            <a:off x="877090" y="1283954"/>
            <a:ext cx="2506530" cy="436074"/>
            <a:chOff x="877090" y="1283954"/>
            <a:chExt cx="2506530" cy="436074"/>
          </a:xfrm>
        </p:grpSpPr>
        <p:sp>
          <p:nvSpPr>
            <p:cNvPr id="136196" name="Rectangle: Rounded Corners 136195">
              <a:extLst>
                <a:ext uri="{FF2B5EF4-FFF2-40B4-BE49-F238E27FC236}">
                  <a16:creationId xmlns:a16="http://schemas.microsoft.com/office/drawing/2014/main" id="{A535FD7B-B334-4E62-634E-6AF9F7EE7DD6}"/>
                </a:ext>
              </a:extLst>
            </p:cNvPr>
            <p:cNvSpPr/>
            <p:nvPr/>
          </p:nvSpPr>
          <p:spPr>
            <a:xfrm>
              <a:off x="877090" y="1283954"/>
              <a:ext cx="2506530" cy="436074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Inhaltsplatzhalter 4">
              <a:extLst>
                <a:ext uri="{FF2B5EF4-FFF2-40B4-BE49-F238E27FC236}">
                  <a16:creationId xmlns:a16="http://schemas.microsoft.com/office/drawing/2014/main" id="{C907379B-C6B3-1A9C-D8C8-E1FFA3A9EB49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122243" y="1352688"/>
              <a:ext cx="2016224" cy="256096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272967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anose="05000000000000000000" pitchFamily="2" charset="2"/>
                <a:buChar char="§"/>
                <a:defRPr sz="23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1pPr>
              <a:lvl2pPr marL="807798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20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2pPr>
              <a:lvl3pPr marL="1080764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9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3pPr>
              <a:lvl4pPr marL="1436256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4pPr>
              <a:lvl5pPr marL="1793335" indent="-179335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5pPr>
              <a:lvl6pPr marL="2513847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0910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7972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034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l">
                <a:lnSpc>
                  <a:spcPts val="2100"/>
                </a:lnSpc>
                <a:buNone/>
              </a:pPr>
              <a:r>
                <a:rPr lang="en-US" altLang="zh-CN" sz="1600" b="1" i="0" dirty="0">
                  <a:solidFill>
                    <a:schemeClr val="tx1"/>
                  </a:solidFill>
                  <a:effectLst/>
                  <a:latin typeface="+mn-lt"/>
                </a:rPr>
                <a:t>For the market leader</a:t>
              </a:r>
            </a:p>
          </p:txBody>
        </p:sp>
      </p:grpSp>
      <p:grpSp>
        <p:nvGrpSpPr>
          <p:cNvPr id="136198" name="Group 136197">
            <a:extLst>
              <a:ext uri="{FF2B5EF4-FFF2-40B4-BE49-F238E27FC236}">
                <a16:creationId xmlns:a16="http://schemas.microsoft.com/office/drawing/2014/main" id="{D771D24F-EF34-36D2-74DA-661F2BACC894}"/>
              </a:ext>
            </a:extLst>
          </p:cNvPr>
          <p:cNvGrpSpPr/>
          <p:nvPr/>
        </p:nvGrpSpPr>
        <p:grpSpPr>
          <a:xfrm>
            <a:off x="877090" y="3203237"/>
            <a:ext cx="2506530" cy="436074"/>
            <a:chOff x="877090" y="1283954"/>
            <a:chExt cx="2506530" cy="436074"/>
          </a:xfrm>
        </p:grpSpPr>
        <p:sp>
          <p:nvSpPr>
            <p:cNvPr id="136199" name="Rectangle: Rounded Corners 136198">
              <a:extLst>
                <a:ext uri="{FF2B5EF4-FFF2-40B4-BE49-F238E27FC236}">
                  <a16:creationId xmlns:a16="http://schemas.microsoft.com/office/drawing/2014/main" id="{0A13ED01-6FF1-2018-1BEE-A7765CE7625E}"/>
                </a:ext>
              </a:extLst>
            </p:cNvPr>
            <p:cNvSpPr/>
            <p:nvPr/>
          </p:nvSpPr>
          <p:spPr>
            <a:xfrm>
              <a:off x="877090" y="1283954"/>
              <a:ext cx="2506530" cy="436074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200" name="Inhaltsplatzhalter 4">
              <a:extLst>
                <a:ext uri="{FF2B5EF4-FFF2-40B4-BE49-F238E27FC236}">
                  <a16:creationId xmlns:a16="http://schemas.microsoft.com/office/drawing/2014/main" id="{548AD03A-C844-ED3A-5672-BF6AB6665A02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122243" y="1352688"/>
              <a:ext cx="2016224" cy="256096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272967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anose="05000000000000000000" pitchFamily="2" charset="2"/>
                <a:buChar char="§"/>
                <a:defRPr sz="23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1pPr>
              <a:lvl2pPr marL="807798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20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2pPr>
              <a:lvl3pPr marL="1080764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9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3pPr>
              <a:lvl4pPr marL="1436256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4pPr>
              <a:lvl5pPr marL="1793335" indent="-179335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5pPr>
              <a:lvl6pPr marL="2513847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0910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7972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034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l">
                <a:lnSpc>
                  <a:spcPts val="2100"/>
                </a:lnSpc>
                <a:buNone/>
              </a:pPr>
              <a:r>
                <a:rPr lang="en-US" altLang="zh-CN" sz="1600" b="1" i="0" dirty="0">
                  <a:solidFill>
                    <a:schemeClr val="tx1"/>
                  </a:solidFill>
                  <a:effectLst/>
                  <a:latin typeface="+mn-lt"/>
                </a:rPr>
                <a:t>For all other companies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973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6D9EA-6957-42F4-1E20-4D434E2F4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C49C0E82-3818-71A7-A46C-B853C23C2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The ROS/RMS Matrix-1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AACE5DC-52F2-9589-9268-FD9C51586D9E}"/>
              </a:ext>
            </a:extLst>
          </p:cNvPr>
          <p:cNvGrpSpPr/>
          <p:nvPr/>
        </p:nvGrpSpPr>
        <p:grpSpPr>
          <a:xfrm>
            <a:off x="1110568" y="1100239"/>
            <a:ext cx="6120188" cy="3824758"/>
            <a:chOff x="1110568" y="1100239"/>
            <a:chExt cx="6120188" cy="3824758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6A1D8C9C-4A2B-C7DF-A75E-461435B1B979}"/>
                </a:ext>
              </a:extLst>
            </p:cNvPr>
            <p:cNvGrpSpPr/>
            <p:nvPr/>
          </p:nvGrpSpPr>
          <p:grpSpPr>
            <a:xfrm>
              <a:off x="1110568" y="1100239"/>
              <a:ext cx="6120188" cy="3824758"/>
              <a:chOff x="793832" y="1100239"/>
              <a:chExt cx="6120188" cy="3824758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658D429-130B-C20A-CA50-6F9128F992BC}"/>
                  </a:ext>
                </a:extLst>
              </p:cNvPr>
              <p:cNvSpPr txBox="1"/>
              <p:nvPr/>
            </p:nvSpPr>
            <p:spPr>
              <a:xfrm>
                <a:off x="1734077" y="1248240"/>
                <a:ext cx="603632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400" kern="0" dirty="0">
                    <a:solidFill>
                      <a:srgbClr val="0070C0"/>
                    </a:solidFill>
                    <a:effectLst/>
                    <a:ea typeface="宋体" panose="02010600030101010101" pitchFamily="2" charset="-122"/>
                  </a:rPr>
                  <a:t>High</a:t>
                </a:r>
                <a:endParaRPr lang="zh-CN" altLang="en-US" sz="1400" dirty="0">
                  <a:solidFill>
                    <a:srgbClr val="0070C0"/>
                  </a:solidFill>
                </a:endParaRPr>
              </a:p>
            </p:txBody>
          </p:sp>
          <p:cxnSp>
            <p:nvCxnSpPr>
              <p:cNvPr id="3" name="Straight Arrow Connector 2">
                <a:extLst>
                  <a:ext uri="{FF2B5EF4-FFF2-40B4-BE49-F238E27FC236}">
                    <a16:creationId xmlns:a16="http://schemas.microsoft.com/office/drawing/2014/main" id="{C712F74C-BD58-FC5E-D5E0-2B47342C93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32120" y="4248018"/>
                <a:ext cx="431435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" name="Straight Arrow Connector 3">
                <a:extLst>
                  <a:ext uri="{FF2B5EF4-FFF2-40B4-BE49-F238E27FC236}">
                    <a16:creationId xmlns:a16="http://schemas.microsoft.com/office/drawing/2014/main" id="{04C8AEE5-3A9A-6F90-3858-0B021448216C}"/>
                  </a:ext>
                </a:extLst>
              </p:cNvPr>
              <p:cNvCxnSpPr/>
              <p:nvPr/>
            </p:nvCxnSpPr>
            <p:spPr>
              <a:xfrm flipV="1">
                <a:off x="2532119" y="1100239"/>
                <a:ext cx="0" cy="314778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DC1A5ED4-E519-2D67-884B-3177CDFB0212}"/>
                  </a:ext>
                </a:extLst>
              </p:cNvPr>
              <p:cNvSpPr/>
              <p:nvPr/>
            </p:nvSpPr>
            <p:spPr>
              <a:xfrm>
                <a:off x="2470919" y="4186088"/>
                <a:ext cx="122400" cy="12323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3283EE-70B3-6C97-E2A0-BDF9CE5FC925}"/>
                  </a:ext>
                </a:extLst>
              </p:cNvPr>
              <p:cNvSpPr txBox="1"/>
              <p:nvPr/>
            </p:nvSpPr>
            <p:spPr>
              <a:xfrm>
                <a:off x="2532582" y="4309323"/>
                <a:ext cx="66099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400" kern="0" dirty="0">
                    <a:solidFill>
                      <a:srgbClr val="0070C0"/>
                    </a:solidFill>
                    <a:effectLst/>
                    <a:ea typeface="宋体" panose="02010600030101010101" pitchFamily="2" charset="-122"/>
                  </a:rPr>
                  <a:t>Low</a:t>
                </a:r>
                <a:endParaRPr lang="zh-CN" altLang="en-US" sz="14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2B22139-9ED9-B3BC-98BD-55951C3F990B}"/>
                  </a:ext>
                </a:extLst>
              </p:cNvPr>
              <p:cNvSpPr txBox="1"/>
              <p:nvPr/>
            </p:nvSpPr>
            <p:spPr>
              <a:xfrm>
                <a:off x="6166612" y="4309323"/>
                <a:ext cx="74740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400" kern="0" dirty="0">
                    <a:solidFill>
                      <a:srgbClr val="0070C0"/>
                    </a:solidFill>
                    <a:effectLst/>
                    <a:ea typeface="宋体" panose="02010600030101010101" pitchFamily="2" charset="-122"/>
                  </a:rPr>
                  <a:t>High</a:t>
                </a:r>
                <a:endParaRPr lang="zh-CN" altLang="en-US" sz="14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CE46B8-3DE6-37F6-043C-D77F71935DD9}"/>
                  </a:ext>
                </a:extLst>
              </p:cNvPr>
              <p:cNvSpPr txBox="1"/>
              <p:nvPr/>
            </p:nvSpPr>
            <p:spPr>
              <a:xfrm>
                <a:off x="1744165" y="3895260"/>
                <a:ext cx="68057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400" kern="0" dirty="0">
                    <a:solidFill>
                      <a:srgbClr val="0070C0"/>
                    </a:solidFill>
                    <a:effectLst/>
                    <a:ea typeface="宋体" panose="02010600030101010101" pitchFamily="2" charset="-122"/>
                  </a:rPr>
                  <a:t>Low</a:t>
                </a:r>
                <a:endParaRPr lang="zh-CN" altLang="en-US" sz="14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B0B973E-4246-BD2D-0A39-AAC372E52767}"/>
                  </a:ext>
                </a:extLst>
              </p:cNvPr>
              <p:cNvSpPr txBox="1"/>
              <p:nvPr/>
            </p:nvSpPr>
            <p:spPr>
              <a:xfrm>
                <a:off x="793832" y="2372111"/>
                <a:ext cx="170301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b="0" i="0" dirty="0">
                    <a:solidFill>
                      <a:srgbClr val="3D3929"/>
                    </a:solidFill>
                    <a:effectLst/>
                    <a:latin typeface="Inter"/>
                  </a:rPr>
                  <a:t>Return on Sales (ROS)</a:t>
                </a:r>
                <a:endParaRPr lang="zh-CN" altLang="en-US" dirty="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AD20D18-6C96-FB6D-1CE4-3E96EA0D1E61}"/>
                  </a:ext>
                </a:extLst>
              </p:cNvPr>
              <p:cNvSpPr txBox="1"/>
              <p:nvPr/>
            </p:nvSpPr>
            <p:spPr>
              <a:xfrm>
                <a:off x="3528569" y="4278666"/>
                <a:ext cx="232145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kern="0" dirty="0">
                    <a:solidFill>
                      <a:srgbClr val="000000"/>
                    </a:solidFill>
                    <a:ea typeface="宋体" panose="02010600030101010101" pitchFamily="2" charset="-122"/>
                  </a:rPr>
                  <a:t>Relative Market Share (RMS)</a:t>
                </a:r>
                <a:endParaRPr lang="zh-CN" altLang="en-US" dirty="0"/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1DA0169B-5BBE-B2E2-F63C-331868A739B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527446" y="1349041"/>
                <a:ext cx="2873923" cy="2151159"/>
              </a:xfrm>
              <a:prstGeom prst="line">
                <a:avLst/>
              </a:prstGeom>
              <a:ln w="158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A55A1BE8-3393-1F0E-A077-47A3744C6CA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364213" y="2140543"/>
                <a:ext cx="2787343" cy="2086353"/>
              </a:xfrm>
              <a:prstGeom prst="line">
                <a:avLst/>
              </a:prstGeom>
              <a:ln w="158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CEF87471-AC91-A905-5C29-15E74B178660}"/>
                </a:ext>
              </a:extLst>
            </p:cNvPr>
            <p:cNvSpPr/>
            <p:nvPr/>
          </p:nvSpPr>
          <p:spPr>
            <a:xfrm>
              <a:off x="4849596" y="1734878"/>
              <a:ext cx="1087738" cy="1087738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2751" tIns="812800" rIns="412750" bIns="812800" numCol="1" spcCol="1270" anchor="ctr" anchorCtr="0">
              <a:noAutofit/>
            </a:bodyPr>
            <a:lstStyle/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650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70218F4-681A-BD51-5648-3AC44A65BCA6}"/>
                </a:ext>
              </a:extLst>
            </p:cNvPr>
            <p:cNvSpPr/>
            <p:nvPr/>
          </p:nvSpPr>
          <p:spPr>
            <a:xfrm>
              <a:off x="4073209" y="2419068"/>
              <a:ext cx="638081" cy="638081"/>
            </a:xfrm>
            <a:prstGeom prst="ellipse">
              <a:avLst/>
            </a:prstGeom>
            <a:solidFill>
              <a:srgbClr val="73BC44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2751" tIns="812800" rIns="412750" bIns="812800" numCol="1" spcCol="1270" anchor="ctr" anchorCtr="0">
              <a:noAutofit/>
            </a:bodyPr>
            <a:lstStyle/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650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1D3530C8-2B8B-CF01-4103-80618B71A5E8}"/>
                </a:ext>
              </a:extLst>
            </p:cNvPr>
            <p:cNvSpPr/>
            <p:nvPr/>
          </p:nvSpPr>
          <p:spPr>
            <a:xfrm>
              <a:off x="3671125" y="3337259"/>
              <a:ext cx="457610" cy="457610"/>
            </a:xfrm>
            <a:prstGeom prst="ellipse">
              <a:avLst/>
            </a:prstGeom>
            <a:solidFill>
              <a:srgbClr val="4BAFC8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2751" tIns="812800" rIns="412750" bIns="812800" numCol="1" spcCol="1270" anchor="ctr" anchorCtr="0">
              <a:noAutofit/>
            </a:bodyPr>
            <a:lstStyle/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6500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E6DF10B3-C80A-3089-5740-1B17A94A09CD}"/>
                </a:ext>
              </a:extLst>
            </p:cNvPr>
            <p:cNvSpPr/>
            <p:nvPr/>
          </p:nvSpPr>
          <p:spPr>
            <a:xfrm>
              <a:off x="3252025" y="3794459"/>
              <a:ext cx="200292" cy="200292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2751" tIns="812800" rIns="412750" bIns="812800" numCol="1" spcCol="1270" anchor="ctr" anchorCtr="0">
              <a:noAutofit/>
            </a:bodyPr>
            <a:lstStyle/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650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62F0AD2-E710-5010-56B7-2DF11A98DB92}"/>
                </a:ext>
              </a:extLst>
            </p:cNvPr>
            <p:cNvSpPr/>
            <p:nvPr/>
          </p:nvSpPr>
          <p:spPr>
            <a:xfrm>
              <a:off x="4915571" y="3447212"/>
              <a:ext cx="703369" cy="703369"/>
            </a:xfrm>
            <a:prstGeom prst="ellipse">
              <a:avLst/>
            </a:prstGeom>
            <a:noFill/>
            <a:ln w="19050">
              <a:solidFill>
                <a:srgbClr val="C00000"/>
              </a:solidFill>
              <a:prstDash val="sysDash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2751" tIns="812800" rIns="412750" bIns="812800" numCol="1" spcCol="1270" anchor="ctr" anchorCtr="0">
              <a:noAutofit/>
            </a:bodyPr>
            <a:lstStyle/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650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18F49622-540F-5F3A-7CA1-4BD90AA3300E}"/>
                </a:ext>
              </a:extLst>
            </p:cNvPr>
            <p:cNvSpPr/>
            <p:nvPr/>
          </p:nvSpPr>
          <p:spPr>
            <a:xfrm>
              <a:off x="3356403" y="1581591"/>
              <a:ext cx="703369" cy="703369"/>
            </a:xfrm>
            <a:prstGeom prst="ellipse">
              <a:avLst/>
            </a:prstGeom>
            <a:noFill/>
            <a:ln w="19050">
              <a:solidFill>
                <a:srgbClr val="C00000"/>
              </a:solidFill>
              <a:prstDash val="sysDash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2751" tIns="812800" rIns="412750" bIns="812800" numCol="1" spcCol="1270" anchor="ctr" anchorCtr="0">
              <a:noAutofit/>
            </a:bodyPr>
            <a:lstStyle/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6500"/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D8AA7E84-C9B4-7DA7-B609-DE6A7749F21F}"/>
                </a:ext>
              </a:extLst>
            </p:cNvPr>
            <p:cNvCxnSpPr>
              <a:cxnSpLocks/>
            </p:cNvCxnSpPr>
            <p:nvPr/>
          </p:nvCxnSpPr>
          <p:spPr>
            <a:xfrm>
              <a:off x="4158798" y="1851670"/>
              <a:ext cx="623629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F57EEA53-62C6-7BF1-6F83-7C32033A0A0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60953" y="2866789"/>
              <a:ext cx="0" cy="514779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7285C81-82CA-ED36-ACD9-D423D39CA989}"/>
              </a:ext>
            </a:extLst>
          </p:cNvPr>
          <p:cNvCxnSpPr>
            <a:cxnSpLocks/>
          </p:cNvCxnSpPr>
          <p:nvPr/>
        </p:nvCxnSpPr>
        <p:spPr>
          <a:xfrm flipV="1">
            <a:off x="4172036" y="3129419"/>
            <a:ext cx="399964" cy="308973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985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8537EE-2753-617B-4FF0-DC7018C4A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0FFE62BB-95ED-99FE-7C6F-844F594579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Interpreting the matrix quadrants-1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BB0270-EE27-BAB6-F068-2DAD975908E1}"/>
              </a:ext>
            </a:extLst>
          </p:cNvPr>
          <p:cNvSpPr txBox="1"/>
          <p:nvPr/>
        </p:nvSpPr>
        <p:spPr>
          <a:xfrm>
            <a:off x="2050813" y="1248240"/>
            <a:ext cx="6036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rgbClr val="0070C0"/>
                </a:solidFill>
                <a:effectLst/>
                <a:ea typeface="宋体" panose="02010600030101010101" pitchFamily="2" charset="-122"/>
              </a:rPr>
              <a:t>High</a:t>
            </a:r>
            <a:endParaRPr lang="zh-CN" altLang="en-US" sz="1400" dirty="0">
              <a:solidFill>
                <a:srgbClr val="0070C0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E53F099-84B1-6315-E355-106588A137E7}"/>
              </a:ext>
            </a:extLst>
          </p:cNvPr>
          <p:cNvCxnSpPr>
            <a:cxnSpLocks/>
          </p:cNvCxnSpPr>
          <p:nvPr/>
        </p:nvCxnSpPr>
        <p:spPr>
          <a:xfrm>
            <a:off x="2848856" y="4248018"/>
            <a:ext cx="431435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2EAB817-705F-0EA2-05E8-24166DB6AE27}"/>
              </a:ext>
            </a:extLst>
          </p:cNvPr>
          <p:cNvCxnSpPr/>
          <p:nvPr/>
        </p:nvCxnSpPr>
        <p:spPr>
          <a:xfrm flipV="1">
            <a:off x="2848855" y="1100239"/>
            <a:ext cx="0" cy="31477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E5A63A51-2F4D-3468-459B-0CEB909AD099}"/>
              </a:ext>
            </a:extLst>
          </p:cNvPr>
          <p:cNvSpPr/>
          <p:nvPr/>
        </p:nvSpPr>
        <p:spPr>
          <a:xfrm>
            <a:off x="2787655" y="4186088"/>
            <a:ext cx="122400" cy="1232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FDBA22-4CD6-619D-5985-64A2BAEA7A0D}"/>
              </a:ext>
            </a:extLst>
          </p:cNvPr>
          <p:cNvSpPr txBox="1"/>
          <p:nvPr/>
        </p:nvSpPr>
        <p:spPr>
          <a:xfrm>
            <a:off x="2849318" y="4309323"/>
            <a:ext cx="6609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rgbClr val="0070C0"/>
                </a:solidFill>
                <a:effectLst/>
                <a:ea typeface="宋体" panose="02010600030101010101" pitchFamily="2" charset="-122"/>
              </a:rPr>
              <a:t>Low</a:t>
            </a:r>
            <a:endParaRPr lang="zh-CN" altLang="en-US" sz="1400" dirty="0">
              <a:solidFill>
                <a:srgbClr val="0070C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2C7326-DAF4-676D-4C55-DCD48EF76EF9}"/>
              </a:ext>
            </a:extLst>
          </p:cNvPr>
          <p:cNvSpPr txBox="1"/>
          <p:nvPr/>
        </p:nvSpPr>
        <p:spPr>
          <a:xfrm>
            <a:off x="6483348" y="4309323"/>
            <a:ext cx="7474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rgbClr val="0070C0"/>
                </a:solidFill>
                <a:effectLst/>
                <a:ea typeface="宋体" panose="02010600030101010101" pitchFamily="2" charset="-122"/>
              </a:rPr>
              <a:t>High</a:t>
            </a:r>
            <a:endParaRPr lang="zh-CN" altLang="en-US" sz="1400" dirty="0">
              <a:solidFill>
                <a:srgbClr val="0070C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FF0DCD2-4695-088A-C877-5329409BE7F8}"/>
              </a:ext>
            </a:extLst>
          </p:cNvPr>
          <p:cNvSpPr txBox="1"/>
          <p:nvPr/>
        </p:nvSpPr>
        <p:spPr>
          <a:xfrm>
            <a:off x="2060901" y="3895260"/>
            <a:ext cx="68057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rgbClr val="0070C0"/>
                </a:solidFill>
                <a:effectLst/>
                <a:ea typeface="宋体" panose="02010600030101010101" pitchFamily="2" charset="-122"/>
              </a:rPr>
              <a:t>Low</a:t>
            </a:r>
            <a:endParaRPr lang="zh-CN" altLang="en-US" sz="1400" dirty="0">
              <a:solidFill>
                <a:srgbClr val="0070C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B916297-D602-8568-C403-A04BDE5EFA19}"/>
              </a:ext>
            </a:extLst>
          </p:cNvPr>
          <p:cNvSpPr txBox="1"/>
          <p:nvPr/>
        </p:nvSpPr>
        <p:spPr>
          <a:xfrm>
            <a:off x="1110568" y="2497140"/>
            <a:ext cx="17030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0" i="0" dirty="0">
                <a:solidFill>
                  <a:srgbClr val="3D3929"/>
                </a:solidFill>
                <a:effectLst/>
                <a:latin typeface="Inter"/>
              </a:rPr>
              <a:t>Return on Sales (ROS)</a:t>
            </a:r>
            <a:endParaRPr lang="zh-CN" alt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58563CC-8753-C12A-33C5-CDFF2EB7B8BF}"/>
              </a:ext>
            </a:extLst>
          </p:cNvPr>
          <p:cNvSpPr txBox="1"/>
          <p:nvPr/>
        </p:nvSpPr>
        <p:spPr>
          <a:xfrm>
            <a:off x="3623382" y="4278666"/>
            <a:ext cx="23214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kern="0" dirty="0">
                <a:solidFill>
                  <a:srgbClr val="000000"/>
                </a:solidFill>
                <a:ea typeface="宋体" panose="02010600030101010101" pitchFamily="2" charset="-122"/>
              </a:rPr>
              <a:t>Relative Market Share (RMS)</a:t>
            </a:r>
            <a:endParaRPr lang="zh-CN" alt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277A959-C471-D183-BC5C-2C56E909DD6F}"/>
              </a:ext>
            </a:extLst>
          </p:cNvPr>
          <p:cNvCxnSpPr/>
          <p:nvPr/>
        </p:nvCxnSpPr>
        <p:spPr>
          <a:xfrm>
            <a:off x="2848855" y="2820307"/>
            <a:ext cx="3816424" cy="0"/>
          </a:xfrm>
          <a:prstGeom prst="line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2A65AEF-C7D3-C9A1-6371-15DB20D1EA8B}"/>
              </a:ext>
            </a:extLst>
          </p:cNvPr>
          <p:cNvCxnSpPr/>
          <p:nvPr/>
        </p:nvCxnSpPr>
        <p:spPr>
          <a:xfrm>
            <a:off x="4750209" y="1392595"/>
            <a:ext cx="0" cy="2855423"/>
          </a:xfrm>
          <a:prstGeom prst="line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39AB5C8-DD66-D07C-9FFB-FE90FAC3AAAA}"/>
              </a:ext>
            </a:extLst>
          </p:cNvPr>
          <p:cNvCxnSpPr/>
          <p:nvPr/>
        </p:nvCxnSpPr>
        <p:spPr>
          <a:xfrm>
            <a:off x="6651562" y="1392595"/>
            <a:ext cx="0" cy="2855423"/>
          </a:xfrm>
          <a:prstGeom prst="line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CCD5A85-A5ED-EBCB-C654-D0F990BCE070}"/>
              </a:ext>
            </a:extLst>
          </p:cNvPr>
          <p:cNvCxnSpPr/>
          <p:nvPr/>
        </p:nvCxnSpPr>
        <p:spPr>
          <a:xfrm>
            <a:off x="2848855" y="1392595"/>
            <a:ext cx="3816424" cy="0"/>
          </a:xfrm>
          <a:prstGeom prst="line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41AC0ADC-7725-D8EF-B70C-C82A036186F9}"/>
              </a:ext>
            </a:extLst>
          </p:cNvPr>
          <p:cNvSpPr txBox="1"/>
          <p:nvPr/>
        </p:nvSpPr>
        <p:spPr>
          <a:xfrm>
            <a:off x="4857746" y="1841815"/>
            <a:ext cx="17592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i="0" dirty="0">
                <a:effectLst/>
                <a:latin typeface="+mn-lt"/>
              </a:rPr>
              <a:t>Market leaders with strong profitability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D4DE997-FA2C-C59C-DA81-31BE85864DEE}"/>
              </a:ext>
            </a:extLst>
          </p:cNvPr>
          <p:cNvSpPr txBox="1"/>
          <p:nvPr/>
        </p:nvSpPr>
        <p:spPr>
          <a:xfrm>
            <a:off x="4851266" y="1423243"/>
            <a:ext cx="16992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rgbClr val="0070C0"/>
                </a:solidFill>
                <a:effectLst/>
                <a:ea typeface="宋体" panose="02010600030101010101" pitchFamily="2" charset="-122"/>
              </a:rPr>
              <a:t>High RMS, High ROS</a:t>
            </a:r>
            <a:endParaRPr lang="zh-CN" altLang="en-US" sz="1400" dirty="0">
              <a:solidFill>
                <a:srgbClr val="0070C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096DD14-A974-35A0-7E89-90AC4376FB85}"/>
              </a:ext>
            </a:extLst>
          </p:cNvPr>
          <p:cNvSpPr txBox="1"/>
          <p:nvPr/>
        </p:nvSpPr>
        <p:spPr>
          <a:xfrm>
            <a:off x="2954080" y="1423243"/>
            <a:ext cx="16992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rgbClr val="0070C0"/>
                </a:solidFill>
                <a:effectLst/>
                <a:ea typeface="宋体" panose="02010600030101010101" pitchFamily="2" charset="-122"/>
              </a:rPr>
              <a:t>Low RMS, High ROS</a:t>
            </a:r>
            <a:endParaRPr lang="zh-CN" altLang="en-US" sz="1400" dirty="0">
              <a:solidFill>
                <a:srgbClr val="0070C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3E9D967-7CA3-77C3-63DE-8FEA339B616A}"/>
              </a:ext>
            </a:extLst>
          </p:cNvPr>
          <p:cNvSpPr txBox="1"/>
          <p:nvPr/>
        </p:nvSpPr>
        <p:spPr>
          <a:xfrm>
            <a:off x="4851266" y="3883403"/>
            <a:ext cx="16992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rgbClr val="0070C0"/>
                </a:solidFill>
                <a:effectLst/>
                <a:ea typeface="宋体" panose="02010600030101010101" pitchFamily="2" charset="-122"/>
              </a:rPr>
              <a:t>High RMS, Low ROS</a:t>
            </a:r>
            <a:endParaRPr lang="zh-CN" altLang="en-US" sz="1400" dirty="0">
              <a:solidFill>
                <a:srgbClr val="0070C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EED6A28-24C1-63C0-B6F9-81AE08594113}"/>
              </a:ext>
            </a:extLst>
          </p:cNvPr>
          <p:cNvSpPr txBox="1"/>
          <p:nvPr/>
        </p:nvSpPr>
        <p:spPr>
          <a:xfrm>
            <a:off x="2954080" y="3883403"/>
            <a:ext cx="16992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rgbClr val="0070C0"/>
                </a:solidFill>
                <a:effectLst/>
                <a:ea typeface="宋体" panose="02010600030101010101" pitchFamily="2" charset="-122"/>
              </a:rPr>
              <a:t>Low RMS, Low ROS</a:t>
            </a:r>
            <a:endParaRPr lang="zh-CN" altLang="en-US" sz="1400" dirty="0">
              <a:solidFill>
                <a:srgbClr val="0070C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82E6DCC-54F5-5689-E7E8-2493E146A61D}"/>
              </a:ext>
            </a:extLst>
          </p:cNvPr>
          <p:cNvSpPr txBox="1"/>
          <p:nvPr/>
        </p:nvSpPr>
        <p:spPr>
          <a:xfrm>
            <a:off x="4857746" y="2913972"/>
            <a:ext cx="17592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i="0" dirty="0">
                <a:effectLst/>
                <a:latin typeface="+mn-lt"/>
              </a:rPr>
              <a:t>Have a significant market share but struggle with profitability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E231FDF-6C4B-DB76-DEC0-811193E11324}"/>
              </a:ext>
            </a:extLst>
          </p:cNvPr>
          <p:cNvSpPr txBox="1"/>
          <p:nvPr/>
        </p:nvSpPr>
        <p:spPr>
          <a:xfrm>
            <a:off x="2954080" y="1841815"/>
            <a:ext cx="175929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i="0" dirty="0">
                <a:effectLst/>
                <a:latin typeface="+mn-lt"/>
              </a:rPr>
              <a:t>Niche players with profitable market segments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BE2D2D1-D585-5233-9720-04276DD1FC39}"/>
              </a:ext>
            </a:extLst>
          </p:cNvPr>
          <p:cNvSpPr txBox="1"/>
          <p:nvPr/>
        </p:nvSpPr>
        <p:spPr>
          <a:xfrm>
            <a:off x="2954080" y="2913972"/>
            <a:ext cx="17592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i="0" dirty="0">
                <a:effectLst/>
                <a:latin typeface="+mn-lt"/>
              </a:rPr>
              <a:t>Companies here face challenges in both market share and profitability</a:t>
            </a:r>
          </a:p>
        </p:txBody>
      </p:sp>
    </p:spTree>
    <p:extLst>
      <p:ext uri="{BB962C8B-B14F-4D97-AF65-F5344CB8AC3E}">
        <p14:creationId xmlns:p14="http://schemas.microsoft.com/office/powerpoint/2010/main" val="3498822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2A55E1-DE12-6E41-8FFE-441836865E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AD9E86A7-E33F-9AA9-3AFD-B274E56E3882}"/>
              </a:ext>
            </a:extLst>
          </p:cNvPr>
          <p:cNvSpPr/>
          <p:nvPr/>
        </p:nvSpPr>
        <p:spPr>
          <a:xfrm>
            <a:off x="2871714" y="1392591"/>
            <a:ext cx="1908213" cy="143288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F6A0A0F-BA16-0738-4B61-539F6C452B15}"/>
              </a:ext>
            </a:extLst>
          </p:cNvPr>
          <p:cNvSpPr/>
          <p:nvPr/>
        </p:nvSpPr>
        <p:spPr>
          <a:xfrm>
            <a:off x="2871714" y="2798049"/>
            <a:ext cx="1908213" cy="14328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2B3EF9-8FF6-3B78-103C-C77552CAB6CA}"/>
              </a:ext>
            </a:extLst>
          </p:cNvPr>
          <p:cNvSpPr/>
          <p:nvPr/>
        </p:nvSpPr>
        <p:spPr>
          <a:xfrm>
            <a:off x="4779925" y="1392591"/>
            <a:ext cx="1908213" cy="1432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853F73-0969-F2DC-26A0-0E7D52F1BBB7}"/>
              </a:ext>
            </a:extLst>
          </p:cNvPr>
          <p:cNvSpPr/>
          <p:nvPr/>
        </p:nvSpPr>
        <p:spPr>
          <a:xfrm>
            <a:off x="4779925" y="2798049"/>
            <a:ext cx="1908213" cy="1432887"/>
          </a:xfrm>
          <a:prstGeom prst="rect">
            <a:avLst/>
          </a:prstGeom>
          <a:solidFill>
            <a:srgbClr val="73BC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194" name="Rectangle 2">
            <a:extLst>
              <a:ext uri="{FF2B5EF4-FFF2-40B4-BE49-F238E27FC236}">
                <a16:creationId xmlns:a16="http://schemas.microsoft.com/office/drawing/2014/main" id="{5D74177F-23DA-D6C9-CEAC-D32751CE0A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Interpreting the matrix quadrants-2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519167-6C55-BF53-889F-201FACDC41E9}"/>
              </a:ext>
            </a:extLst>
          </p:cNvPr>
          <p:cNvSpPr txBox="1"/>
          <p:nvPr/>
        </p:nvSpPr>
        <p:spPr>
          <a:xfrm>
            <a:off x="2050813" y="1248240"/>
            <a:ext cx="6036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rgbClr val="0070C0"/>
                </a:solidFill>
                <a:effectLst/>
                <a:ea typeface="宋体" panose="02010600030101010101" pitchFamily="2" charset="-122"/>
              </a:rPr>
              <a:t>High</a:t>
            </a:r>
            <a:endParaRPr lang="zh-CN" altLang="en-US" sz="1400" dirty="0">
              <a:solidFill>
                <a:srgbClr val="0070C0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C2C90C2-B64E-CF1C-6638-BAAF1B030016}"/>
              </a:ext>
            </a:extLst>
          </p:cNvPr>
          <p:cNvCxnSpPr>
            <a:cxnSpLocks/>
          </p:cNvCxnSpPr>
          <p:nvPr/>
        </p:nvCxnSpPr>
        <p:spPr>
          <a:xfrm>
            <a:off x="2848856" y="4248018"/>
            <a:ext cx="417141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C7DB82B-7416-68F8-96B0-571BBC092A46}"/>
              </a:ext>
            </a:extLst>
          </p:cNvPr>
          <p:cNvCxnSpPr/>
          <p:nvPr/>
        </p:nvCxnSpPr>
        <p:spPr>
          <a:xfrm flipV="1">
            <a:off x="2848855" y="1100239"/>
            <a:ext cx="0" cy="31477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3DCB817C-4122-3602-747B-3A772C9FB769}"/>
              </a:ext>
            </a:extLst>
          </p:cNvPr>
          <p:cNvSpPr/>
          <p:nvPr/>
        </p:nvSpPr>
        <p:spPr>
          <a:xfrm>
            <a:off x="2787655" y="4186088"/>
            <a:ext cx="122400" cy="1232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E55A20-5B35-6393-5ADF-C79C685A8F9D}"/>
              </a:ext>
            </a:extLst>
          </p:cNvPr>
          <p:cNvSpPr txBox="1"/>
          <p:nvPr/>
        </p:nvSpPr>
        <p:spPr>
          <a:xfrm>
            <a:off x="2849318" y="4309323"/>
            <a:ext cx="6609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rgbClr val="0070C0"/>
                </a:solidFill>
                <a:effectLst/>
                <a:ea typeface="宋体" panose="02010600030101010101" pitchFamily="2" charset="-122"/>
              </a:rPr>
              <a:t>Low</a:t>
            </a:r>
            <a:endParaRPr lang="zh-CN" altLang="en-US" sz="1400" dirty="0">
              <a:solidFill>
                <a:srgbClr val="0070C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C35C7FB-7BDA-3A98-F8D8-0CF5F2154DBB}"/>
              </a:ext>
            </a:extLst>
          </p:cNvPr>
          <p:cNvSpPr txBox="1"/>
          <p:nvPr/>
        </p:nvSpPr>
        <p:spPr>
          <a:xfrm>
            <a:off x="6372200" y="4309323"/>
            <a:ext cx="7474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rgbClr val="0070C0"/>
                </a:solidFill>
                <a:effectLst/>
                <a:ea typeface="宋体" panose="02010600030101010101" pitchFamily="2" charset="-122"/>
              </a:rPr>
              <a:t>High</a:t>
            </a:r>
            <a:endParaRPr lang="zh-CN" altLang="en-US" sz="1400" dirty="0">
              <a:solidFill>
                <a:srgbClr val="0070C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3F8FDD-1AF8-CE1B-5995-D5EBE85E83DB}"/>
              </a:ext>
            </a:extLst>
          </p:cNvPr>
          <p:cNvSpPr txBox="1"/>
          <p:nvPr/>
        </p:nvSpPr>
        <p:spPr>
          <a:xfrm>
            <a:off x="2060901" y="3895260"/>
            <a:ext cx="68057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rgbClr val="0070C0"/>
                </a:solidFill>
                <a:effectLst/>
                <a:ea typeface="宋体" panose="02010600030101010101" pitchFamily="2" charset="-122"/>
              </a:rPr>
              <a:t>Low</a:t>
            </a:r>
            <a:endParaRPr lang="zh-CN" altLang="en-US" sz="1400" dirty="0">
              <a:solidFill>
                <a:srgbClr val="0070C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E2303B2-4CED-FFC3-299A-1F0E3F5BD213}"/>
              </a:ext>
            </a:extLst>
          </p:cNvPr>
          <p:cNvSpPr txBox="1"/>
          <p:nvPr/>
        </p:nvSpPr>
        <p:spPr>
          <a:xfrm>
            <a:off x="1110568" y="2497140"/>
            <a:ext cx="17030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0" i="0" dirty="0">
                <a:solidFill>
                  <a:srgbClr val="3D3929"/>
                </a:solidFill>
                <a:effectLst/>
                <a:latin typeface="Inter"/>
              </a:rPr>
              <a:t>Return on Sales (ROS)</a:t>
            </a:r>
            <a:endParaRPr lang="zh-CN" alt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7931818-7931-E22D-1E7D-51A74AC7FA59}"/>
              </a:ext>
            </a:extLst>
          </p:cNvPr>
          <p:cNvSpPr txBox="1"/>
          <p:nvPr/>
        </p:nvSpPr>
        <p:spPr>
          <a:xfrm>
            <a:off x="3623382" y="4278666"/>
            <a:ext cx="23214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kern="0" dirty="0">
                <a:solidFill>
                  <a:srgbClr val="000000"/>
                </a:solidFill>
                <a:ea typeface="宋体" panose="02010600030101010101" pitchFamily="2" charset="-122"/>
              </a:rPr>
              <a:t>Relative Market Share (RMS)</a:t>
            </a:r>
            <a:endParaRPr lang="zh-CN" alt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F3550FE-4EE5-E3BE-1A60-A7889F10A72A}"/>
              </a:ext>
            </a:extLst>
          </p:cNvPr>
          <p:cNvSpPr txBox="1"/>
          <p:nvPr/>
        </p:nvSpPr>
        <p:spPr>
          <a:xfrm>
            <a:off x="4851266" y="1423243"/>
            <a:ext cx="16992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High RMS, High ROS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3D74A2B-54A2-EF6A-EB72-68ABAFE416AE}"/>
              </a:ext>
            </a:extLst>
          </p:cNvPr>
          <p:cNvSpPr txBox="1"/>
          <p:nvPr/>
        </p:nvSpPr>
        <p:spPr>
          <a:xfrm>
            <a:off x="2954080" y="1423243"/>
            <a:ext cx="16992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Low RMS, High ROS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B95FBCE-BA50-7125-6F81-AE55B1423B7F}"/>
              </a:ext>
            </a:extLst>
          </p:cNvPr>
          <p:cNvSpPr txBox="1"/>
          <p:nvPr/>
        </p:nvSpPr>
        <p:spPr>
          <a:xfrm>
            <a:off x="4851266" y="3883403"/>
            <a:ext cx="16992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High RMS, Low ROS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1F69F1C-2807-CC0A-B2C0-FECF25762C6D}"/>
              </a:ext>
            </a:extLst>
          </p:cNvPr>
          <p:cNvSpPr txBox="1"/>
          <p:nvPr/>
        </p:nvSpPr>
        <p:spPr>
          <a:xfrm>
            <a:off x="2954080" y="3883403"/>
            <a:ext cx="16992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chemeClr val="bg1"/>
                </a:solidFill>
                <a:effectLst/>
                <a:ea typeface="宋体" panose="02010600030101010101" pitchFamily="2" charset="-122"/>
              </a:rPr>
              <a:t>Low RMS, Low ROS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D564EB-36EB-1EDE-C449-B7570A0AA910}"/>
              </a:ext>
            </a:extLst>
          </p:cNvPr>
          <p:cNvSpPr txBox="1"/>
          <p:nvPr/>
        </p:nvSpPr>
        <p:spPr>
          <a:xfrm>
            <a:off x="4920082" y="2944110"/>
            <a:ext cx="169924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/>
              <a:t>Face cost management issues or fierce price competition</a:t>
            </a:r>
            <a:endParaRPr lang="zh-CN" altLang="en-US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640D8D-3F8A-A774-A9D6-54B41E2D7ED5}"/>
              </a:ext>
            </a:extLst>
          </p:cNvPr>
          <p:cNvSpPr txBox="1"/>
          <p:nvPr/>
        </p:nvSpPr>
        <p:spPr>
          <a:xfrm>
            <a:off x="2998105" y="2944110"/>
            <a:ext cx="169924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/>
              <a:t>Reassess company strategies or consider exiting the market.</a:t>
            </a:r>
            <a:endParaRPr lang="zh-CN" altLang="en-US"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7FD22F-9221-7956-75C6-DB74D4ABFCD0}"/>
              </a:ext>
            </a:extLst>
          </p:cNvPr>
          <p:cNvSpPr txBox="1"/>
          <p:nvPr/>
        </p:nvSpPr>
        <p:spPr>
          <a:xfrm>
            <a:off x="2998105" y="1845154"/>
            <a:ext cx="169924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/>
              <a:t> Focus on premium products or specialized services</a:t>
            </a:r>
            <a:endParaRPr lang="zh-CN" altLang="en-US" sz="1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38F97EB-75A6-D5E8-E77C-00152B3181D2}"/>
              </a:ext>
            </a:extLst>
          </p:cNvPr>
          <p:cNvSpPr txBox="1"/>
          <p:nvPr/>
        </p:nvSpPr>
        <p:spPr>
          <a:xfrm>
            <a:off x="4882320" y="1845154"/>
            <a:ext cx="169924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/>
              <a:t>  Benefit from economies of scale and brand strength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64686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92209A-8FE2-C3BF-8F2C-9C43A063F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0C393128-B0AD-536B-412C-37CA13A4C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Conducting an RMS Analysis</a:t>
            </a:r>
          </a:p>
        </p:txBody>
      </p:sp>
      <p:sp>
        <p:nvSpPr>
          <p:cNvPr id="17" name="Freeform 8">
            <a:extLst>
              <a:ext uri="{FF2B5EF4-FFF2-40B4-BE49-F238E27FC236}">
                <a16:creationId xmlns:a16="http://schemas.microsoft.com/office/drawing/2014/main" id="{2A3B22FF-9028-659B-1D2D-2F799F13F4DC}"/>
              </a:ext>
            </a:extLst>
          </p:cNvPr>
          <p:cNvSpPr>
            <a:spLocks/>
          </p:cNvSpPr>
          <p:nvPr/>
        </p:nvSpPr>
        <p:spPr bwMode="auto">
          <a:xfrm>
            <a:off x="3612525" y="1491630"/>
            <a:ext cx="1882513" cy="1421830"/>
          </a:xfrm>
          <a:prstGeom prst="teardrop">
            <a:avLst/>
          </a:prstGeom>
          <a:solidFill>
            <a:srgbClr val="73BC4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A53DEAF-6443-8D1A-56FE-3B3057928C01}"/>
              </a:ext>
            </a:extLst>
          </p:cNvPr>
          <p:cNvGrpSpPr/>
          <p:nvPr/>
        </p:nvGrpSpPr>
        <p:grpSpPr>
          <a:xfrm>
            <a:off x="3666813" y="1826910"/>
            <a:ext cx="780359" cy="780359"/>
            <a:chOff x="933450" y="6017244"/>
            <a:chExt cx="1105770" cy="1105770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FFE5E661-9EAB-0693-A6CA-F9374E9139F2}"/>
                </a:ext>
              </a:extLst>
            </p:cNvPr>
            <p:cNvSpPr/>
            <p:nvPr/>
          </p:nvSpPr>
          <p:spPr>
            <a:xfrm>
              <a:off x="933450" y="6017244"/>
              <a:ext cx="1105770" cy="1105770"/>
            </a:xfrm>
            <a:prstGeom prst="ellipse">
              <a:avLst/>
            </a:prstGeom>
            <a:solidFill>
              <a:srgbClr val="73BC44">
                <a:alpha val="20000"/>
              </a:srgbClr>
            </a:solidFill>
            <a:ln>
              <a:noFill/>
            </a:ln>
            <a:effectLst>
              <a:outerShdw blurRad="546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dirty="0">
                <a:solidFill>
                  <a:schemeClr val="bg1"/>
                </a:solidFill>
                <a:latin typeface="Montserrat Light" panose="00000400000000000000" pitchFamily="50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0699596-958D-E6BC-5517-1DE4FF118E0B}"/>
                </a:ext>
              </a:extLst>
            </p:cNvPr>
            <p:cNvSpPr/>
            <p:nvPr/>
          </p:nvSpPr>
          <p:spPr>
            <a:xfrm>
              <a:off x="1012698" y="6096492"/>
              <a:ext cx="947276" cy="947276"/>
            </a:xfrm>
            <a:prstGeom prst="ellipse">
              <a:avLst/>
            </a:prstGeom>
            <a:solidFill>
              <a:srgbClr val="73BC44">
                <a:alpha val="35000"/>
              </a:srgbClr>
            </a:solidFill>
            <a:ln>
              <a:noFill/>
            </a:ln>
            <a:effectLst>
              <a:outerShdw blurRad="546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dirty="0">
                <a:solidFill>
                  <a:schemeClr val="bg1"/>
                </a:solidFill>
                <a:latin typeface="Montserrat Light" panose="00000400000000000000" pitchFamily="50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935B622-1BCF-660E-BFE0-14E671C648A8}"/>
                </a:ext>
              </a:extLst>
            </p:cNvPr>
            <p:cNvSpPr/>
            <p:nvPr/>
          </p:nvSpPr>
          <p:spPr>
            <a:xfrm>
              <a:off x="1096032" y="6179826"/>
              <a:ext cx="780605" cy="780605"/>
            </a:xfrm>
            <a:prstGeom prst="ellipse">
              <a:avLst/>
            </a:prstGeom>
            <a:solidFill>
              <a:srgbClr val="73BC44"/>
            </a:solidFill>
            <a:ln>
              <a:noFill/>
            </a:ln>
            <a:effectLst>
              <a:outerShdw blurRad="546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00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</p:txBody>
        </p:sp>
      </p:grpSp>
      <p:sp>
        <p:nvSpPr>
          <p:cNvPr id="7" name="Freeform 6">
            <a:extLst>
              <a:ext uri="{FF2B5EF4-FFF2-40B4-BE49-F238E27FC236}">
                <a16:creationId xmlns:a16="http://schemas.microsoft.com/office/drawing/2014/main" id="{A287E0B4-7AF0-7B43-F3B4-C0E4D51C5798}"/>
              </a:ext>
            </a:extLst>
          </p:cNvPr>
          <p:cNvSpPr>
            <a:spLocks/>
          </p:cNvSpPr>
          <p:nvPr/>
        </p:nvSpPr>
        <p:spPr bwMode="auto">
          <a:xfrm>
            <a:off x="1083520" y="1491630"/>
            <a:ext cx="1886403" cy="1421830"/>
          </a:xfrm>
          <a:prstGeom prst="teardrop">
            <a:avLst/>
          </a:pr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C9FED0E-9F27-B53E-FAD2-8BCD2A0BF870}"/>
              </a:ext>
            </a:extLst>
          </p:cNvPr>
          <p:cNvGrpSpPr/>
          <p:nvPr/>
        </p:nvGrpSpPr>
        <p:grpSpPr>
          <a:xfrm>
            <a:off x="1083519" y="1812366"/>
            <a:ext cx="780359" cy="780359"/>
            <a:chOff x="933450" y="6017244"/>
            <a:chExt cx="1105770" cy="1105770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0EC0DB6-5D1E-EBFC-01FD-D2A1E629B093}"/>
                </a:ext>
              </a:extLst>
            </p:cNvPr>
            <p:cNvSpPr/>
            <p:nvPr/>
          </p:nvSpPr>
          <p:spPr>
            <a:xfrm>
              <a:off x="933450" y="6017244"/>
              <a:ext cx="1105770" cy="1105770"/>
            </a:xfrm>
            <a:prstGeom prst="ellipse">
              <a:avLst/>
            </a:prstGeom>
            <a:solidFill>
              <a:srgbClr val="00B0F0">
                <a:alpha val="20000"/>
              </a:srgbClr>
            </a:solidFill>
            <a:ln>
              <a:noFill/>
            </a:ln>
            <a:effectLst>
              <a:outerShdw blurRad="546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dirty="0">
                <a:solidFill>
                  <a:schemeClr val="bg1"/>
                </a:solidFill>
                <a:latin typeface="Montserrat Light" panose="00000400000000000000" pitchFamily="50" charset="0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CE9FD241-DA48-2710-A8AA-3CA2140F01A6}"/>
                </a:ext>
              </a:extLst>
            </p:cNvPr>
            <p:cNvSpPr/>
            <p:nvPr/>
          </p:nvSpPr>
          <p:spPr>
            <a:xfrm>
              <a:off x="1012698" y="6096492"/>
              <a:ext cx="947276" cy="947276"/>
            </a:xfrm>
            <a:prstGeom prst="ellipse">
              <a:avLst/>
            </a:prstGeom>
            <a:solidFill>
              <a:srgbClr val="00B0F0">
                <a:alpha val="35000"/>
              </a:srgbClr>
            </a:solidFill>
            <a:ln>
              <a:noFill/>
            </a:ln>
            <a:effectLst>
              <a:outerShdw blurRad="546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dirty="0">
                <a:solidFill>
                  <a:schemeClr val="bg1"/>
                </a:solidFill>
                <a:latin typeface="Montserrat Light" panose="00000400000000000000" pitchFamily="50" charset="0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C5A932D-69BB-304A-2953-77655917436E}"/>
                </a:ext>
              </a:extLst>
            </p:cNvPr>
            <p:cNvSpPr/>
            <p:nvPr/>
          </p:nvSpPr>
          <p:spPr>
            <a:xfrm>
              <a:off x="1096032" y="6179826"/>
              <a:ext cx="780605" cy="78060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546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00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CC7EEDED-2126-6309-6314-BCC5C0BEB3FA}"/>
              </a:ext>
            </a:extLst>
          </p:cNvPr>
          <p:cNvSpPr txBox="1"/>
          <p:nvPr/>
        </p:nvSpPr>
        <p:spPr>
          <a:xfrm>
            <a:off x="1749141" y="1621245"/>
            <a:ext cx="1210495" cy="99257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1500" spc="-113" dirty="0">
                <a:solidFill>
                  <a:schemeClr val="bg1"/>
                </a:solidFill>
                <a:ea typeface="Open Sans Semibold" charset="0"/>
                <a:cs typeface="Open Sans Semibold" charset="0"/>
              </a:rPr>
              <a:t>Gathering market share and profitability data</a:t>
            </a:r>
          </a:p>
        </p:txBody>
      </p:sp>
      <p:sp>
        <p:nvSpPr>
          <p:cNvPr id="26" name="Freeform 10">
            <a:extLst>
              <a:ext uri="{FF2B5EF4-FFF2-40B4-BE49-F238E27FC236}">
                <a16:creationId xmlns:a16="http://schemas.microsoft.com/office/drawing/2014/main" id="{8ADB0E19-E773-29E1-C084-B62994F78C15}"/>
              </a:ext>
            </a:extLst>
          </p:cNvPr>
          <p:cNvSpPr>
            <a:spLocks/>
          </p:cNvSpPr>
          <p:nvPr/>
        </p:nvSpPr>
        <p:spPr bwMode="auto">
          <a:xfrm>
            <a:off x="6156176" y="1491630"/>
            <a:ext cx="1883811" cy="1421830"/>
          </a:xfrm>
          <a:prstGeom prst="teardrop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450DC68-5200-D859-29E0-CBD0F808C69A}"/>
              </a:ext>
            </a:extLst>
          </p:cNvPr>
          <p:cNvGrpSpPr/>
          <p:nvPr/>
        </p:nvGrpSpPr>
        <p:grpSpPr>
          <a:xfrm>
            <a:off x="6259462" y="1826909"/>
            <a:ext cx="780359" cy="780359"/>
            <a:chOff x="5068433" y="5223129"/>
            <a:chExt cx="839769" cy="839769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A9E171A-0A3D-E1AB-B438-699B93E74845}"/>
                </a:ext>
              </a:extLst>
            </p:cNvPr>
            <p:cNvSpPr/>
            <p:nvPr/>
          </p:nvSpPr>
          <p:spPr>
            <a:xfrm>
              <a:off x="5068433" y="5223129"/>
              <a:ext cx="839769" cy="839769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>
              <a:noFill/>
            </a:ln>
            <a:effectLst>
              <a:outerShdw blurRad="139700" sx="95000" sy="95000" algn="ctr" rotWithShape="0">
                <a:prstClr val="black">
                  <a:alpha val="4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dirty="0">
                <a:solidFill>
                  <a:schemeClr val="bg1"/>
                </a:solidFill>
                <a:latin typeface="Montserrat Light" panose="00000400000000000000" pitchFamily="50" charset="0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E80778F-E531-5376-0CEE-30A12FDDE337}"/>
                </a:ext>
              </a:extLst>
            </p:cNvPr>
            <p:cNvSpPr/>
            <p:nvPr/>
          </p:nvSpPr>
          <p:spPr>
            <a:xfrm>
              <a:off x="5128617" y="5283313"/>
              <a:ext cx="719402" cy="719402"/>
            </a:xfrm>
            <a:prstGeom prst="ellipse">
              <a:avLst/>
            </a:prstGeom>
            <a:solidFill>
              <a:srgbClr val="FFC000">
                <a:alpha val="35000"/>
              </a:srgbClr>
            </a:solidFill>
            <a:ln>
              <a:noFill/>
            </a:ln>
            <a:effectLst>
              <a:outerShdw blurRad="546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dirty="0">
                <a:solidFill>
                  <a:schemeClr val="bg1"/>
                </a:solidFill>
                <a:latin typeface="Montserrat Light" panose="00000400000000000000" pitchFamily="50" charset="0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4108032A-13F2-AE7E-6BB2-1BC89AA9A4C8}"/>
                </a:ext>
              </a:extLst>
            </p:cNvPr>
            <p:cNvSpPr/>
            <p:nvPr/>
          </p:nvSpPr>
          <p:spPr>
            <a:xfrm>
              <a:off x="5191905" y="5346602"/>
              <a:ext cx="592825" cy="59282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outerShdw blurRad="546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00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</p:txBody>
        </p:sp>
      </p:grpSp>
      <p:sp>
        <p:nvSpPr>
          <p:cNvPr id="61" name="Inhaltsplatzhalter 4">
            <a:extLst>
              <a:ext uri="{FF2B5EF4-FFF2-40B4-BE49-F238E27FC236}">
                <a16:creationId xmlns:a16="http://schemas.microsoft.com/office/drawing/2014/main" id="{CB4D1CB4-12F3-5FCB-D1D7-1579DB5B757E}"/>
              </a:ext>
            </a:extLst>
          </p:cNvPr>
          <p:cNvSpPr txBox="1">
            <a:spLocks/>
          </p:cNvSpPr>
          <p:nvPr/>
        </p:nvSpPr>
        <p:spPr>
          <a:xfrm flipH="1">
            <a:off x="785000" y="3072679"/>
            <a:ext cx="2483442" cy="106400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100"/>
              </a:lnSpc>
              <a:buNone/>
            </a:pPr>
            <a:r>
              <a:rPr lang="en-US" altLang="zh-CN" sz="1600" b="1" i="0" dirty="0">
                <a:solidFill>
                  <a:srgbClr val="3D3929"/>
                </a:solidFill>
                <a:effectLst/>
                <a:latin typeface="+mn-lt"/>
              </a:rPr>
              <a:t>Collect accurate market share and profitability data for the company and its competitors</a:t>
            </a:r>
          </a:p>
        </p:txBody>
      </p:sp>
      <p:sp>
        <p:nvSpPr>
          <p:cNvPr id="62" name="Inhaltsplatzhalter 4">
            <a:extLst>
              <a:ext uri="{FF2B5EF4-FFF2-40B4-BE49-F238E27FC236}">
                <a16:creationId xmlns:a16="http://schemas.microsoft.com/office/drawing/2014/main" id="{E4FEF8BE-F0F2-9DFC-0180-F41F5A8CBC28}"/>
              </a:ext>
            </a:extLst>
          </p:cNvPr>
          <p:cNvSpPr txBox="1">
            <a:spLocks/>
          </p:cNvSpPr>
          <p:nvPr/>
        </p:nvSpPr>
        <p:spPr>
          <a:xfrm flipH="1">
            <a:off x="3472401" y="3072679"/>
            <a:ext cx="2483442" cy="106400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100"/>
              </a:lnSpc>
              <a:buNone/>
            </a:pPr>
            <a:r>
              <a:rPr lang="en-US" altLang="zh-CN" sz="1600" b="1" i="0" dirty="0">
                <a:solidFill>
                  <a:srgbClr val="3D3929"/>
                </a:solidFill>
                <a:effectLst/>
                <a:latin typeface="+mn-lt"/>
              </a:rPr>
              <a:t>Each company is represented by a bubble, with the size of the bubble indicating sales volume or net income</a:t>
            </a:r>
          </a:p>
        </p:txBody>
      </p:sp>
      <p:sp>
        <p:nvSpPr>
          <p:cNvPr id="63" name="Inhaltsplatzhalter 4">
            <a:extLst>
              <a:ext uri="{FF2B5EF4-FFF2-40B4-BE49-F238E27FC236}">
                <a16:creationId xmlns:a16="http://schemas.microsoft.com/office/drawing/2014/main" id="{3392853D-86A8-3BFD-F0C8-028426F8E623}"/>
              </a:ext>
            </a:extLst>
          </p:cNvPr>
          <p:cNvSpPr txBox="1">
            <a:spLocks/>
          </p:cNvSpPr>
          <p:nvPr/>
        </p:nvSpPr>
        <p:spPr>
          <a:xfrm flipH="1">
            <a:off x="6084168" y="3072679"/>
            <a:ext cx="2483442" cy="106400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100"/>
              </a:lnSpc>
              <a:buNone/>
            </a:pPr>
            <a:r>
              <a:rPr lang="en-US" altLang="zh-CN" sz="1600" b="1" i="0" dirty="0">
                <a:solidFill>
                  <a:srgbClr val="3D3929"/>
                </a:solidFill>
                <a:effectLst/>
                <a:latin typeface="+mn-lt"/>
              </a:rPr>
              <a:t>Understanding the relationship between market share and profitability </a:t>
            </a:r>
            <a:br>
              <a:rPr lang="en-US" altLang="zh-CN" sz="1600" b="1" i="0" dirty="0">
                <a:solidFill>
                  <a:srgbClr val="3D3929"/>
                </a:solidFill>
                <a:effectLst/>
                <a:latin typeface="+mn-lt"/>
              </a:rPr>
            </a:br>
            <a:r>
              <a:rPr lang="en-US" altLang="zh-CN" sz="1600" b="1" i="0" dirty="0">
                <a:solidFill>
                  <a:srgbClr val="3D3929"/>
                </a:solidFill>
                <a:effectLst/>
                <a:latin typeface="+mn-lt"/>
              </a:rPr>
              <a:t>in the industry</a:t>
            </a:r>
          </a:p>
        </p:txBody>
      </p:sp>
      <p:sp>
        <p:nvSpPr>
          <p:cNvPr id="136193" name="TextBox 136192">
            <a:extLst>
              <a:ext uri="{FF2B5EF4-FFF2-40B4-BE49-F238E27FC236}">
                <a16:creationId xmlns:a16="http://schemas.microsoft.com/office/drawing/2014/main" id="{A6B5C123-95CF-1E0F-C8A1-BFEABBD79301}"/>
              </a:ext>
            </a:extLst>
          </p:cNvPr>
          <p:cNvSpPr txBox="1"/>
          <p:nvPr/>
        </p:nvSpPr>
        <p:spPr>
          <a:xfrm>
            <a:off x="4324315" y="1621245"/>
            <a:ext cx="1210495" cy="99257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1500" spc="-113" dirty="0">
                <a:solidFill>
                  <a:schemeClr val="bg1"/>
                </a:solidFill>
                <a:ea typeface="Open Sans Semibold" charset="0"/>
                <a:cs typeface="Open Sans Semibold" charset="0"/>
              </a:rPr>
              <a:t>Plotting companies on the ROS/RMS matrix</a:t>
            </a:r>
          </a:p>
        </p:txBody>
      </p:sp>
      <p:sp>
        <p:nvSpPr>
          <p:cNvPr id="136195" name="TextBox 136194">
            <a:extLst>
              <a:ext uri="{FF2B5EF4-FFF2-40B4-BE49-F238E27FC236}">
                <a16:creationId xmlns:a16="http://schemas.microsoft.com/office/drawing/2014/main" id="{9A960E85-5254-4FEA-0EE2-FDAFB99FB83D}"/>
              </a:ext>
            </a:extLst>
          </p:cNvPr>
          <p:cNvSpPr txBox="1"/>
          <p:nvPr/>
        </p:nvSpPr>
        <p:spPr>
          <a:xfrm>
            <a:off x="6829492" y="1621245"/>
            <a:ext cx="1210495" cy="99257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1500" spc="-113" dirty="0">
                <a:solidFill>
                  <a:schemeClr val="bg1"/>
                </a:solidFill>
                <a:ea typeface="Open Sans Semibold" charset="0"/>
                <a:cs typeface="Open Sans Semibold" charset="0"/>
              </a:rPr>
              <a:t>Identifying trends and patterns in the matrix</a:t>
            </a:r>
          </a:p>
        </p:txBody>
      </p:sp>
      <p:pic>
        <p:nvPicPr>
          <p:cNvPr id="136196" name="Graphic 136195" descr="Supply And Demand with solid fill">
            <a:extLst>
              <a:ext uri="{FF2B5EF4-FFF2-40B4-BE49-F238E27FC236}">
                <a16:creationId xmlns:a16="http://schemas.microsoft.com/office/drawing/2014/main" id="{7D29F6A1-467D-20D7-DEB8-B9F574454B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55842" y="2008673"/>
            <a:ext cx="416830" cy="416830"/>
          </a:xfrm>
          <a:prstGeom prst="rect">
            <a:avLst/>
          </a:prstGeom>
        </p:spPr>
      </p:pic>
      <p:pic>
        <p:nvPicPr>
          <p:cNvPr id="136198" name="Graphic 136197" descr="UFO Invasion with solid fill">
            <a:extLst>
              <a:ext uri="{FF2B5EF4-FFF2-40B4-BE49-F238E27FC236}">
                <a16:creationId xmlns:a16="http://schemas.microsoft.com/office/drawing/2014/main" id="{9F209B4B-E803-B073-71AF-BB8C558C75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61887" y="1993462"/>
            <a:ext cx="447252" cy="447252"/>
          </a:xfrm>
          <a:prstGeom prst="rect">
            <a:avLst/>
          </a:prstGeom>
        </p:spPr>
      </p:pic>
      <p:pic>
        <p:nvPicPr>
          <p:cNvPr id="136200" name="Graphic 136199" descr="Upward trend with solid fill">
            <a:extLst>
              <a:ext uri="{FF2B5EF4-FFF2-40B4-BE49-F238E27FC236}">
                <a16:creationId xmlns:a16="http://schemas.microsoft.com/office/drawing/2014/main" id="{DB2F224D-62F5-1B7D-A4FF-92DDFDDE3DD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473106" y="2029587"/>
            <a:ext cx="396452" cy="396452"/>
          </a:xfrm>
          <a:prstGeom prst="rect">
            <a:avLst/>
          </a:prstGeom>
        </p:spPr>
      </p:pic>
      <p:sp>
        <p:nvSpPr>
          <p:cNvPr id="136201" name="Rectangle: Rounded Corners 136200">
            <a:extLst>
              <a:ext uri="{FF2B5EF4-FFF2-40B4-BE49-F238E27FC236}">
                <a16:creationId xmlns:a16="http://schemas.microsoft.com/office/drawing/2014/main" id="{016D7A56-1599-962D-F368-E8C03F65A993}"/>
              </a:ext>
            </a:extLst>
          </p:cNvPr>
          <p:cNvSpPr/>
          <p:nvPr/>
        </p:nvSpPr>
        <p:spPr>
          <a:xfrm>
            <a:off x="747183" y="2995562"/>
            <a:ext cx="2559076" cy="1177745"/>
          </a:xfrm>
          <a:prstGeom prst="roundRect">
            <a:avLst>
              <a:gd name="adj" fmla="val 30484"/>
            </a:avLst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02" name="Rectangle: Rounded Corners 136201">
            <a:extLst>
              <a:ext uri="{FF2B5EF4-FFF2-40B4-BE49-F238E27FC236}">
                <a16:creationId xmlns:a16="http://schemas.microsoft.com/office/drawing/2014/main" id="{3E2CE652-A7B2-7A5F-9827-BB0944AC19D3}"/>
              </a:ext>
            </a:extLst>
          </p:cNvPr>
          <p:cNvSpPr/>
          <p:nvPr/>
        </p:nvSpPr>
        <p:spPr>
          <a:xfrm>
            <a:off x="3434584" y="2995562"/>
            <a:ext cx="2559076" cy="1177745"/>
          </a:xfrm>
          <a:prstGeom prst="roundRect">
            <a:avLst>
              <a:gd name="adj" fmla="val 26602"/>
            </a:avLst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03" name="Rectangle: Rounded Corners 136202">
            <a:extLst>
              <a:ext uri="{FF2B5EF4-FFF2-40B4-BE49-F238E27FC236}">
                <a16:creationId xmlns:a16="http://schemas.microsoft.com/office/drawing/2014/main" id="{941808D8-FC89-058E-5AA4-2DAA0B188534}"/>
              </a:ext>
            </a:extLst>
          </p:cNvPr>
          <p:cNvSpPr/>
          <p:nvPr/>
        </p:nvSpPr>
        <p:spPr>
          <a:xfrm>
            <a:off x="6084168" y="2995562"/>
            <a:ext cx="2559076" cy="1177745"/>
          </a:xfrm>
          <a:prstGeom prst="roundRect">
            <a:avLst>
              <a:gd name="adj" fmla="val 31778"/>
            </a:avLst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04" name="Oval 136203">
            <a:extLst>
              <a:ext uri="{FF2B5EF4-FFF2-40B4-BE49-F238E27FC236}">
                <a16:creationId xmlns:a16="http://schemas.microsoft.com/office/drawing/2014/main" id="{F8BAC642-3AF0-9C2F-A643-40B32F44ED6B}"/>
              </a:ext>
            </a:extLst>
          </p:cNvPr>
          <p:cNvSpPr/>
          <p:nvPr/>
        </p:nvSpPr>
        <p:spPr>
          <a:xfrm>
            <a:off x="1454646" y="2804715"/>
            <a:ext cx="184610" cy="18586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05" name="Oval 136204">
            <a:extLst>
              <a:ext uri="{FF2B5EF4-FFF2-40B4-BE49-F238E27FC236}">
                <a16:creationId xmlns:a16="http://schemas.microsoft.com/office/drawing/2014/main" id="{6A1DF08A-8F53-6EFC-7106-452AFECB1E72}"/>
              </a:ext>
            </a:extLst>
          </p:cNvPr>
          <p:cNvSpPr/>
          <p:nvPr/>
        </p:nvSpPr>
        <p:spPr>
          <a:xfrm>
            <a:off x="3967488" y="2804715"/>
            <a:ext cx="184610" cy="185862"/>
          </a:xfrm>
          <a:prstGeom prst="ellipse">
            <a:avLst/>
          </a:prstGeom>
          <a:solidFill>
            <a:srgbClr val="73BC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06" name="Oval 136205">
            <a:extLst>
              <a:ext uri="{FF2B5EF4-FFF2-40B4-BE49-F238E27FC236}">
                <a16:creationId xmlns:a16="http://schemas.microsoft.com/office/drawing/2014/main" id="{AD640A84-8B1B-566F-4290-A09812DA18B4}"/>
              </a:ext>
            </a:extLst>
          </p:cNvPr>
          <p:cNvSpPr/>
          <p:nvPr/>
        </p:nvSpPr>
        <p:spPr>
          <a:xfrm>
            <a:off x="6492904" y="2804715"/>
            <a:ext cx="184610" cy="18586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202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1867078"/>
            <a:ext cx="8077182" cy="2861677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009954"/>
            <a:ext cx="7969326" cy="83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/>
              <a:t>And every template you download from </a:t>
            </a:r>
            <a:r>
              <a:rPr lang="en-US" altLang="zh-CN" sz="16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600" dirty="0"/>
              <a:t> is the intellectual property of and is owned by us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105732"/>
            <a:ext cx="7030928" cy="1151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to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400" dirty="0"/>
              <a:t>to fit your purposes, personally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>
                <a:cs typeface="Arial" panose="020B0604020202020204" pitchFamily="34" charset="0"/>
              </a:rPr>
              <a:t>links from our website </a:t>
            </a:r>
            <a:r>
              <a:rPr lang="en-US" altLang="zh-CN" sz="1400" dirty="0"/>
              <a:t>with your friends through Facebook, Twitter and </a:t>
            </a:r>
            <a:r>
              <a:rPr lang="en-US" altLang="zh-CN" sz="1400" dirty="0" err="1"/>
              <a:t>Pinterest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882393" y="1867078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3" y="3201547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/>
            <a:r>
              <a:rPr lang="en-US" altLang="zh-CN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3440200"/>
            <a:ext cx="7030928" cy="10746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share ones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>
                <a:cs typeface="Arial" panose="020B0604020202020204" pitchFamily="34" charset="0"/>
              </a:rPr>
              <a:t>Slideshare</a:t>
            </a:r>
            <a:r>
              <a:rPr lang="en-GB" altLang="en-US" sz="1400" dirty="0">
                <a:cs typeface="Arial" panose="020B0604020202020204" pitchFamily="34" charset="0"/>
              </a:rPr>
              <a:t> , </a:t>
            </a:r>
            <a:r>
              <a:rPr lang="en-GB" altLang="en-US" sz="1400" dirty="0" err="1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YouTube, LinkedIn, and Google+ etc.</a:t>
            </a:r>
          </a:p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9" y="4472809"/>
            <a:ext cx="5778555" cy="302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b="1" dirty="0">
                <a:hlinkClick r:id="rId4"/>
              </a:rPr>
              <a:t>http://yourfreetemplates.com/terms-of-use/</a:t>
            </a: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8" y="987576"/>
            <a:ext cx="8077181" cy="788975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5131</TotalTime>
  <Words>486</Words>
  <Application>Microsoft Office PowerPoint</Application>
  <PresentationFormat>On-screen Show (16:9)</PresentationFormat>
  <Paragraphs>76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Inter</vt:lpstr>
      <vt:lpstr>宋体</vt:lpstr>
      <vt:lpstr>Arial</vt:lpstr>
      <vt:lpstr>Calibri</vt:lpstr>
      <vt:lpstr>Montserrat Light</vt:lpstr>
      <vt:lpstr>Montserrat SemiBold</vt:lpstr>
      <vt:lpstr>Open Sans Semibold</vt:lpstr>
      <vt:lpstr>Wingdings</vt:lpstr>
      <vt:lpstr>Office 主题​​</vt:lpstr>
      <vt:lpstr>Understanding Relative Market Share (RMS)</vt:lpstr>
      <vt:lpstr>Calculating RMS for market leaders and  other companies</vt:lpstr>
      <vt:lpstr>The ROS/RMS Matrix-1</vt:lpstr>
      <vt:lpstr>Interpreting the matrix quadrants-1</vt:lpstr>
      <vt:lpstr>Interpreting the matrix quadrants-2</vt:lpstr>
      <vt:lpstr>Conducting an RMS Analysis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160</cp:revision>
  <dcterms:created xsi:type="dcterms:W3CDTF">2016-05-15T02:42:52Z</dcterms:created>
  <dcterms:modified xsi:type="dcterms:W3CDTF">2024-12-10T14:02:35Z</dcterms:modified>
</cp:coreProperties>
</file>