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64" r:id="rId2"/>
    <p:sldId id="768" r:id="rId3"/>
    <p:sldId id="770" r:id="rId4"/>
    <p:sldId id="771" r:id="rId5"/>
    <p:sldId id="772" r:id="rId6"/>
    <p:sldId id="277" r:id="rId7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FFDE59"/>
    <a:srgbClr val="C3B996"/>
    <a:srgbClr val="FF65C5"/>
    <a:srgbClr val="C1FF71"/>
    <a:srgbClr val="FF5757"/>
    <a:srgbClr val="FFBE59"/>
    <a:srgbClr val="7DD956"/>
    <a:srgbClr val="5CE2E7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4437" autoAdjust="0"/>
  </p:normalViewPr>
  <p:slideViewPr>
    <p:cSldViewPr>
      <p:cViewPr>
        <p:scale>
          <a:sx n="100" d="100"/>
          <a:sy n="100" d="100"/>
        </p:scale>
        <p:origin x="1476" y="54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2025/6/22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E3DBAF-013A-7012-7E12-F71DD9E83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6CD38C-3B9D-9D6A-9911-DAF97DF543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E491A00B-97C9-A3FE-738E-3777C8659B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32E08AC4-0960-1F7F-F5FA-F1A391EBE8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Awareness, Desire, Knowledge, Ability and Reinforcement</a:t>
            </a:r>
          </a:p>
        </p:txBody>
      </p:sp>
    </p:spTree>
    <p:extLst>
      <p:ext uri="{BB962C8B-B14F-4D97-AF65-F5344CB8AC3E}">
        <p14:creationId xmlns:p14="http://schemas.microsoft.com/office/powerpoint/2010/main" val="1029883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DD9D2-3C1C-9E30-B719-9365217D24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72D671-8D41-2C91-9F1F-05D738E5B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1B1FB703-38DA-5956-3C25-7D557232E4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C5BDD51-C99B-0429-5A37-8AF24FBD1A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Awareness, Desire, Knowledge, Ability and Reinforcement</a:t>
            </a:r>
          </a:p>
        </p:txBody>
      </p:sp>
    </p:spTree>
    <p:extLst>
      <p:ext uri="{BB962C8B-B14F-4D97-AF65-F5344CB8AC3E}">
        <p14:creationId xmlns:p14="http://schemas.microsoft.com/office/powerpoint/2010/main" val="67076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CBE67B-97E6-C679-4164-E6F1702C0E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E99B0E-7F02-61AA-D7CF-544CDC30E7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E45C0878-8FA8-E2FC-B012-F6C22C7502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7DECD6E9-1395-B166-9071-0D4379C3E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Awareness, Desire, Knowledge, Ability and Reinforcement</a:t>
            </a:r>
          </a:p>
        </p:txBody>
      </p:sp>
    </p:spTree>
    <p:extLst>
      <p:ext uri="{BB962C8B-B14F-4D97-AF65-F5344CB8AC3E}">
        <p14:creationId xmlns:p14="http://schemas.microsoft.com/office/powerpoint/2010/main" val="1886116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1F4125-4228-CB07-91FB-9203BDC39C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8E8DD0-9034-EDF8-710D-1BE1382CEE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CA2545B6-7010-10BF-0851-B3FF0087B8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0B7BCD0A-58A9-E4BE-9032-991547EBE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Awareness, Desire, Knowledge, Ability and Reinforcement</a:t>
            </a:r>
          </a:p>
        </p:txBody>
      </p:sp>
    </p:spTree>
    <p:extLst>
      <p:ext uri="{BB962C8B-B14F-4D97-AF65-F5344CB8AC3E}">
        <p14:creationId xmlns:p14="http://schemas.microsoft.com/office/powerpoint/2010/main" val="3120849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212CFE-5EE5-46DE-DB5F-009AD8C2C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631473-B1F2-648B-3F1B-9CEE5ABEB6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8E699D35-44E9-5C28-D4AB-CC079E5D55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39B637FF-2870-F11C-7641-E38F1506B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Awareness, Desire, Knowledge, Ability and Reinforcement</a:t>
            </a:r>
          </a:p>
        </p:txBody>
      </p:sp>
    </p:spTree>
    <p:extLst>
      <p:ext uri="{BB962C8B-B14F-4D97-AF65-F5344CB8AC3E}">
        <p14:creationId xmlns:p14="http://schemas.microsoft.com/office/powerpoint/2010/main" val="3864264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2025/6/22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13" Type="http://schemas.openxmlformats.org/officeDocument/2006/relationships/image" Target="../media/image30.png"/><Relationship Id="rId18" Type="http://schemas.openxmlformats.org/officeDocument/2006/relationships/image" Target="../media/image3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svg"/><Relationship Id="rId17" Type="http://schemas.openxmlformats.org/officeDocument/2006/relationships/image" Target="../media/image34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3.svg"/><Relationship Id="rId20" Type="http://schemas.openxmlformats.org/officeDocument/2006/relationships/image" Target="../media/image37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sv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svg"/><Relationship Id="rId19" Type="http://schemas.openxmlformats.org/officeDocument/2006/relationships/image" Target="../media/image36.png"/><Relationship Id="rId4" Type="http://schemas.openxmlformats.org/officeDocument/2006/relationships/image" Target="../media/image21.svg"/><Relationship Id="rId9" Type="http://schemas.openxmlformats.org/officeDocument/2006/relationships/image" Target="../media/image26.png"/><Relationship Id="rId14" Type="http://schemas.openxmlformats.org/officeDocument/2006/relationships/image" Target="../media/image31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13" Type="http://schemas.openxmlformats.org/officeDocument/2006/relationships/image" Target="../media/image30.png"/><Relationship Id="rId18" Type="http://schemas.openxmlformats.org/officeDocument/2006/relationships/image" Target="../media/image35.svg"/><Relationship Id="rId3" Type="http://schemas.openxmlformats.org/officeDocument/2006/relationships/image" Target="../media/image26.png"/><Relationship Id="rId7" Type="http://schemas.openxmlformats.org/officeDocument/2006/relationships/image" Target="../media/image22.png"/><Relationship Id="rId12" Type="http://schemas.openxmlformats.org/officeDocument/2006/relationships/image" Target="../media/image29.svg"/><Relationship Id="rId17" Type="http://schemas.openxmlformats.org/officeDocument/2006/relationships/image" Target="../media/image34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3.svg"/><Relationship Id="rId20" Type="http://schemas.openxmlformats.org/officeDocument/2006/relationships/image" Target="../media/image37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svg"/><Relationship Id="rId11" Type="http://schemas.openxmlformats.org/officeDocument/2006/relationships/image" Target="../media/image28.png"/><Relationship Id="rId5" Type="http://schemas.openxmlformats.org/officeDocument/2006/relationships/image" Target="../media/image20.png"/><Relationship Id="rId15" Type="http://schemas.openxmlformats.org/officeDocument/2006/relationships/image" Target="../media/image32.png"/><Relationship Id="rId10" Type="http://schemas.openxmlformats.org/officeDocument/2006/relationships/image" Target="../media/image25.svg"/><Relationship Id="rId19" Type="http://schemas.openxmlformats.org/officeDocument/2006/relationships/image" Target="../media/image36.png"/><Relationship Id="rId4" Type="http://schemas.openxmlformats.org/officeDocument/2006/relationships/image" Target="../media/image27.svg"/><Relationship Id="rId9" Type="http://schemas.openxmlformats.org/officeDocument/2006/relationships/image" Target="../media/image24.png"/><Relationship Id="rId14" Type="http://schemas.openxmlformats.org/officeDocument/2006/relationships/image" Target="../media/image3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5286F-8470-9726-84A7-2B96789F0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A19C9659-9F20-8BF4-F982-C2351227E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Lean Startup Canvas-1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3E6779-1C06-78DB-4C62-C0CF13FB6EBA}"/>
              </a:ext>
            </a:extLst>
          </p:cNvPr>
          <p:cNvSpPr/>
          <p:nvPr/>
        </p:nvSpPr>
        <p:spPr>
          <a:xfrm>
            <a:off x="1187624" y="1131590"/>
            <a:ext cx="1355090" cy="252602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16B553-1A34-37AA-8D17-FA2CF4A43B6E}"/>
              </a:ext>
            </a:extLst>
          </p:cNvPr>
          <p:cNvSpPr/>
          <p:nvPr/>
        </p:nvSpPr>
        <p:spPr>
          <a:xfrm>
            <a:off x="2541040" y="1131590"/>
            <a:ext cx="1355090" cy="126433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8C30A4B-7AA2-931F-FB56-333E8024BAF9}"/>
              </a:ext>
            </a:extLst>
          </p:cNvPr>
          <p:cNvSpPr/>
          <p:nvPr/>
        </p:nvSpPr>
        <p:spPr>
          <a:xfrm>
            <a:off x="3894456" y="1131590"/>
            <a:ext cx="1355090" cy="252602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3AB5E6-12FB-5EDA-0DD2-E7D05009C949}"/>
              </a:ext>
            </a:extLst>
          </p:cNvPr>
          <p:cNvSpPr/>
          <p:nvPr/>
        </p:nvSpPr>
        <p:spPr>
          <a:xfrm>
            <a:off x="5247871" y="1131590"/>
            <a:ext cx="1355090" cy="126433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365877-75C9-C92A-A5F3-AF666D8CB550}"/>
              </a:ext>
            </a:extLst>
          </p:cNvPr>
          <p:cNvSpPr/>
          <p:nvPr/>
        </p:nvSpPr>
        <p:spPr>
          <a:xfrm>
            <a:off x="6601286" y="1131590"/>
            <a:ext cx="1355090" cy="252602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B3F2354-AB91-CDC2-F187-012CA90A74F1}"/>
              </a:ext>
            </a:extLst>
          </p:cNvPr>
          <p:cNvSpPr/>
          <p:nvPr/>
        </p:nvSpPr>
        <p:spPr>
          <a:xfrm>
            <a:off x="1187623" y="3659995"/>
            <a:ext cx="3380400" cy="11463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DDAE37-856A-9F40-D0DE-7DA12BB11742}"/>
              </a:ext>
            </a:extLst>
          </p:cNvPr>
          <p:cNvSpPr/>
          <p:nvPr/>
        </p:nvSpPr>
        <p:spPr>
          <a:xfrm>
            <a:off x="4572000" y="3659995"/>
            <a:ext cx="3384376" cy="11463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85171F-3401-5B0A-49E6-EBBB0F2AFBB8}"/>
              </a:ext>
            </a:extLst>
          </p:cNvPr>
          <p:cNvSpPr/>
          <p:nvPr/>
        </p:nvSpPr>
        <p:spPr>
          <a:xfrm>
            <a:off x="2541040" y="2394603"/>
            <a:ext cx="1355090" cy="126433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6CB009-3B45-64C9-D0A8-0194417E4C02}"/>
              </a:ext>
            </a:extLst>
          </p:cNvPr>
          <p:cNvSpPr/>
          <p:nvPr/>
        </p:nvSpPr>
        <p:spPr>
          <a:xfrm>
            <a:off x="5247871" y="2394603"/>
            <a:ext cx="1355090" cy="126433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448029B-9B28-B724-1542-938662602B13}"/>
              </a:ext>
            </a:extLst>
          </p:cNvPr>
          <p:cNvGrpSpPr/>
          <p:nvPr/>
        </p:nvGrpSpPr>
        <p:grpSpPr>
          <a:xfrm>
            <a:off x="1185950" y="1134517"/>
            <a:ext cx="6768751" cy="2814109"/>
            <a:chOff x="1185950" y="1134517"/>
            <a:chExt cx="6768751" cy="2814109"/>
          </a:xfrm>
        </p:grpSpPr>
        <p:sp>
          <p:nvSpPr>
            <p:cNvPr id="2" name="Rectangle 24">
              <a:extLst>
                <a:ext uri="{FF2B5EF4-FFF2-40B4-BE49-F238E27FC236}">
                  <a16:creationId xmlns:a16="http://schemas.microsoft.com/office/drawing/2014/main" id="{5FF128E6-D429-00ED-C98E-D51D1356A64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1185950" y="113451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PROBLEM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4" name="Rectangle 24">
              <a:extLst>
                <a:ext uri="{FF2B5EF4-FFF2-40B4-BE49-F238E27FC236}">
                  <a16:creationId xmlns:a16="http://schemas.microsoft.com/office/drawing/2014/main" id="{BEA28C75-5C8E-9F75-8C7C-9DC035CC177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599611" y="1134517"/>
              <a:ext cx="135509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CUSTOMER SEGMENTS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5" name="Rectangle 24">
              <a:extLst>
                <a:ext uri="{FF2B5EF4-FFF2-40B4-BE49-F238E27FC236}">
                  <a16:creationId xmlns:a16="http://schemas.microsoft.com/office/drawing/2014/main" id="{BD4A3D9B-C25C-AEDF-9C1D-DA91A89C347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3903444" y="1134517"/>
              <a:ext cx="135509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UNIQUE VALUE PROPOSITION (UVP)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9" name="Rectangle 24">
              <a:extLst>
                <a:ext uri="{FF2B5EF4-FFF2-40B4-BE49-F238E27FC236}">
                  <a16:creationId xmlns:a16="http://schemas.microsoft.com/office/drawing/2014/main" id="{669A3D23-6129-D4C7-F7CA-98B19BC375B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2538528" y="113451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SOLUTION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0" name="Rectangle 24">
              <a:extLst>
                <a:ext uri="{FF2B5EF4-FFF2-40B4-BE49-F238E27FC236}">
                  <a16:creationId xmlns:a16="http://schemas.microsoft.com/office/drawing/2014/main" id="{92ED3F2E-0467-64D0-F991-5D02EB04F51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2538528" y="239354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KEY METRICS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6" name="Rectangle 24">
              <a:extLst>
                <a:ext uri="{FF2B5EF4-FFF2-40B4-BE49-F238E27FC236}">
                  <a16:creationId xmlns:a16="http://schemas.microsoft.com/office/drawing/2014/main" id="{A0CAF3E0-CEC5-5A28-9851-4127CB70593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5255184" y="1134517"/>
              <a:ext cx="135509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UNFAIR ADVANTAGE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7" name="Rectangle 24">
              <a:extLst>
                <a:ext uri="{FF2B5EF4-FFF2-40B4-BE49-F238E27FC236}">
                  <a16:creationId xmlns:a16="http://schemas.microsoft.com/office/drawing/2014/main" id="{AB3B555A-834B-AE7A-904B-D3A4F5976BD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5255184" y="239354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CHANNELS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20" name="Rectangle 24">
              <a:extLst>
                <a:ext uri="{FF2B5EF4-FFF2-40B4-BE49-F238E27FC236}">
                  <a16:creationId xmlns:a16="http://schemas.microsoft.com/office/drawing/2014/main" id="{03C110F6-58E4-00DB-A83E-2D66E7ABAD7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1198290" y="367162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COST STRUCTURE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21" name="Rectangle 24">
              <a:extLst>
                <a:ext uri="{FF2B5EF4-FFF2-40B4-BE49-F238E27FC236}">
                  <a16:creationId xmlns:a16="http://schemas.microsoft.com/office/drawing/2014/main" id="{535064BD-D0BA-E562-E8BC-B60CABCF57A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4568022" y="3671627"/>
              <a:ext cx="151614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REVENUE STREAMS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B75B544-33C7-4852-69AC-BB49614EC679}"/>
              </a:ext>
            </a:extLst>
          </p:cNvPr>
          <p:cNvGrpSpPr/>
          <p:nvPr/>
        </p:nvGrpSpPr>
        <p:grpSpPr>
          <a:xfrm>
            <a:off x="1185862" y="1334625"/>
            <a:ext cx="6774491" cy="2983333"/>
            <a:chOff x="1185862" y="1334625"/>
            <a:chExt cx="6774491" cy="2983333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163BCEA-B3AD-9FB0-16B2-5F989BCB57AB}"/>
                </a:ext>
              </a:extLst>
            </p:cNvPr>
            <p:cNvSpPr txBox="1"/>
            <p:nvPr/>
          </p:nvSpPr>
          <p:spPr>
            <a:xfrm>
              <a:off x="1185862" y="1750569"/>
              <a:ext cx="1355177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bg1">
                      <a:lumMod val="75000"/>
                    </a:schemeClr>
                  </a:solidFill>
                  <a:effectLst/>
                </a:rPr>
                <a:t>The core challenges or pain points your target customers face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F74A8E6-08FF-32C1-51E1-03E942702FE7}"/>
                </a:ext>
              </a:extLst>
            </p:cNvPr>
            <p:cNvSpPr txBox="1"/>
            <p:nvPr/>
          </p:nvSpPr>
          <p:spPr>
            <a:xfrm>
              <a:off x="2545226" y="1334625"/>
              <a:ext cx="1355177" cy="10618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bg1">
                      <a:lumMod val="75000"/>
                    </a:schemeClr>
                  </a:solidFill>
                  <a:effectLst/>
                </a:rPr>
                <a:t>A brief description of how your product or service addresses the identified problems. This often refers to the Minimum Viable Product (MVP)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9875939-9E3D-3730-3D0F-B1A49952F04E}"/>
                </a:ext>
              </a:extLst>
            </p:cNvPr>
            <p:cNvSpPr txBox="1"/>
            <p:nvPr/>
          </p:nvSpPr>
          <p:spPr>
            <a:xfrm>
              <a:off x="2545226" y="2597110"/>
              <a:ext cx="135517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bg1">
                      <a:lumMod val="75000"/>
                    </a:schemeClr>
                  </a:solidFill>
                  <a:effectLst/>
                </a:rPr>
                <a:t>The key performance indicators (KPIs) you will track to measure the success of your business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BEBB734-33B3-2EC7-FDFE-8A95A86E3D29}"/>
                </a:ext>
              </a:extLst>
            </p:cNvPr>
            <p:cNvSpPr txBox="1"/>
            <p:nvPr/>
          </p:nvSpPr>
          <p:spPr>
            <a:xfrm>
              <a:off x="3898161" y="1750569"/>
              <a:ext cx="1355177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bg1">
                      <a:lumMod val="75000"/>
                    </a:schemeClr>
                  </a:solidFill>
                  <a:effectLst/>
                </a:rPr>
                <a:t>Why customers should choose your product or service over existing alternatives, highlighting the benefits and differentiators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F595E3D-6120-64C0-AC6C-A7A744E3B01F}"/>
                </a:ext>
              </a:extLst>
            </p:cNvPr>
            <p:cNvSpPr txBox="1"/>
            <p:nvPr/>
          </p:nvSpPr>
          <p:spPr>
            <a:xfrm>
              <a:off x="5237121" y="1605364"/>
              <a:ext cx="1355177" cy="7848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bg1">
                      <a:lumMod val="75000"/>
                    </a:schemeClr>
                  </a:solidFill>
                  <a:effectLst/>
                </a:rPr>
                <a:t>Something that gives your business a competitive edge that is difficult for competitors to replicate or buy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631A771-452E-95B1-9E48-536DCEAD6F20}"/>
                </a:ext>
              </a:extLst>
            </p:cNvPr>
            <p:cNvSpPr txBox="1"/>
            <p:nvPr/>
          </p:nvSpPr>
          <p:spPr>
            <a:xfrm>
              <a:off x="5237121" y="2677252"/>
              <a:ext cx="135517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bg1">
                      <a:lumMod val="75000"/>
                    </a:schemeClr>
                  </a:solidFill>
                  <a:effectLst/>
                </a:rPr>
                <a:t>The pathways you will use to reach your target customers (e.g., website, social media, advertising)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C1878E9-5F13-A2EB-1076-871319102985}"/>
                </a:ext>
              </a:extLst>
            </p:cNvPr>
            <p:cNvSpPr txBox="1"/>
            <p:nvPr/>
          </p:nvSpPr>
          <p:spPr>
            <a:xfrm>
              <a:off x="6597014" y="1750569"/>
              <a:ext cx="135517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bg1">
                      <a:lumMod val="75000"/>
                    </a:schemeClr>
                  </a:solidFill>
                  <a:effectLst/>
                </a:rPr>
                <a:t>The specific groups of customers you aim to serve, including early adopters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E88F465-A928-6212-747D-D8F821514A03}"/>
                </a:ext>
              </a:extLst>
            </p:cNvPr>
            <p:cNvSpPr txBox="1"/>
            <p:nvPr/>
          </p:nvSpPr>
          <p:spPr>
            <a:xfrm>
              <a:off x="1185862" y="3948626"/>
              <a:ext cx="33804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bg1">
                      <a:lumMod val="75000"/>
                    </a:schemeClr>
                  </a:solidFill>
                  <a:effectLst/>
                </a:rPr>
                <a:t>The key expenses associated with running your business, including both fixed and variable costs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15D592A-9B6C-33F7-EBDE-0FAB7932A01F}"/>
                </a:ext>
              </a:extLst>
            </p:cNvPr>
            <p:cNvSpPr txBox="1"/>
            <p:nvPr/>
          </p:nvSpPr>
          <p:spPr>
            <a:xfrm>
              <a:off x="4579953" y="3948626"/>
              <a:ext cx="33804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bg1">
                      <a:lumMod val="75000"/>
                    </a:schemeClr>
                  </a:solidFill>
                  <a:effectLst/>
                </a:rPr>
                <a:t>How your business will generate income (e.g., product sales, subscriptions, advertising)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8132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C2E1A-DE18-90A1-4625-111A8F33B8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F26A12F8-FBCF-B1AA-4E05-065E5AD70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Lean Startup Canvas-2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0E7A32-D83A-3563-5D6A-99CD6CFC3490}"/>
              </a:ext>
            </a:extLst>
          </p:cNvPr>
          <p:cNvSpPr/>
          <p:nvPr/>
        </p:nvSpPr>
        <p:spPr>
          <a:xfrm>
            <a:off x="1187624" y="1131590"/>
            <a:ext cx="1355090" cy="252602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15DEFD-F08D-3FA6-C265-D90E123D97B9}"/>
              </a:ext>
            </a:extLst>
          </p:cNvPr>
          <p:cNvSpPr/>
          <p:nvPr/>
        </p:nvSpPr>
        <p:spPr>
          <a:xfrm>
            <a:off x="2541040" y="1131590"/>
            <a:ext cx="1355090" cy="126433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E6FF32-3770-224E-F710-3A3CDDFA757C}"/>
              </a:ext>
            </a:extLst>
          </p:cNvPr>
          <p:cNvSpPr/>
          <p:nvPr/>
        </p:nvSpPr>
        <p:spPr>
          <a:xfrm>
            <a:off x="3894456" y="1131590"/>
            <a:ext cx="1355090" cy="252602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20ACEB-63C3-EFE6-9718-3769DF444B86}"/>
              </a:ext>
            </a:extLst>
          </p:cNvPr>
          <p:cNvSpPr/>
          <p:nvPr/>
        </p:nvSpPr>
        <p:spPr>
          <a:xfrm>
            <a:off x="5247871" y="1131590"/>
            <a:ext cx="1355090" cy="126433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A61997-1515-AB72-9A8D-2AD026B35448}"/>
              </a:ext>
            </a:extLst>
          </p:cNvPr>
          <p:cNvSpPr/>
          <p:nvPr/>
        </p:nvSpPr>
        <p:spPr>
          <a:xfrm>
            <a:off x="6601286" y="1131590"/>
            <a:ext cx="1355090" cy="252602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CC9FA1-263F-329F-613D-FE4BD14244AB}"/>
              </a:ext>
            </a:extLst>
          </p:cNvPr>
          <p:cNvSpPr/>
          <p:nvPr/>
        </p:nvSpPr>
        <p:spPr>
          <a:xfrm>
            <a:off x="1187623" y="3659995"/>
            <a:ext cx="3380400" cy="11463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C16501-D5C9-97BF-DD3B-29EE1FA3BFE3}"/>
              </a:ext>
            </a:extLst>
          </p:cNvPr>
          <p:cNvSpPr/>
          <p:nvPr/>
        </p:nvSpPr>
        <p:spPr>
          <a:xfrm>
            <a:off x="4572000" y="3659995"/>
            <a:ext cx="3384376" cy="11463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69FCEB-8862-D98D-8A6B-812FE3C07BA6}"/>
              </a:ext>
            </a:extLst>
          </p:cNvPr>
          <p:cNvSpPr/>
          <p:nvPr/>
        </p:nvSpPr>
        <p:spPr>
          <a:xfrm>
            <a:off x="2541040" y="2394603"/>
            <a:ext cx="1355090" cy="126433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4243BE-FDC3-E730-064D-E188AFB83819}"/>
              </a:ext>
            </a:extLst>
          </p:cNvPr>
          <p:cNvSpPr/>
          <p:nvPr/>
        </p:nvSpPr>
        <p:spPr>
          <a:xfrm>
            <a:off x="5247871" y="2394603"/>
            <a:ext cx="1355090" cy="126433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DF56C75-A62B-3729-17CC-48B00FB1B121}"/>
              </a:ext>
            </a:extLst>
          </p:cNvPr>
          <p:cNvGrpSpPr/>
          <p:nvPr/>
        </p:nvGrpSpPr>
        <p:grpSpPr>
          <a:xfrm>
            <a:off x="1185950" y="1134517"/>
            <a:ext cx="6768751" cy="2814109"/>
            <a:chOff x="1185950" y="1134517"/>
            <a:chExt cx="6768751" cy="2814109"/>
          </a:xfrm>
        </p:grpSpPr>
        <p:sp>
          <p:nvSpPr>
            <p:cNvPr id="2" name="Rectangle 24">
              <a:extLst>
                <a:ext uri="{FF2B5EF4-FFF2-40B4-BE49-F238E27FC236}">
                  <a16:creationId xmlns:a16="http://schemas.microsoft.com/office/drawing/2014/main" id="{DE44681B-237F-48D2-0437-EC7955428F3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1185950" y="113451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PROBLEM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4" name="Rectangle 24">
              <a:extLst>
                <a:ext uri="{FF2B5EF4-FFF2-40B4-BE49-F238E27FC236}">
                  <a16:creationId xmlns:a16="http://schemas.microsoft.com/office/drawing/2014/main" id="{3ED97C4D-D661-5180-9617-51EA6EDF88A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599611" y="1134517"/>
              <a:ext cx="135509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CUSTOMER SEGMENTS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5" name="Rectangle 24">
              <a:extLst>
                <a:ext uri="{FF2B5EF4-FFF2-40B4-BE49-F238E27FC236}">
                  <a16:creationId xmlns:a16="http://schemas.microsoft.com/office/drawing/2014/main" id="{0F58CDF6-F4E1-4E6E-1B4A-5E09675B15C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3903444" y="1134517"/>
              <a:ext cx="135509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UNIQUE VALUE PROPOSITION (UVP)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9" name="Rectangle 24">
              <a:extLst>
                <a:ext uri="{FF2B5EF4-FFF2-40B4-BE49-F238E27FC236}">
                  <a16:creationId xmlns:a16="http://schemas.microsoft.com/office/drawing/2014/main" id="{EE1E90DE-46B8-3439-3613-370AEFAE55F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2538528" y="113451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SOLUTION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0" name="Rectangle 24">
              <a:extLst>
                <a:ext uri="{FF2B5EF4-FFF2-40B4-BE49-F238E27FC236}">
                  <a16:creationId xmlns:a16="http://schemas.microsoft.com/office/drawing/2014/main" id="{BEAC8F85-D95C-6A60-B794-8D0A11CCE3D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2538528" y="239354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KEY METRICS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6" name="Rectangle 24">
              <a:extLst>
                <a:ext uri="{FF2B5EF4-FFF2-40B4-BE49-F238E27FC236}">
                  <a16:creationId xmlns:a16="http://schemas.microsoft.com/office/drawing/2014/main" id="{04D81E2E-8BE9-C20B-F3D2-1000F1AF1AB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5255184" y="1134517"/>
              <a:ext cx="135509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UNFAIR ADVANTAGE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7" name="Rectangle 24">
              <a:extLst>
                <a:ext uri="{FF2B5EF4-FFF2-40B4-BE49-F238E27FC236}">
                  <a16:creationId xmlns:a16="http://schemas.microsoft.com/office/drawing/2014/main" id="{FBD23587-BB13-0143-4B99-E125EE91112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5255184" y="239354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CHANNELS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20" name="Rectangle 24">
              <a:extLst>
                <a:ext uri="{FF2B5EF4-FFF2-40B4-BE49-F238E27FC236}">
                  <a16:creationId xmlns:a16="http://schemas.microsoft.com/office/drawing/2014/main" id="{E6B3C4C7-7630-F024-1B49-DC3EDC46A02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1198290" y="367162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COST STRUCTURE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21" name="Rectangle 24">
              <a:extLst>
                <a:ext uri="{FF2B5EF4-FFF2-40B4-BE49-F238E27FC236}">
                  <a16:creationId xmlns:a16="http://schemas.microsoft.com/office/drawing/2014/main" id="{87C3E4A3-A04D-0A81-350E-FA6DA9CFE13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4568022" y="3671627"/>
              <a:ext cx="151614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REVENUE STREAMS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</p:grpSp>
      <p:pic>
        <p:nvPicPr>
          <p:cNvPr id="39" name="Graphic 38" descr="Badge with solid fill">
            <a:extLst>
              <a:ext uri="{FF2B5EF4-FFF2-40B4-BE49-F238E27FC236}">
                <a16:creationId xmlns:a16="http://schemas.microsoft.com/office/drawing/2014/main" id="{52DBC103-E52A-F6D4-3586-012D17C714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14245" y="2034776"/>
            <a:ext cx="747100" cy="747100"/>
          </a:xfrm>
          <a:prstGeom prst="rect">
            <a:avLst/>
          </a:prstGeom>
        </p:spPr>
      </p:pic>
      <p:pic>
        <p:nvPicPr>
          <p:cNvPr id="41" name="Graphic 40" descr="Badge 3 with solid fill">
            <a:extLst>
              <a:ext uri="{FF2B5EF4-FFF2-40B4-BE49-F238E27FC236}">
                <a16:creationId xmlns:a16="http://schemas.microsoft.com/office/drawing/2014/main" id="{32F9B30A-1D1D-C1D5-FD8E-4DF8CDCFB4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23143" y="2034776"/>
            <a:ext cx="747100" cy="747100"/>
          </a:xfrm>
          <a:prstGeom prst="rect">
            <a:avLst/>
          </a:prstGeom>
        </p:spPr>
      </p:pic>
      <p:pic>
        <p:nvPicPr>
          <p:cNvPr id="43" name="Graphic 42" descr="Badge 4 with solid fill">
            <a:extLst>
              <a:ext uri="{FF2B5EF4-FFF2-40B4-BE49-F238E27FC236}">
                <a16:creationId xmlns:a16="http://schemas.microsoft.com/office/drawing/2014/main" id="{9AE4F88E-C7F9-B683-053E-B158F857FB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45035" y="1580863"/>
            <a:ext cx="747100" cy="747100"/>
          </a:xfrm>
          <a:prstGeom prst="rect">
            <a:avLst/>
          </a:prstGeom>
        </p:spPr>
      </p:pic>
      <p:pic>
        <p:nvPicPr>
          <p:cNvPr id="45" name="Graphic 44" descr="Badge 5 with solid fill">
            <a:extLst>
              <a:ext uri="{FF2B5EF4-FFF2-40B4-BE49-F238E27FC236}">
                <a16:creationId xmlns:a16="http://schemas.microsoft.com/office/drawing/2014/main" id="{2929A060-AC6C-3E7E-1FC4-656EA8F9426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51866" y="1580863"/>
            <a:ext cx="747100" cy="747100"/>
          </a:xfrm>
          <a:prstGeom prst="rect">
            <a:avLst/>
          </a:prstGeom>
        </p:spPr>
      </p:pic>
      <p:pic>
        <p:nvPicPr>
          <p:cNvPr id="47" name="Graphic 46" descr="Badge 6 with solid fill">
            <a:extLst>
              <a:ext uri="{FF2B5EF4-FFF2-40B4-BE49-F238E27FC236}">
                <a16:creationId xmlns:a16="http://schemas.microsoft.com/office/drawing/2014/main" id="{AC5B7506-1F0D-95C8-0D64-432344558E3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51866" y="3892545"/>
            <a:ext cx="747100" cy="747100"/>
          </a:xfrm>
          <a:prstGeom prst="rect">
            <a:avLst/>
          </a:prstGeom>
        </p:spPr>
      </p:pic>
      <p:pic>
        <p:nvPicPr>
          <p:cNvPr id="49" name="Graphic 48" descr="Badge 7 with solid fill">
            <a:extLst>
              <a:ext uri="{FF2B5EF4-FFF2-40B4-BE49-F238E27FC236}">
                <a16:creationId xmlns:a16="http://schemas.microsoft.com/office/drawing/2014/main" id="{1D7FE5EF-AD7B-85E4-124B-AEF3732D05B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845035" y="3892545"/>
            <a:ext cx="747100" cy="747100"/>
          </a:xfrm>
          <a:prstGeom prst="rect">
            <a:avLst/>
          </a:prstGeom>
        </p:spPr>
      </p:pic>
      <p:pic>
        <p:nvPicPr>
          <p:cNvPr id="51" name="Graphic 50" descr="Badge 8 with solid fill">
            <a:extLst>
              <a:ext uri="{FF2B5EF4-FFF2-40B4-BE49-F238E27FC236}">
                <a16:creationId xmlns:a16="http://schemas.microsoft.com/office/drawing/2014/main" id="{7F7EE30A-2EC5-88AB-0249-2B81082D302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845035" y="2757227"/>
            <a:ext cx="747100" cy="747100"/>
          </a:xfrm>
          <a:prstGeom prst="rect">
            <a:avLst/>
          </a:prstGeom>
        </p:spPr>
      </p:pic>
      <p:pic>
        <p:nvPicPr>
          <p:cNvPr id="53" name="Graphic 52" descr="Badge 9 with solid fill">
            <a:extLst>
              <a:ext uri="{FF2B5EF4-FFF2-40B4-BE49-F238E27FC236}">
                <a16:creationId xmlns:a16="http://schemas.microsoft.com/office/drawing/2014/main" id="{5B8E5AAA-C309-5171-287A-AD967D655BC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551866" y="2751248"/>
            <a:ext cx="747100" cy="747100"/>
          </a:xfrm>
          <a:prstGeom prst="rect">
            <a:avLst/>
          </a:prstGeom>
        </p:spPr>
      </p:pic>
      <p:pic>
        <p:nvPicPr>
          <p:cNvPr id="55" name="Graphic 54" descr="Badge 1 with solid fill">
            <a:extLst>
              <a:ext uri="{FF2B5EF4-FFF2-40B4-BE49-F238E27FC236}">
                <a16:creationId xmlns:a16="http://schemas.microsoft.com/office/drawing/2014/main" id="{FFEABE08-92A2-1F37-64AF-DB6BCDFAD5B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514072" y="2034776"/>
            <a:ext cx="747100" cy="74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26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8B44C-3A74-A757-9AE3-E46271981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C9E09BC1-C75F-736B-0ED1-D94C5BE2B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Lean Startup Canvas-3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304E0D-59F7-2463-6849-5F8A9A7F43E5}"/>
              </a:ext>
            </a:extLst>
          </p:cNvPr>
          <p:cNvSpPr/>
          <p:nvPr/>
        </p:nvSpPr>
        <p:spPr>
          <a:xfrm>
            <a:off x="1187624" y="1131590"/>
            <a:ext cx="1355090" cy="2526024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C0609C-C281-AEF5-736C-24ADB82B5579}"/>
              </a:ext>
            </a:extLst>
          </p:cNvPr>
          <p:cNvSpPr/>
          <p:nvPr/>
        </p:nvSpPr>
        <p:spPr>
          <a:xfrm>
            <a:off x="2541040" y="1131590"/>
            <a:ext cx="1355090" cy="12643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72E0E6-9DA9-5FFE-C885-94E285F31403}"/>
              </a:ext>
            </a:extLst>
          </p:cNvPr>
          <p:cNvSpPr/>
          <p:nvPr/>
        </p:nvSpPr>
        <p:spPr>
          <a:xfrm>
            <a:off x="3894456" y="1131590"/>
            <a:ext cx="1355090" cy="25260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19EB71-8463-2124-D939-2A4DA467C7FB}"/>
              </a:ext>
            </a:extLst>
          </p:cNvPr>
          <p:cNvSpPr/>
          <p:nvPr/>
        </p:nvSpPr>
        <p:spPr>
          <a:xfrm>
            <a:off x="5247871" y="1131590"/>
            <a:ext cx="1355090" cy="12643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0E538C-4867-50B8-B485-F05ECB22B3FB}"/>
              </a:ext>
            </a:extLst>
          </p:cNvPr>
          <p:cNvSpPr/>
          <p:nvPr/>
        </p:nvSpPr>
        <p:spPr>
          <a:xfrm>
            <a:off x="6601286" y="1131590"/>
            <a:ext cx="1355090" cy="25260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B69DFE-0919-DFA9-2A3D-028F05D6CD69}"/>
              </a:ext>
            </a:extLst>
          </p:cNvPr>
          <p:cNvSpPr/>
          <p:nvPr/>
        </p:nvSpPr>
        <p:spPr>
          <a:xfrm>
            <a:off x="1187623" y="3659995"/>
            <a:ext cx="3380400" cy="11463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C0FC20A-41E5-9907-4060-6808FFCFB5AF}"/>
              </a:ext>
            </a:extLst>
          </p:cNvPr>
          <p:cNvSpPr/>
          <p:nvPr/>
        </p:nvSpPr>
        <p:spPr>
          <a:xfrm>
            <a:off x="4572000" y="3659995"/>
            <a:ext cx="3384376" cy="11463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7D0091-41F0-7EBB-308A-625F64CBE0E6}"/>
              </a:ext>
            </a:extLst>
          </p:cNvPr>
          <p:cNvSpPr/>
          <p:nvPr/>
        </p:nvSpPr>
        <p:spPr>
          <a:xfrm>
            <a:off x="2541040" y="2394603"/>
            <a:ext cx="1355090" cy="12643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24EB3EC-43F9-6AC9-F9A4-2045BD4E9246}"/>
              </a:ext>
            </a:extLst>
          </p:cNvPr>
          <p:cNvSpPr/>
          <p:nvPr/>
        </p:nvSpPr>
        <p:spPr>
          <a:xfrm>
            <a:off x="5247871" y="2394603"/>
            <a:ext cx="1355090" cy="12643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29E2CE5-B39B-5D3C-972E-5B9DE5C97BD0}"/>
              </a:ext>
            </a:extLst>
          </p:cNvPr>
          <p:cNvGrpSpPr/>
          <p:nvPr/>
        </p:nvGrpSpPr>
        <p:grpSpPr>
          <a:xfrm>
            <a:off x="1185950" y="1134517"/>
            <a:ext cx="6766241" cy="2814109"/>
            <a:chOff x="1185950" y="1134517"/>
            <a:chExt cx="6768751" cy="2814109"/>
          </a:xfrm>
        </p:grpSpPr>
        <p:sp>
          <p:nvSpPr>
            <p:cNvPr id="2" name="Rectangle 24">
              <a:extLst>
                <a:ext uri="{FF2B5EF4-FFF2-40B4-BE49-F238E27FC236}">
                  <a16:creationId xmlns:a16="http://schemas.microsoft.com/office/drawing/2014/main" id="{B815AB4F-DB38-F835-C640-EE24664F469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1185950" y="113451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Problem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4" name="Rectangle 24">
              <a:extLst>
                <a:ext uri="{FF2B5EF4-FFF2-40B4-BE49-F238E27FC236}">
                  <a16:creationId xmlns:a16="http://schemas.microsoft.com/office/drawing/2014/main" id="{6738834D-F8F4-724D-BEC9-BD61735F514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599611" y="1134517"/>
              <a:ext cx="135509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Customer Segments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5" name="Rectangle 24">
              <a:extLst>
                <a:ext uri="{FF2B5EF4-FFF2-40B4-BE49-F238E27FC236}">
                  <a16:creationId xmlns:a16="http://schemas.microsoft.com/office/drawing/2014/main" id="{83997F04-3D76-2866-9648-8FB0B36D387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3903444" y="1134517"/>
              <a:ext cx="135509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Unique Value Proposition (UVP)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9" name="Rectangle 24">
              <a:extLst>
                <a:ext uri="{FF2B5EF4-FFF2-40B4-BE49-F238E27FC236}">
                  <a16:creationId xmlns:a16="http://schemas.microsoft.com/office/drawing/2014/main" id="{40DEAC05-2154-4132-3036-AD0FFCDCA8C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2538528" y="113451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Solution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0" name="Rectangle 24">
              <a:extLst>
                <a:ext uri="{FF2B5EF4-FFF2-40B4-BE49-F238E27FC236}">
                  <a16:creationId xmlns:a16="http://schemas.microsoft.com/office/drawing/2014/main" id="{5C6785E5-C9DA-6A8F-6751-E9692173FC6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2538528" y="239354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Key Metrics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6" name="Rectangle 24">
              <a:extLst>
                <a:ext uri="{FF2B5EF4-FFF2-40B4-BE49-F238E27FC236}">
                  <a16:creationId xmlns:a16="http://schemas.microsoft.com/office/drawing/2014/main" id="{20085C4A-ADD6-5432-DA8A-BCC71D1B055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5255184" y="1134517"/>
              <a:ext cx="135509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Unfair </a:t>
              </a:r>
            </a:p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Advantage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7" name="Rectangle 24">
              <a:extLst>
                <a:ext uri="{FF2B5EF4-FFF2-40B4-BE49-F238E27FC236}">
                  <a16:creationId xmlns:a16="http://schemas.microsoft.com/office/drawing/2014/main" id="{96F831B9-9581-55FE-5DC8-86545DB553C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5255184" y="239354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Channels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20" name="Rectangle 24">
              <a:extLst>
                <a:ext uri="{FF2B5EF4-FFF2-40B4-BE49-F238E27FC236}">
                  <a16:creationId xmlns:a16="http://schemas.microsoft.com/office/drawing/2014/main" id="{90929EAF-0C02-A8E1-9B93-F2C156DD0CE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1198290" y="367162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Cost Structure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21" name="Rectangle 24">
              <a:extLst>
                <a:ext uri="{FF2B5EF4-FFF2-40B4-BE49-F238E27FC236}">
                  <a16:creationId xmlns:a16="http://schemas.microsoft.com/office/drawing/2014/main" id="{505C0920-926B-965F-0BBB-8A40C8259DB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4628106" y="3671627"/>
              <a:ext cx="151614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Revenue Streams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1DB4BA2-A9B9-90A5-242A-2461B523B249}"/>
              </a:ext>
            </a:extLst>
          </p:cNvPr>
          <p:cNvGrpSpPr/>
          <p:nvPr/>
        </p:nvGrpSpPr>
        <p:grpSpPr>
          <a:xfrm>
            <a:off x="1185862" y="1334625"/>
            <a:ext cx="6774491" cy="2983333"/>
            <a:chOff x="1185862" y="1334625"/>
            <a:chExt cx="6774491" cy="2983333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6CB657E-B967-85AC-AEFD-BC81D3712776}"/>
                </a:ext>
              </a:extLst>
            </p:cNvPr>
            <p:cNvSpPr txBox="1"/>
            <p:nvPr/>
          </p:nvSpPr>
          <p:spPr>
            <a:xfrm>
              <a:off x="1185862" y="1750569"/>
              <a:ext cx="1355177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rPr>
                <a:t>The core challenges or pain points your target customers face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34D01F6-7811-7120-367B-15ACDD26C476}"/>
                </a:ext>
              </a:extLst>
            </p:cNvPr>
            <p:cNvSpPr txBox="1"/>
            <p:nvPr/>
          </p:nvSpPr>
          <p:spPr>
            <a:xfrm>
              <a:off x="2545226" y="1334625"/>
              <a:ext cx="1355177" cy="10618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rPr>
                <a:t>A brief description of how your product or service addresses the identified problems. This often refers to the Minimum Viable Product (MVP)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BFF896C-69D9-7698-DFBB-5A9DA2444AC1}"/>
                </a:ext>
              </a:extLst>
            </p:cNvPr>
            <p:cNvSpPr txBox="1"/>
            <p:nvPr/>
          </p:nvSpPr>
          <p:spPr>
            <a:xfrm>
              <a:off x="2545226" y="2597110"/>
              <a:ext cx="135517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rPr>
                <a:t>The key performance indicators (KPIs) you will track to measure the success of your business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FB747F5-3A5C-33F6-FC46-608F844C3273}"/>
                </a:ext>
              </a:extLst>
            </p:cNvPr>
            <p:cNvSpPr txBox="1"/>
            <p:nvPr/>
          </p:nvSpPr>
          <p:spPr>
            <a:xfrm>
              <a:off x="3898161" y="1750569"/>
              <a:ext cx="1355177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rPr>
                <a:t>Why customers should choose your product or service over existing alternatives, highlighting the benefits and differentiators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84FCCC1-09B0-063F-372D-653D4C929472}"/>
                </a:ext>
              </a:extLst>
            </p:cNvPr>
            <p:cNvSpPr txBox="1"/>
            <p:nvPr/>
          </p:nvSpPr>
          <p:spPr>
            <a:xfrm>
              <a:off x="5237121" y="1605364"/>
              <a:ext cx="1355177" cy="7848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rPr>
                <a:t>Something that gives your business a competitive edge that is difficult for competitors to replicate or buy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C6CACF6-C0BD-539B-6AB9-94920DACBD4A}"/>
                </a:ext>
              </a:extLst>
            </p:cNvPr>
            <p:cNvSpPr txBox="1"/>
            <p:nvPr/>
          </p:nvSpPr>
          <p:spPr>
            <a:xfrm>
              <a:off x="5237121" y="2677252"/>
              <a:ext cx="135517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rPr>
                <a:t>The pathways you will use to reach your target customers (e.g., website, social media, advertising)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9B824FB-AC64-49CB-B1D0-92D5FB2DFD19}"/>
                </a:ext>
              </a:extLst>
            </p:cNvPr>
            <p:cNvSpPr txBox="1"/>
            <p:nvPr/>
          </p:nvSpPr>
          <p:spPr>
            <a:xfrm>
              <a:off x="6597014" y="1750569"/>
              <a:ext cx="135517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rPr>
                <a:t>The specific groups of customers you aim to serve, including early adopters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873E8CC-F3DE-A4AE-C583-BD29ACE7BE64}"/>
                </a:ext>
              </a:extLst>
            </p:cNvPr>
            <p:cNvSpPr txBox="1"/>
            <p:nvPr/>
          </p:nvSpPr>
          <p:spPr>
            <a:xfrm>
              <a:off x="1185862" y="3948626"/>
              <a:ext cx="33804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rPr>
                <a:t>The key expenses associated with running your business, including both fixed and variable costs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19DA1AD-9FB9-5DF6-E53D-58F106D100E2}"/>
                </a:ext>
              </a:extLst>
            </p:cNvPr>
            <p:cNvSpPr txBox="1"/>
            <p:nvPr/>
          </p:nvSpPr>
          <p:spPr>
            <a:xfrm>
              <a:off x="4579953" y="3948626"/>
              <a:ext cx="33804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900" b="0" i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rPr>
                <a:t>How your business will generate income (e.g., product sales, subscriptions, advertising)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5806D5B-5CD3-D4B5-BFB6-FB03D5F45D17}"/>
              </a:ext>
            </a:extLst>
          </p:cNvPr>
          <p:cNvGrpSpPr/>
          <p:nvPr/>
        </p:nvGrpSpPr>
        <p:grpSpPr>
          <a:xfrm>
            <a:off x="1209346" y="1185185"/>
            <a:ext cx="5617104" cy="2722186"/>
            <a:chOff x="1209346" y="1185185"/>
            <a:chExt cx="5617104" cy="2722186"/>
          </a:xfrm>
          <a:solidFill>
            <a:schemeClr val="tx1"/>
          </a:solidFill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D38E176-206C-3D93-A72E-6285A000B020}"/>
                </a:ext>
              </a:extLst>
            </p:cNvPr>
            <p:cNvSpPr/>
            <p:nvPr/>
          </p:nvSpPr>
          <p:spPr>
            <a:xfrm>
              <a:off x="1209346" y="1185185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1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3D461CA-CF4C-5584-3F15-F3B23EC248B7}"/>
                </a:ext>
              </a:extLst>
            </p:cNvPr>
            <p:cNvSpPr/>
            <p:nvPr/>
          </p:nvSpPr>
          <p:spPr>
            <a:xfrm>
              <a:off x="2557738" y="1185185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4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309C4C2-2F18-19EB-659B-FEE5E5F4327C}"/>
                </a:ext>
              </a:extLst>
            </p:cNvPr>
            <p:cNvSpPr/>
            <p:nvPr/>
          </p:nvSpPr>
          <p:spPr>
            <a:xfrm>
              <a:off x="6631962" y="1185185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2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27920E1-84F3-ECA2-39F3-71B4C6229E7C}"/>
                </a:ext>
              </a:extLst>
            </p:cNvPr>
            <p:cNvSpPr/>
            <p:nvPr/>
          </p:nvSpPr>
          <p:spPr>
            <a:xfrm>
              <a:off x="2557738" y="2440077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8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0D9D069-4707-7237-CF79-9D426BC133AA}"/>
                </a:ext>
              </a:extLst>
            </p:cNvPr>
            <p:cNvSpPr/>
            <p:nvPr/>
          </p:nvSpPr>
          <p:spPr>
            <a:xfrm>
              <a:off x="5275026" y="1185185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5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9AD37015-047C-2920-ACEB-4C3EA270E8AA}"/>
                </a:ext>
              </a:extLst>
            </p:cNvPr>
            <p:cNvSpPr/>
            <p:nvPr/>
          </p:nvSpPr>
          <p:spPr>
            <a:xfrm>
              <a:off x="5275026" y="2440077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9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3C1BD9E4-9729-22B1-4D50-0409CE2C8F71}"/>
                </a:ext>
              </a:extLst>
            </p:cNvPr>
            <p:cNvSpPr/>
            <p:nvPr/>
          </p:nvSpPr>
          <p:spPr>
            <a:xfrm>
              <a:off x="1209346" y="3712883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7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E69DAFB-3183-AE88-D82A-DD809F1E9170}"/>
                </a:ext>
              </a:extLst>
            </p:cNvPr>
            <p:cNvSpPr/>
            <p:nvPr/>
          </p:nvSpPr>
          <p:spPr>
            <a:xfrm>
              <a:off x="4605908" y="3712883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6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D8817EB0-8439-588E-40F5-9455E2BDC9EA}"/>
                </a:ext>
              </a:extLst>
            </p:cNvPr>
            <p:cNvSpPr/>
            <p:nvPr/>
          </p:nvSpPr>
          <p:spPr>
            <a:xfrm>
              <a:off x="3926336" y="1185185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3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722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1E096-6EE4-DCAE-2A05-BFA5E085D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C0AA7ED8-908E-3F06-1693-D6A032202F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Lean Startup Canvas-4 </a:t>
            </a:r>
          </a:p>
        </p:txBody>
      </p:sp>
      <p:grpSp>
        <p:nvGrpSpPr>
          <p:cNvPr id="136202" name="Group 136201">
            <a:extLst>
              <a:ext uri="{FF2B5EF4-FFF2-40B4-BE49-F238E27FC236}">
                <a16:creationId xmlns:a16="http://schemas.microsoft.com/office/drawing/2014/main" id="{61CBEEF3-7F65-33CD-B91F-988DF75D71C8}"/>
              </a:ext>
            </a:extLst>
          </p:cNvPr>
          <p:cNvGrpSpPr/>
          <p:nvPr/>
        </p:nvGrpSpPr>
        <p:grpSpPr>
          <a:xfrm>
            <a:off x="1187623" y="1131590"/>
            <a:ext cx="6768753" cy="3674789"/>
            <a:chOff x="1187623" y="1131590"/>
            <a:chExt cx="6768753" cy="3674789"/>
          </a:xfrm>
          <a:solidFill>
            <a:schemeClr val="bg2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7C4B9B5-5E3E-5BEF-69B6-0BC88FAE1ACF}"/>
                </a:ext>
              </a:extLst>
            </p:cNvPr>
            <p:cNvSpPr/>
            <p:nvPr/>
          </p:nvSpPr>
          <p:spPr>
            <a:xfrm>
              <a:off x="1187624" y="1131590"/>
              <a:ext cx="1355090" cy="2526024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47B9693-449D-B9D5-F7C5-5DA5140BE735}"/>
                </a:ext>
              </a:extLst>
            </p:cNvPr>
            <p:cNvSpPr/>
            <p:nvPr/>
          </p:nvSpPr>
          <p:spPr>
            <a:xfrm>
              <a:off x="2541040" y="1131590"/>
              <a:ext cx="1355090" cy="1264336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B35A8C5-D599-E245-6CB5-AC022383EDC0}"/>
                </a:ext>
              </a:extLst>
            </p:cNvPr>
            <p:cNvSpPr/>
            <p:nvPr/>
          </p:nvSpPr>
          <p:spPr>
            <a:xfrm>
              <a:off x="3894456" y="1131590"/>
              <a:ext cx="1355090" cy="2526024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AD3F9C-0BF7-79DC-FA6D-20300B24255F}"/>
                </a:ext>
              </a:extLst>
            </p:cNvPr>
            <p:cNvSpPr/>
            <p:nvPr/>
          </p:nvSpPr>
          <p:spPr>
            <a:xfrm>
              <a:off x="5247871" y="1131590"/>
              <a:ext cx="1355090" cy="1264336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3858BB1-C09A-B739-5051-A482D1E9650F}"/>
                </a:ext>
              </a:extLst>
            </p:cNvPr>
            <p:cNvSpPr/>
            <p:nvPr/>
          </p:nvSpPr>
          <p:spPr>
            <a:xfrm>
              <a:off x="6601286" y="1131590"/>
              <a:ext cx="1355090" cy="2526024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B11B1D6-3A02-5B08-5754-C53241B7CB8A}"/>
                </a:ext>
              </a:extLst>
            </p:cNvPr>
            <p:cNvSpPr/>
            <p:nvPr/>
          </p:nvSpPr>
          <p:spPr>
            <a:xfrm>
              <a:off x="1187623" y="3659995"/>
              <a:ext cx="3380400" cy="1146384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DA7B52-B182-174C-F4F9-230FA10AF45B}"/>
                </a:ext>
              </a:extLst>
            </p:cNvPr>
            <p:cNvSpPr/>
            <p:nvPr/>
          </p:nvSpPr>
          <p:spPr>
            <a:xfrm>
              <a:off x="4572000" y="3659995"/>
              <a:ext cx="3384376" cy="1146384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D7B11B3-E581-1D6B-E78C-D59A0A00BC9A}"/>
                </a:ext>
              </a:extLst>
            </p:cNvPr>
            <p:cNvSpPr/>
            <p:nvPr/>
          </p:nvSpPr>
          <p:spPr>
            <a:xfrm>
              <a:off x="2541040" y="2394603"/>
              <a:ext cx="1355090" cy="1264336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E5239D3-4215-1062-4DCF-261C62EF1791}"/>
                </a:ext>
              </a:extLst>
            </p:cNvPr>
            <p:cNvSpPr/>
            <p:nvPr/>
          </p:nvSpPr>
          <p:spPr>
            <a:xfrm>
              <a:off x="5247871" y="2394603"/>
              <a:ext cx="1355090" cy="1264336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38909B8-5418-0FAF-223A-36680F7C3135}"/>
              </a:ext>
            </a:extLst>
          </p:cNvPr>
          <p:cNvGrpSpPr/>
          <p:nvPr/>
        </p:nvGrpSpPr>
        <p:grpSpPr>
          <a:xfrm>
            <a:off x="1185950" y="1134517"/>
            <a:ext cx="6766241" cy="2814109"/>
            <a:chOff x="1185950" y="1134517"/>
            <a:chExt cx="6768751" cy="2814109"/>
          </a:xfrm>
        </p:grpSpPr>
        <p:sp>
          <p:nvSpPr>
            <p:cNvPr id="2" name="Rectangle 24">
              <a:extLst>
                <a:ext uri="{FF2B5EF4-FFF2-40B4-BE49-F238E27FC236}">
                  <a16:creationId xmlns:a16="http://schemas.microsoft.com/office/drawing/2014/main" id="{A4646E51-D2B4-1046-800C-2F074D453D8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1185950" y="113451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Problem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4" name="Rectangle 24">
              <a:extLst>
                <a:ext uri="{FF2B5EF4-FFF2-40B4-BE49-F238E27FC236}">
                  <a16:creationId xmlns:a16="http://schemas.microsoft.com/office/drawing/2014/main" id="{20DAC8B9-8E90-1456-5E45-35FFD349EFA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599611" y="1134517"/>
              <a:ext cx="135509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Customer Segments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5" name="Rectangle 24">
              <a:extLst>
                <a:ext uri="{FF2B5EF4-FFF2-40B4-BE49-F238E27FC236}">
                  <a16:creationId xmlns:a16="http://schemas.microsoft.com/office/drawing/2014/main" id="{65DCD4C1-21EE-D5AD-21F6-82272F6052F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4141048" y="1134517"/>
              <a:ext cx="1117486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Unique Value Proposition (UVP)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9" name="Rectangle 24">
              <a:extLst>
                <a:ext uri="{FF2B5EF4-FFF2-40B4-BE49-F238E27FC236}">
                  <a16:creationId xmlns:a16="http://schemas.microsoft.com/office/drawing/2014/main" id="{46829680-23A0-0CC0-867F-70797121FB3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2538528" y="113451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Solution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0" name="Rectangle 24">
              <a:extLst>
                <a:ext uri="{FF2B5EF4-FFF2-40B4-BE49-F238E27FC236}">
                  <a16:creationId xmlns:a16="http://schemas.microsoft.com/office/drawing/2014/main" id="{980201E1-63F9-0660-8931-F498301D571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2538528" y="2393547"/>
              <a:ext cx="124234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200" b="1" dirty="0">
                  <a:solidFill>
                    <a:srgbClr val="002060"/>
                  </a:solidFill>
                </a:rPr>
                <a:t>Key Metrics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6" name="Rectangle 24">
              <a:extLst>
                <a:ext uri="{FF2B5EF4-FFF2-40B4-BE49-F238E27FC236}">
                  <a16:creationId xmlns:a16="http://schemas.microsoft.com/office/drawing/2014/main" id="{01CF7918-46FC-9CBA-7834-22708311FF1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5255184" y="1134517"/>
              <a:ext cx="135509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Unfair </a:t>
              </a:r>
            </a:p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Advantage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7" name="Rectangle 24">
              <a:extLst>
                <a:ext uri="{FF2B5EF4-FFF2-40B4-BE49-F238E27FC236}">
                  <a16:creationId xmlns:a16="http://schemas.microsoft.com/office/drawing/2014/main" id="{B828DE44-AE54-E1FF-FBB0-7DD28E038EB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5255184" y="239354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Channels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20" name="Rectangle 24">
              <a:extLst>
                <a:ext uri="{FF2B5EF4-FFF2-40B4-BE49-F238E27FC236}">
                  <a16:creationId xmlns:a16="http://schemas.microsoft.com/office/drawing/2014/main" id="{B39C4EB9-D40A-42EA-F1FF-FFC5BB1EE22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1198290" y="3671627"/>
              <a:ext cx="168989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Cost Structure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21" name="Rectangle 24">
              <a:extLst>
                <a:ext uri="{FF2B5EF4-FFF2-40B4-BE49-F238E27FC236}">
                  <a16:creationId xmlns:a16="http://schemas.microsoft.com/office/drawing/2014/main" id="{F6E465C9-179E-98AB-2B86-D00BF6E215D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4628106" y="3671627"/>
              <a:ext cx="174601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Revenue Streams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97D84E0C-72B7-5D5D-97DD-091D937922D1}"/>
              </a:ext>
            </a:extLst>
          </p:cNvPr>
          <p:cNvSpPr/>
          <p:nvPr/>
        </p:nvSpPr>
        <p:spPr>
          <a:xfrm>
            <a:off x="1191809" y="1149384"/>
            <a:ext cx="337025" cy="337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3" name="Graphic 42" descr="Iceberg with solid fill">
            <a:extLst>
              <a:ext uri="{FF2B5EF4-FFF2-40B4-BE49-F238E27FC236}">
                <a16:creationId xmlns:a16="http://schemas.microsoft.com/office/drawing/2014/main" id="{A2B1FBEE-9E97-889A-4A0C-A46CEF1DAD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21415" y="1176377"/>
            <a:ext cx="282350" cy="282350"/>
          </a:xfrm>
          <a:prstGeom prst="rect">
            <a:avLst/>
          </a:prstGeo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1D52D10F-F140-6659-82F9-3C6F409E4B2E}"/>
              </a:ext>
            </a:extLst>
          </p:cNvPr>
          <p:cNvSpPr/>
          <p:nvPr/>
        </p:nvSpPr>
        <p:spPr>
          <a:xfrm>
            <a:off x="2550528" y="1149384"/>
            <a:ext cx="337025" cy="337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868F293-0ED9-1899-6744-E602C00DD6C8}"/>
              </a:ext>
            </a:extLst>
          </p:cNvPr>
          <p:cNvSpPr/>
          <p:nvPr/>
        </p:nvSpPr>
        <p:spPr>
          <a:xfrm>
            <a:off x="2550528" y="2407558"/>
            <a:ext cx="337025" cy="337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5C694E0-D7AD-DFBF-C5C5-07207F9A7E67}"/>
              </a:ext>
            </a:extLst>
          </p:cNvPr>
          <p:cNvSpPr/>
          <p:nvPr/>
        </p:nvSpPr>
        <p:spPr>
          <a:xfrm>
            <a:off x="1191809" y="3689570"/>
            <a:ext cx="337025" cy="337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0DE164A-952F-867E-6D50-1F1759AB44A9}"/>
              </a:ext>
            </a:extLst>
          </p:cNvPr>
          <p:cNvSpPr/>
          <p:nvPr/>
        </p:nvSpPr>
        <p:spPr>
          <a:xfrm>
            <a:off x="4578989" y="3689570"/>
            <a:ext cx="337025" cy="337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3DAC910-833D-C841-7DFF-DF44F0D5621E}"/>
              </a:ext>
            </a:extLst>
          </p:cNvPr>
          <p:cNvSpPr/>
          <p:nvPr/>
        </p:nvSpPr>
        <p:spPr>
          <a:xfrm>
            <a:off x="6614083" y="1149384"/>
            <a:ext cx="337025" cy="337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99C058F-DA1D-E766-0C8C-4ECBF8BF435F}"/>
              </a:ext>
            </a:extLst>
          </p:cNvPr>
          <p:cNvSpPr/>
          <p:nvPr/>
        </p:nvSpPr>
        <p:spPr>
          <a:xfrm>
            <a:off x="5262844" y="1149384"/>
            <a:ext cx="337025" cy="337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22624CD-8CB8-FB9E-F10F-1E59701C0D10}"/>
              </a:ext>
            </a:extLst>
          </p:cNvPr>
          <p:cNvSpPr/>
          <p:nvPr/>
        </p:nvSpPr>
        <p:spPr>
          <a:xfrm>
            <a:off x="5262844" y="2407558"/>
            <a:ext cx="337025" cy="337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5F72285-A6E1-00D9-117E-C8D5DC6EB76F}"/>
              </a:ext>
            </a:extLst>
          </p:cNvPr>
          <p:cNvSpPr/>
          <p:nvPr/>
        </p:nvSpPr>
        <p:spPr>
          <a:xfrm>
            <a:off x="3909763" y="1149384"/>
            <a:ext cx="337025" cy="337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5" name="Graphic 54" descr="Dollar with solid fill">
            <a:extLst>
              <a:ext uri="{FF2B5EF4-FFF2-40B4-BE49-F238E27FC236}">
                <a16:creationId xmlns:a16="http://schemas.microsoft.com/office/drawing/2014/main" id="{6AF1B7F2-AE2E-AAE9-55BB-2842BEE36F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95425" y="3708056"/>
            <a:ext cx="304151" cy="304151"/>
          </a:xfrm>
          <a:prstGeom prst="rect">
            <a:avLst/>
          </a:prstGeom>
        </p:spPr>
      </p:pic>
      <p:pic>
        <p:nvPicPr>
          <p:cNvPr id="59" name="Graphic 58" descr="Radar Chart with solid fill">
            <a:extLst>
              <a:ext uri="{FF2B5EF4-FFF2-40B4-BE49-F238E27FC236}">
                <a16:creationId xmlns:a16="http://schemas.microsoft.com/office/drawing/2014/main" id="{5F95F7CE-5B90-26F7-1870-CF45420507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91041" y="2425304"/>
            <a:ext cx="293008" cy="293008"/>
          </a:xfrm>
          <a:prstGeom prst="rect">
            <a:avLst/>
          </a:prstGeom>
        </p:spPr>
      </p:pic>
      <p:pic>
        <p:nvPicPr>
          <p:cNvPr id="61" name="Graphic 60" descr="Questions with solid fill">
            <a:extLst>
              <a:ext uri="{FF2B5EF4-FFF2-40B4-BE49-F238E27FC236}">
                <a16:creationId xmlns:a16="http://schemas.microsoft.com/office/drawing/2014/main" id="{0DABC4D6-715D-4DBC-CC11-1B1309F2D70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588186" y="1207359"/>
            <a:ext cx="241176" cy="241176"/>
          </a:xfrm>
          <a:prstGeom prst="rect">
            <a:avLst/>
          </a:prstGeom>
        </p:spPr>
      </p:pic>
      <p:pic>
        <p:nvPicPr>
          <p:cNvPr id="63" name="Graphic 62" descr="Diamond with solid fill">
            <a:extLst>
              <a:ext uri="{FF2B5EF4-FFF2-40B4-BE49-F238E27FC236}">
                <a16:creationId xmlns:a16="http://schemas.microsoft.com/office/drawing/2014/main" id="{82554FB1-72F0-C773-AB8D-20F8F37DAF5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937281" y="1188340"/>
            <a:ext cx="278997" cy="278997"/>
          </a:xfrm>
          <a:prstGeom prst="rect">
            <a:avLst/>
          </a:prstGeom>
        </p:spPr>
      </p:pic>
      <p:pic>
        <p:nvPicPr>
          <p:cNvPr id="136193" name="Graphic 136192" descr="Bar graph with upward trend with solid fill">
            <a:extLst>
              <a:ext uri="{FF2B5EF4-FFF2-40B4-BE49-F238E27FC236}">
                <a16:creationId xmlns:a16="http://schemas.microsoft.com/office/drawing/2014/main" id="{577C37A9-2AB4-2856-0632-2B1E2EC113B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297560" y="1180876"/>
            <a:ext cx="278997" cy="278997"/>
          </a:xfrm>
          <a:prstGeom prst="rect">
            <a:avLst/>
          </a:prstGeom>
        </p:spPr>
      </p:pic>
      <p:pic>
        <p:nvPicPr>
          <p:cNvPr id="136196" name="Graphic 136195" descr="Delivery with solid fill">
            <a:extLst>
              <a:ext uri="{FF2B5EF4-FFF2-40B4-BE49-F238E27FC236}">
                <a16:creationId xmlns:a16="http://schemas.microsoft.com/office/drawing/2014/main" id="{4EA6FB68-07A7-D885-48AC-F57AC6AD231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310768" y="2441822"/>
            <a:ext cx="241176" cy="241176"/>
          </a:xfrm>
          <a:prstGeom prst="rect">
            <a:avLst/>
          </a:prstGeom>
        </p:spPr>
      </p:pic>
      <p:pic>
        <p:nvPicPr>
          <p:cNvPr id="136198" name="Graphic 136197" descr="Whole pizza with solid fill">
            <a:extLst>
              <a:ext uri="{FF2B5EF4-FFF2-40B4-BE49-F238E27FC236}">
                <a16:creationId xmlns:a16="http://schemas.microsoft.com/office/drawing/2014/main" id="{BBB99CE1-8959-27EC-EDBC-9FFEC8D56E1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653501" y="1169538"/>
            <a:ext cx="278997" cy="278997"/>
          </a:xfrm>
          <a:prstGeom prst="rect">
            <a:avLst/>
          </a:prstGeom>
        </p:spPr>
      </p:pic>
      <p:pic>
        <p:nvPicPr>
          <p:cNvPr id="136200" name="Graphic 136199" descr="Pie chart with solid fill">
            <a:extLst>
              <a:ext uri="{FF2B5EF4-FFF2-40B4-BE49-F238E27FC236}">
                <a16:creationId xmlns:a16="http://schemas.microsoft.com/office/drawing/2014/main" id="{C8A7691D-D2C2-E34F-375F-ED0CCB71C80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224977" y="3716923"/>
            <a:ext cx="270688" cy="270688"/>
          </a:xfrm>
          <a:prstGeom prst="rect">
            <a:avLst/>
          </a:prstGeom>
        </p:spPr>
      </p:pic>
      <p:sp>
        <p:nvSpPr>
          <p:cNvPr id="136261" name="Oval 136260">
            <a:extLst>
              <a:ext uri="{FF2B5EF4-FFF2-40B4-BE49-F238E27FC236}">
                <a16:creationId xmlns:a16="http://schemas.microsoft.com/office/drawing/2014/main" id="{DF770707-1CA4-E095-DF60-FB1DC7B2AA7B}"/>
              </a:ext>
            </a:extLst>
          </p:cNvPr>
          <p:cNvSpPr/>
          <p:nvPr/>
        </p:nvSpPr>
        <p:spPr>
          <a:xfrm>
            <a:off x="2339038" y="1185185"/>
            <a:ext cx="194488" cy="19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latin typeface="Aptos" panose="020B0004020202020204" pitchFamily="34" charset="0"/>
              </a:rPr>
              <a:t>1</a:t>
            </a:r>
            <a:endParaRPr lang="zh-CN" altLang="en-US" sz="1000" dirty="0">
              <a:latin typeface="Aptos" panose="020B0004020202020204" pitchFamily="34" charset="0"/>
            </a:endParaRPr>
          </a:p>
        </p:txBody>
      </p:sp>
      <p:sp>
        <p:nvSpPr>
          <p:cNvPr id="136262" name="Oval 136261">
            <a:extLst>
              <a:ext uri="{FF2B5EF4-FFF2-40B4-BE49-F238E27FC236}">
                <a16:creationId xmlns:a16="http://schemas.microsoft.com/office/drawing/2014/main" id="{737AF5E3-492A-E5CC-A542-390ADBB1C121}"/>
              </a:ext>
            </a:extLst>
          </p:cNvPr>
          <p:cNvSpPr/>
          <p:nvPr/>
        </p:nvSpPr>
        <p:spPr>
          <a:xfrm>
            <a:off x="3692192" y="1185185"/>
            <a:ext cx="194488" cy="19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latin typeface="Aptos" panose="020B0004020202020204" pitchFamily="34" charset="0"/>
              </a:rPr>
              <a:t>4</a:t>
            </a:r>
            <a:endParaRPr lang="zh-CN" altLang="en-US" sz="1000" dirty="0">
              <a:latin typeface="Aptos" panose="020B0004020202020204" pitchFamily="34" charset="0"/>
            </a:endParaRPr>
          </a:p>
        </p:txBody>
      </p:sp>
      <p:sp>
        <p:nvSpPr>
          <p:cNvPr id="136263" name="Oval 136262">
            <a:extLst>
              <a:ext uri="{FF2B5EF4-FFF2-40B4-BE49-F238E27FC236}">
                <a16:creationId xmlns:a16="http://schemas.microsoft.com/office/drawing/2014/main" id="{7B473584-C9E9-4DEB-AD4C-7719F2B21F0F}"/>
              </a:ext>
            </a:extLst>
          </p:cNvPr>
          <p:cNvSpPr/>
          <p:nvPr/>
        </p:nvSpPr>
        <p:spPr>
          <a:xfrm>
            <a:off x="7756892" y="1185185"/>
            <a:ext cx="194488" cy="19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latin typeface="Aptos" panose="020B0004020202020204" pitchFamily="34" charset="0"/>
              </a:rPr>
              <a:t>2</a:t>
            </a:r>
            <a:endParaRPr lang="zh-CN" altLang="en-US" sz="1000" dirty="0">
              <a:latin typeface="Aptos" panose="020B0004020202020204" pitchFamily="34" charset="0"/>
            </a:endParaRPr>
          </a:p>
        </p:txBody>
      </p:sp>
      <p:sp>
        <p:nvSpPr>
          <p:cNvPr id="136264" name="Oval 136263">
            <a:extLst>
              <a:ext uri="{FF2B5EF4-FFF2-40B4-BE49-F238E27FC236}">
                <a16:creationId xmlns:a16="http://schemas.microsoft.com/office/drawing/2014/main" id="{4A829411-D68C-6DD1-5DCD-D713D895E622}"/>
              </a:ext>
            </a:extLst>
          </p:cNvPr>
          <p:cNvSpPr/>
          <p:nvPr/>
        </p:nvSpPr>
        <p:spPr>
          <a:xfrm>
            <a:off x="3698543" y="2440077"/>
            <a:ext cx="194488" cy="19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latin typeface="Aptos" panose="020B0004020202020204" pitchFamily="34" charset="0"/>
              </a:rPr>
              <a:t>8</a:t>
            </a:r>
            <a:endParaRPr lang="zh-CN" altLang="en-US" sz="1000" dirty="0">
              <a:latin typeface="Aptos" panose="020B0004020202020204" pitchFamily="34" charset="0"/>
            </a:endParaRPr>
          </a:p>
        </p:txBody>
      </p:sp>
      <p:sp>
        <p:nvSpPr>
          <p:cNvPr id="136265" name="Oval 136264">
            <a:extLst>
              <a:ext uri="{FF2B5EF4-FFF2-40B4-BE49-F238E27FC236}">
                <a16:creationId xmlns:a16="http://schemas.microsoft.com/office/drawing/2014/main" id="{197A8821-D435-7D6F-0737-CED4FACEFA65}"/>
              </a:ext>
            </a:extLst>
          </p:cNvPr>
          <p:cNvSpPr/>
          <p:nvPr/>
        </p:nvSpPr>
        <p:spPr>
          <a:xfrm>
            <a:off x="6399956" y="1185185"/>
            <a:ext cx="194488" cy="19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latin typeface="Aptos" panose="020B0004020202020204" pitchFamily="34" charset="0"/>
              </a:rPr>
              <a:t>5</a:t>
            </a:r>
            <a:endParaRPr lang="zh-CN" altLang="en-US" sz="1000" dirty="0">
              <a:latin typeface="Aptos" panose="020B0004020202020204" pitchFamily="34" charset="0"/>
            </a:endParaRPr>
          </a:p>
        </p:txBody>
      </p:sp>
      <p:sp>
        <p:nvSpPr>
          <p:cNvPr id="136266" name="Oval 136265">
            <a:extLst>
              <a:ext uri="{FF2B5EF4-FFF2-40B4-BE49-F238E27FC236}">
                <a16:creationId xmlns:a16="http://schemas.microsoft.com/office/drawing/2014/main" id="{4AED1238-E849-4077-45E3-3A339ED1D34C}"/>
              </a:ext>
            </a:extLst>
          </p:cNvPr>
          <p:cNvSpPr/>
          <p:nvPr/>
        </p:nvSpPr>
        <p:spPr>
          <a:xfrm>
            <a:off x="6399956" y="2440077"/>
            <a:ext cx="194488" cy="19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latin typeface="Aptos" panose="020B0004020202020204" pitchFamily="34" charset="0"/>
              </a:rPr>
              <a:t>9</a:t>
            </a:r>
            <a:endParaRPr lang="zh-CN" altLang="en-US" sz="1000" dirty="0">
              <a:latin typeface="Aptos" panose="020B0004020202020204" pitchFamily="34" charset="0"/>
            </a:endParaRPr>
          </a:p>
        </p:txBody>
      </p:sp>
      <p:sp>
        <p:nvSpPr>
          <p:cNvPr id="136267" name="Oval 136266">
            <a:extLst>
              <a:ext uri="{FF2B5EF4-FFF2-40B4-BE49-F238E27FC236}">
                <a16:creationId xmlns:a16="http://schemas.microsoft.com/office/drawing/2014/main" id="{E2C2C4B5-EEB1-C257-6D51-B5F2E544BF8B}"/>
              </a:ext>
            </a:extLst>
          </p:cNvPr>
          <p:cNvSpPr/>
          <p:nvPr/>
        </p:nvSpPr>
        <p:spPr>
          <a:xfrm>
            <a:off x="4366570" y="3712883"/>
            <a:ext cx="194488" cy="19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latin typeface="Aptos" panose="020B0004020202020204" pitchFamily="34" charset="0"/>
              </a:rPr>
              <a:t>7</a:t>
            </a:r>
            <a:endParaRPr lang="zh-CN" altLang="en-US" sz="1000" dirty="0">
              <a:latin typeface="Aptos" panose="020B0004020202020204" pitchFamily="34" charset="0"/>
            </a:endParaRPr>
          </a:p>
        </p:txBody>
      </p:sp>
      <p:sp>
        <p:nvSpPr>
          <p:cNvPr id="136268" name="Oval 136267">
            <a:extLst>
              <a:ext uri="{FF2B5EF4-FFF2-40B4-BE49-F238E27FC236}">
                <a16:creationId xmlns:a16="http://schemas.microsoft.com/office/drawing/2014/main" id="{97643692-963B-5178-113A-60F73FC7F461}"/>
              </a:ext>
            </a:extLst>
          </p:cNvPr>
          <p:cNvSpPr/>
          <p:nvPr/>
        </p:nvSpPr>
        <p:spPr>
          <a:xfrm>
            <a:off x="7753608" y="3712883"/>
            <a:ext cx="194488" cy="19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latin typeface="Aptos" panose="020B0004020202020204" pitchFamily="34" charset="0"/>
              </a:rPr>
              <a:t>6</a:t>
            </a:r>
            <a:endParaRPr lang="zh-CN" altLang="en-US" sz="1000" dirty="0">
              <a:latin typeface="Aptos" panose="020B0004020202020204" pitchFamily="34" charset="0"/>
            </a:endParaRPr>
          </a:p>
        </p:txBody>
      </p:sp>
      <p:sp>
        <p:nvSpPr>
          <p:cNvPr id="136269" name="Oval 136268">
            <a:extLst>
              <a:ext uri="{FF2B5EF4-FFF2-40B4-BE49-F238E27FC236}">
                <a16:creationId xmlns:a16="http://schemas.microsoft.com/office/drawing/2014/main" id="{8FFDD554-625F-0044-5B75-8D953212AD98}"/>
              </a:ext>
            </a:extLst>
          </p:cNvPr>
          <p:cNvSpPr/>
          <p:nvPr/>
        </p:nvSpPr>
        <p:spPr>
          <a:xfrm>
            <a:off x="5051266" y="1185185"/>
            <a:ext cx="194488" cy="19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latin typeface="Aptos" panose="020B0004020202020204" pitchFamily="34" charset="0"/>
              </a:rPr>
              <a:t>3</a:t>
            </a:r>
            <a:endParaRPr lang="zh-CN" altLang="en-US" sz="1000" dirty="0">
              <a:latin typeface="Aptos" panose="020B0004020202020204" pitchFamily="34" charset="0"/>
            </a:endParaRPr>
          </a:p>
        </p:txBody>
      </p:sp>
      <p:grpSp>
        <p:nvGrpSpPr>
          <p:cNvPr id="136270" name="Group 136269">
            <a:extLst>
              <a:ext uri="{FF2B5EF4-FFF2-40B4-BE49-F238E27FC236}">
                <a16:creationId xmlns:a16="http://schemas.microsoft.com/office/drawing/2014/main" id="{4D5B4F5A-53A5-C051-1A99-C7F5C63C86B2}"/>
              </a:ext>
            </a:extLst>
          </p:cNvPr>
          <p:cNvGrpSpPr/>
          <p:nvPr/>
        </p:nvGrpSpPr>
        <p:grpSpPr>
          <a:xfrm>
            <a:off x="1250034" y="1637884"/>
            <a:ext cx="6639228" cy="3041727"/>
            <a:chOff x="1250034" y="1637884"/>
            <a:chExt cx="6639228" cy="3041727"/>
          </a:xfrm>
        </p:grpSpPr>
        <p:grpSp>
          <p:nvGrpSpPr>
            <p:cNvPr id="136271" name="Group 136270">
              <a:extLst>
                <a:ext uri="{FF2B5EF4-FFF2-40B4-BE49-F238E27FC236}">
                  <a16:creationId xmlns:a16="http://schemas.microsoft.com/office/drawing/2014/main" id="{40F3F5BA-24CC-5C02-F3F6-04B321A6B53C}"/>
                </a:ext>
              </a:extLst>
            </p:cNvPr>
            <p:cNvGrpSpPr/>
            <p:nvPr/>
          </p:nvGrpSpPr>
          <p:grpSpPr>
            <a:xfrm>
              <a:off x="1250034" y="1779071"/>
              <a:ext cx="1220861" cy="626224"/>
              <a:chOff x="1314359" y="1660755"/>
              <a:chExt cx="1220861" cy="626224"/>
            </a:xfrm>
          </p:grpSpPr>
          <p:sp>
            <p:nvSpPr>
              <p:cNvPr id="136311" name="Rectangle: Folded Corner 136310">
                <a:extLst>
                  <a:ext uri="{FF2B5EF4-FFF2-40B4-BE49-F238E27FC236}">
                    <a16:creationId xmlns:a16="http://schemas.microsoft.com/office/drawing/2014/main" id="{77AAC272-2CA0-9406-4B39-07E0C1515F65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6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312" name="Text Box 61">
                <a:extLst>
                  <a:ext uri="{FF2B5EF4-FFF2-40B4-BE49-F238E27FC236}">
                    <a16:creationId xmlns:a16="http://schemas.microsoft.com/office/drawing/2014/main" id="{78C9E027-979E-F015-610B-2B98DE3D8DD9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72" name="Group 136271">
              <a:extLst>
                <a:ext uri="{FF2B5EF4-FFF2-40B4-BE49-F238E27FC236}">
                  <a16:creationId xmlns:a16="http://schemas.microsoft.com/office/drawing/2014/main" id="{8B59A831-45CA-40B3-E2F4-82195E3138C1}"/>
                </a:ext>
              </a:extLst>
            </p:cNvPr>
            <p:cNvGrpSpPr/>
            <p:nvPr/>
          </p:nvGrpSpPr>
          <p:grpSpPr>
            <a:xfrm>
              <a:off x="2612859" y="1637884"/>
              <a:ext cx="1220861" cy="626224"/>
              <a:chOff x="1314359" y="1660755"/>
              <a:chExt cx="1220861" cy="626224"/>
            </a:xfrm>
          </p:grpSpPr>
          <p:sp>
            <p:nvSpPr>
              <p:cNvPr id="136309" name="Rectangle: Folded Corner 136308">
                <a:extLst>
                  <a:ext uri="{FF2B5EF4-FFF2-40B4-BE49-F238E27FC236}">
                    <a16:creationId xmlns:a16="http://schemas.microsoft.com/office/drawing/2014/main" id="{22E303FB-73E4-118B-1867-657571E6177C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3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310" name="Text Box 61">
                <a:extLst>
                  <a:ext uri="{FF2B5EF4-FFF2-40B4-BE49-F238E27FC236}">
                    <a16:creationId xmlns:a16="http://schemas.microsoft.com/office/drawing/2014/main" id="{EC4DB404-C70C-3B27-6FCA-16088136B509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73" name="Group 136272">
              <a:extLst>
                <a:ext uri="{FF2B5EF4-FFF2-40B4-BE49-F238E27FC236}">
                  <a16:creationId xmlns:a16="http://schemas.microsoft.com/office/drawing/2014/main" id="{87222623-88F5-A258-E946-785315BCA82E}"/>
                </a:ext>
              </a:extLst>
            </p:cNvPr>
            <p:cNvGrpSpPr/>
            <p:nvPr/>
          </p:nvGrpSpPr>
          <p:grpSpPr>
            <a:xfrm>
              <a:off x="2612859" y="2860347"/>
              <a:ext cx="1220861" cy="626224"/>
              <a:chOff x="1314359" y="1660755"/>
              <a:chExt cx="1220861" cy="626224"/>
            </a:xfrm>
          </p:grpSpPr>
          <p:sp>
            <p:nvSpPr>
              <p:cNvPr id="136307" name="Rectangle: Folded Corner 136306">
                <a:extLst>
                  <a:ext uri="{FF2B5EF4-FFF2-40B4-BE49-F238E27FC236}">
                    <a16:creationId xmlns:a16="http://schemas.microsoft.com/office/drawing/2014/main" id="{343D1D90-CBC1-E9B7-7CD6-06E506D296C2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3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308" name="Text Box 61">
                <a:extLst>
                  <a:ext uri="{FF2B5EF4-FFF2-40B4-BE49-F238E27FC236}">
                    <a16:creationId xmlns:a16="http://schemas.microsoft.com/office/drawing/2014/main" id="{4CE326DA-4B05-50B8-D14C-C517658C1310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74" name="Group 136273">
              <a:extLst>
                <a:ext uri="{FF2B5EF4-FFF2-40B4-BE49-F238E27FC236}">
                  <a16:creationId xmlns:a16="http://schemas.microsoft.com/office/drawing/2014/main" id="{BB52A0CA-8B9B-E2CA-48BA-EF6DFB26E6B0}"/>
                </a:ext>
              </a:extLst>
            </p:cNvPr>
            <p:cNvGrpSpPr/>
            <p:nvPr/>
          </p:nvGrpSpPr>
          <p:grpSpPr>
            <a:xfrm>
              <a:off x="1250034" y="2700680"/>
              <a:ext cx="1220861" cy="626224"/>
              <a:chOff x="1314359" y="1660755"/>
              <a:chExt cx="1220861" cy="626224"/>
            </a:xfrm>
          </p:grpSpPr>
          <p:sp>
            <p:nvSpPr>
              <p:cNvPr id="136305" name="Rectangle: Folded Corner 136304">
                <a:extLst>
                  <a:ext uri="{FF2B5EF4-FFF2-40B4-BE49-F238E27FC236}">
                    <a16:creationId xmlns:a16="http://schemas.microsoft.com/office/drawing/2014/main" id="{BC1ACABD-4CEB-9363-E97C-8A16B737298A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6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306" name="Text Box 61">
                <a:extLst>
                  <a:ext uri="{FF2B5EF4-FFF2-40B4-BE49-F238E27FC236}">
                    <a16:creationId xmlns:a16="http://schemas.microsoft.com/office/drawing/2014/main" id="{B9714767-172F-AD02-81B1-C11015E281F5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75" name="Group 136274">
              <a:extLst>
                <a:ext uri="{FF2B5EF4-FFF2-40B4-BE49-F238E27FC236}">
                  <a16:creationId xmlns:a16="http://schemas.microsoft.com/office/drawing/2014/main" id="{6D0260B8-3CB9-BC79-62FA-B99F56B584EE}"/>
                </a:ext>
              </a:extLst>
            </p:cNvPr>
            <p:cNvGrpSpPr/>
            <p:nvPr/>
          </p:nvGrpSpPr>
          <p:grpSpPr>
            <a:xfrm>
              <a:off x="3962407" y="1779071"/>
              <a:ext cx="1220861" cy="626224"/>
              <a:chOff x="1314359" y="1660755"/>
              <a:chExt cx="1220861" cy="626224"/>
            </a:xfrm>
          </p:grpSpPr>
          <p:sp>
            <p:nvSpPr>
              <p:cNvPr id="136303" name="Rectangle: Folded Corner 136302">
                <a:extLst>
                  <a:ext uri="{FF2B5EF4-FFF2-40B4-BE49-F238E27FC236}">
                    <a16:creationId xmlns:a16="http://schemas.microsoft.com/office/drawing/2014/main" id="{A8E7011C-B28C-D056-E4E1-21416BE91CA9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1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304" name="Text Box 61">
                <a:extLst>
                  <a:ext uri="{FF2B5EF4-FFF2-40B4-BE49-F238E27FC236}">
                    <a16:creationId xmlns:a16="http://schemas.microsoft.com/office/drawing/2014/main" id="{9AEE665D-230B-8C31-2183-5447453BFE27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76" name="Group 136275">
              <a:extLst>
                <a:ext uri="{FF2B5EF4-FFF2-40B4-BE49-F238E27FC236}">
                  <a16:creationId xmlns:a16="http://schemas.microsoft.com/office/drawing/2014/main" id="{CBFFE561-8169-3459-AD45-86C249E767F2}"/>
                </a:ext>
              </a:extLst>
            </p:cNvPr>
            <p:cNvGrpSpPr/>
            <p:nvPr/>
          </p:nvGrpSpPr>
          <p:grpSpPr>
            <a:xfrm>
              <a:off x="3962407" y="2700680"/>
              <a:ext cx="1220861" cy="626224"/>
              <a:chOff x="1314359" y="1660755"/>
              <a:chExt cx="1220861" cy="626224"/>
            </a:xfrm>
          </p:grpSpPr>
          <p:sp>
            <p:nvSpPr>
              <p:cNvPr id="136301" name="Rectangle: Folded Corner 136300">
                <a:extLst>
                  <a:ext uri="{FF2B5EF4-FFF2-40B4-BE49-F238E27FC236}">
                    <a16:creationId xmlns:a16="http://schemas.microsoft.com/office/drawing/2014/main" id="{73D965FC-0851-AFCA-3D56-9BEA7E49B0B9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1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302" name="Text Box 61">
                <a:extLst>
                  <a:ext uri="{FF2B5EF4-FFF2-40B4-BE49-F238E27FC236}">
                    <a16:creationId xmlns:a16="http://schemas.microsoft.com/office/drawing/2014/main" id="{29B5896E-CFBC-4CE2-5A87-72807242828D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77" name="Group 136276">
              <a:extLst>
                <a:ext uri="{FF2B5EF4-FFF2-40B4-BE49-F238E27FC236}">
                  <a16:creationId xmlns:a16="http://schemas.microsoft.com/office/drawing/2014/main" id="{01429E88-E7E1-0031-B46D-994BEBE21516}"/>
                </a:ext>
              </a:extLst>
            </p:cNvPr>
            <p:cNvGrpSpPr/>
            <p:nvPr/>
          </p:nvGrpSpPr>
          <p:grpSpPr>
            <a:xfrm>
              <a:off x="5326016" y="1637884"/>
              <a:ext cx="1220861" cy="626224"/>
              <a:chOff x="1314359" y="1660755"/>
              <a:chExt cx="1220861" cy="626224"/>
            </a:xfrm>
          </p:grpSpPr>
          <p:sp>
            <p:nvSpPr>
              <p:cNvPr id="136299" name="Rectangle: Folded Corner 136298">
                <a:extLst>
                  <a:ext uri="{FF2B5EF4-FFF2-40B4-BE49-F238E27FC236}">
                    <a16:creationId xmlns:a16="http://schemas.microsoft.com/office/drawing/2014/main" id="{D5778EB0-4DBC-BBE7-96D9-A5D8BB9EBD53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3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300" name="Text Box 61">
                <a:extLst>
                  <a:ext uri="{FF2B5EF4-FFF2-40B4-BE49-F238E27FC236}">
                    <a16:creationId xmlns:a16="http://schemas.microsoft.com/office/drawing/2014/main" id="{6680A187-1FFC-37A5-6813-A220DA4CF3D8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78" name="Group 136277">
              <a:extLst>
                <a:ext uri="{FF2B5EF4-FFF2-40B4-BE49-F238E27FC236}">
                  <a16:creationId xmlns:a16="http://schemas.microsoft.com/office/drawing/2014/main" id="{9CF55BFF-5BE9-A0ED-2CBE-833FBE7900D4}"/>
                </a:ext>
              </a:extLst>
            </p:cNvPr>
            <p:cNvGrpSpPr/>
            <p:nvPr/>
          </p:nvGrpSpPr>
          <p:grpSpPr>
            <a:xfrm>
              <a:off x="5326016" y="2860347"/>
              <a:ext cx="1220861" cy="626224"/>
              <a:chOff x="1314359" y="1660755"/>
              <a:chExt cx="1220861" cy="626224"/>
            </a:xfrm>
          </p:grpSpPr>
          <p:sp>
            <p:nvSpPr>
              <p:cNvPr id="136297" name="Rectangle: Folded Corner 136296">
                <a:extLst>
                  <a:ext uri="{FF2B5EF4-FFF2-40B4-BE49-F238E27FC236}">
                    <a16:creationId xmlns:a16="http://schemas.microsoft.com/office/drawing/2014/main" id="{507EF0D7-87A7-1F44-DEEF-13CDE1263DA0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3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298" name="Text Box 61">
                <a:extLst>
                  <a:ext uri="{FF2B5EF4-FFF2-40B4-BE49-F238E27FC236}">
                    <a16:creationId xmlns:a16="http://schemas.microsoft.com/office/drawing/2014/main" id="{090E70AD-EEE0-5405-40A4-0428272C8D41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79" name="Group 136278">
              <a:extLst>
                <a:ext uri="{FF2B5EF4-FFF2-40B4-BE49-F238E27FC236}">
                  <a16:creationId xmlns:a16="http://schemas.microsoft.com/office/drawing/2014/main" id="{708A7595-3977-20A9-7738-948AAFFB7493}"/>
                </a:ext>
              </a:extLst>
            </p:cNvPr>
            <p:cNvGrpSpPr/>
            <p:nvPr/>
          </p:nvGrpSpPr>
          <p:grpSpPr>
            <a:xfrm>
              <a:off x="6668401" y="1779071"/>
              <a:ext cx="1220861" cy="626224"/>
              <a:chOff x="1314359" y="1660755"/>
              <a:chExt cx="1220861" cy="626224"/>
            </a:xfrm>
          </p:grpSpPr>
          <p:sp>
            <p:nvSpPr>
              <p:cNvPr id="136295" name="Rectangle: Folded Corner 136294">
                <a:extLst>
                  <a:ext uri="{FF2B5EF4-FFF2-40B4-BE49-F238E27FC236}">
                    <a16:creationId xmlns:a16="http://schemas.microsoft.com/office/drawing/2014/main" id="{D56761DD-51C4-DE0B-4EB2-41549C0761C8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6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296" name="Text Box 61">
                <a:extLst>
                  <a:ext uri="{FF2B5EF4-FFF2-40B4-BE49-F238E27FC236}">
                    <a16:creationId xmlns:a16="http://schemas.microsoft.com/office/drawing/2014/main" id="{7CE53EEA-492F-47FF-67B8-01962AEA4895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80" name="Group 136279">
              <a:extLst>
                <a:ext uri="{FF2B5EF4-FFF2-40B4-BE49-F238E27FC236}">
                  <a16:creationId xmlns:a16="http://schemas.microsoft.com/office/drawing/2014/main" id="{2706E6D7-A331-1032-4B85-F0A2368D9DB7}"/>
                </a:ext>
              </a:extLst>
            </p:cNvPr>
            <p:cNvGrpSpPr/>
            <p:nvPr/>
          </p:nvGrpSpPr>
          <p:grpSpPr>
            <a:xfrm>
              <a:off x="6668401" y="2700680"/>
              <a:ext cx="1220861" cy="626224"/>
              <a:chOff x="1314359" y="1660755"/>
              <a:chExt cx="1220861" cy="626224"/>
            </a:xfrm>
          </p:grpSpPr>
          <p:sp>
            <p:nvSpPr>
              <p:cNvPr id="136293" name="Rectangle: Folded Corner 136292">
                <a:extLst>
                  <a:ext uri="{FF2B5EF4-FFF2-40B4-BE49-F238E27FC236}">
                    <a16:creationId xmlns:a16="http://schemas.microsoft.com/office/drawing/2014/main" id="{A7BC6AB7-5C6E-EED6-E3AE-1226B96838D0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6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294" name="Text Box 61">
                <a:extLst>
                  <a:ext uri="{FF2B5EF4-FFF2-40B4-BE49-F238E27FC236}">
                    <a16:creationId xmlns:a16="http://schemas.microsoft.com/office/drawing/2014/main" id="{83654309-430D-06B9-B9AD-0C3F3DD89F3C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81" name="Group 136280">
              <a:extLst>
                <a:ext uri="{FF2B5EF4-FFF2-40B4-BE49-F238E27FC236}">
                  <a16:creationId xmlns:a16="http://schemas.microsoft.com/office/drawing/2014/main" id="{BAC83808-2CBC-1B8C-2E9D-9894D263662D}"/>
                </a:ext>
              </a:extLst>
            </p:cNvPr>
            <p:cNvGrpSpPr/>
            <p:nvPr/>
          </p:nvGrpSpPr>
          <p:grpSpPr>
            <a:xfrm>
              <a:off x="1639552" y="4053387"/>
              <a:ext cx="1220861" cy="626224"/>
              <a:chOff x="1314359" y="1660755"/>
              <a:chExt cx="1220861" cy="626224"/>
            </a:xfrm>
          </p:grpSpPr>
          <p:sp>
            <p:nvSpPr>
              <p:cNvPr id="136291" name="Rectangle: Folded Corner 136290">
                <a:extLst>
                  <a:ext uri="{FF2B5EF4-FFF2-40B4-BE49-F238E27FC236}">
                    <a16:creationId xmlns:a16="http://schemas.microsoft.com/office/drawing/2014/main" id="{F697DB42-E063-AF5F-ADDA-F35994365852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4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292" name="Text Box 61">
                <a:extLst>
                  <a:ext uri="{FF2B5EF4-FFF2-40B4-BE49-F238E27FC236}">
                    <a16:creationId xmlns:a16="http://schemas.microsoft.com/office/drawing/2014/main" id="{6D8B8EB3-07B1-C2BB-CC4A-F43B0B4495DB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82" name="Group 136281">
              <a:extLst>
                <a:ext uri="{FF2B5EF4-FFF2-40B4-BE49-F238E27FC236}">
                  <a16:creationId xmlns:a16="http://schemas.microsoft.com/office/drawing/2014/main" id="{6DCB2CBB-837E-3CE5-26B9-547FA5B204AE}"/>
                </a:ext>
              </a:extLst>
            </p:cNvPr>
            <p:cNvGrpSpPr/>
            <p:nvPr/>
          </p:nvGrpSpPr>
          <p:grpSpPr>
            <a:xfrm>
              <a:off x="2988497" y="4053387"/>
              <a:ext cx="1220861" cy="626224"/>
              <a:chOff x="1314359" y="1660755"/>
              <a:chExt cx="1220861" cy="626224"/>
            </a:xfrm>
          </p:grpSpPr>
          <p:sp>
            <p:nvSpPr>
              <p:cNvPr id="136289" name="Rectangle: Folded Corner 136288">
                <a:extLst>
                  <a:ext uri="{FF2B5EF4-FFF2-40B4-BE49-F238E27FC236}">
                    <a16:creationId xmlns:a16="http://schemas.microsoft.com/office/drawing/2014/main" id="{E83F6C8B-61D6-0E22-6167-1AE34EE19662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4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290" name="Text Box 61">
                <a:extLst>
                  <a:ext uri="{FF2B5EF4-FFF2-40B4-BE49-F238E27FC236}">
                    <a16:creationId xmlns:a16="http://schemas.microsoft.com/office/drawing/2014/main" id="{FBE57693-D758-5B3F-F86B-BFD25A025A0C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83" name="Group 136282">
              <a:extLst>
                <a:ext uri="{FF2B5EF4-FFF2-40B4-BE49-F238E27FC236}">
                  <a16:creationId xmlns:a16="http://schemas.microsoft.com/office/drawing/2014/main" id="{56FCD38C-417E-9C69-65EA-EFBCC4CE35A5}"/>
                </a:ext>
              </a:extLst>
            </p:cNvPr>
            <p:cNvGrpSpPr/>
            <p:nvPr/>
          </p:nvGrpSpPr>
          <p:grpSpPr>
            <a:xfrm>
              <a:off x="4989438" y="4053387"/>
              <a:ext cx="1220861" cy="626224"/>
              <a:chOff x="1314359" y="1660755"/>
              <a:chExt cx="1220861" cy="626224"/>
            </a:xfrm>
          </p:grpSpPr>
          <p:sp>
            <p:nvSpPr>
              <p:cNvPr id="136287" name="Rectangle: Folded Corner 136286">
                <a:extLst>
                  <a:ext uri="{FF2B5EF4-FFF2-40B4-BE49-F238E27FC236}">
                    <a16:creationId xmlns:a16="http://schemas.microsoft.com/office/drawing/2014/main" id="{B7650477-214E-4219-819E-705AE67BE06E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4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288" name="Text Box 61">
                <a:extLst>
                  <a:ext uri="{FF2B5EF4-FFF2-40B4-BE49-F238E27FC236}">
                    <a16:creationId xmlns:a16="http://schemas.microsoft.com/office/drawing/2014/main" id="{1D37FDCD-B7CA-A69C-4345-83F712098F0B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  <p:grpSp>
          <p:nvGrpSpPr>
            <p:cNvPr id="136284" name="Group 136283">
              <a:extLst>
                <a:ext uri="{FF2B5EF4-FFF2-40B4-BE49-F238E27FC236}">
                  <a16:creationId xmlns:a16="http://schemas.microsoft.com/office/drawing/2014/main" id="{A905F065-7B94-53E7-74F4-A4DEDBBBD8C9}"/>
                </a:ext>
              </a:extLst>
            </p:cNvPr>
            <p:cNvGrpSpPr/>
            <p:nvPr/>
          </p:nvGrpSpPr>
          <p:grpSpPr>
            <a:xfrm>
              <a:off x="6338383" y="4053387"/>
              <a:ext cx="1220861" cy="626224"/>
              <a:chOff x="1314359" y="1660755"/>
              <a:chExt cx="1220861" cy="626224"/>
            </a:xfrm>
          </p:grpSpPr>
          <p:sp>
            <p:nvSpPr>
              <p:cNvPr id="136285" name="Rectangle: Folded Corner 136284">
                <a:extLst>
                  <a:ext uri="{FF2B5EF4-FFF2-40B4-BE49-F238E27FC236}">
                    <a16:creationId xmlns:a16="http://schemas.microsoft.com/office/drawing/2014/main" id="{91E14AED-931B-AE98-5AF8-F105EB44E7CC}"/>
                  </a:ext>
                </a:extLst>
              </p:cNvPr>
              <p:cNvSpPr/>
              <p:nvPr/>
            </p:nvSpPr>
            <p:spPr>
              <a:xfrm>
                <a:off x="1318773" y="1660755"/>
                <a:ext cx="1208633" cy="626224"/>
              </a:xfrm>
              <a:prstGeom prst="foldedCorner">
                <a:avLst/>
              </a:prstGeom>
              <a:solidFill>
                <a:schemeClr val="accent4">
                  <a:lumMod val="20000"/>
                  <a:lumOff val="80000"/>
                  <a:alpha val="99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6286" name="Text Box 61">
                <a:extLst>
                  <a:ext uri="{FF2B5EF4-FFF2-40B4-BE49-F238E27FC236}">
                    <a16:creationId xmlns:a16="http://schemas.microsoft.com/office/drawing/2014/main" id="{D8351AE2-6428-484F-D62C-C3B3FAE7276D}"/>
                  </a:ext>
                </a:extLst>
              </p:cNvPr>
              <p:cNvSpPr txBox="1">
                <a:spLocks noChangeArrowheads="1"/>
              </p:cNvSpPr>
              <p:nvPr/>
            </p:nvSpPr>
            <p:spPr bwMode="black">
              <a:xfrm>
                <a:off x="1314359" y="1686856"/>
                <a:ext cx="1220861" cy="555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  <a:p>
                <a:pPr marL="85725" marR="0" lvl="0" indent="-85725" defTabSz="914400" eaLnBrk="0" fontAlgn="base" latinLnBrk="0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00000"/>
                  </a:buClr>
                  <a:buSzPct val="60000"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CN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Lorem ipsum dolor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7539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72A4BD-9310-A03A-8484-13F31C708D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20D4863A-F20C-979E-8AAB-84D2B2C7FA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Lean Startup Canvas-5 </a:t>
            </a:r>
          </a:p>
        </p:txBody>
      </p:sp>
      <p:grpSp>
        <p:nvGrpSpPr>
          <p:cNvPr id="136202" name="Group 136201">
            <a:extLst>
              <a:ext uri="{FF2B5EF4-FFF2-40B4-BE49-F238E27FC236}">
                <a16:creationId xmlns:a16="http://schemas.microsoft.com/office/drawing/2014/main" id="{96E4AD41-78A0-FB6B-2F75-DEE1E7A9E8FF}"/>
              </a:ext>
            </a:extLst>
          </p:cNvPr>
          <p:cNvGrpSpPr/>
          <p:nvPr/>
        </p:nvGrpSpPr>
        <p:grpSpPr>
          <a:xfrm>
            <a:off x="1187623" y="1131590"/>
            <a:ext cx="6768753" cy="3674789"/>
            <a:chOff x="1187623" y="1131590"/>
            <a:chExt cx="6768753" cy="3674789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9E2DF9D-B78F-5D4C-25A4-4EBE5DAF21E4}"/>
                </a:ext>
              </a:extLst>
            </p:cNvPr>
            <p:cNvSpPr/>
            <p:nvPr/>
          </p:nvSpPr>
          <p:spPr>
            <a:xfrm>
              <a:off x="1187624" y="1131590"/>
              <a:ext cx="1355090" cy="2526024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63FA385-1C31-80A2-409A-6140E6103EC6}"/>
                </a:ext>
              </a:extLst>
            </p:cNvPr>
            <p:cNvSpPr/>
            <p:nvPr/>
          </p:nvSpPr>
          <p:spPr>
            <a:xfrm>
              <a:off x="2541040" y="1131590"/>
              <a:ext cx="1355090" cy="1264336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F9D6BEA-9D6F-810A-B6EA-7F98CE6D2A85}"/>
                </a:ext>
              </a:extLst>
            </p:cNvPr>
            <p:cNvSpPr/>
            <p:nvPr/>
          </p:nvSpPr>
          <p:spPr>
            <a:xfrm>
              <a:off x="3894456" y="1131590"/>
              <a:ext cx="1355090" cy="2526024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113BE4-8C82-B4A6-D0B7-FEA306EFD47F}"/>
                </a:ext>
              </a:extLst>
            </p:cNvPr>
            <p:cNvSpPr/>
            <p:nvPr/>
          </p:nvSpPr>
          <p:spPr>
            <a:xfrm>
              <a:off x="5247871" y="1131590"/>
              <a:ext cx="1355090" cy="1264336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59A46CC-7663-C524-FEFC-8B3B359372DB}"/>
                </a:ext>
              </a:extLst>
            </p:cNvPr>
            <p:cNvSpPr/>
            <p:nvPr/>
          </p:nvSpPr>
          <p:spPr>
            <a:xfrm>
              <a:off x="6601286" y="1131590"/>
              <a:ext cx="1355090" cy="2526024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511DF6-FE79-F36E-DA8E-142B913A1CC8}"/>
                </a:ext>
              </a:extLst>
            </p:cNvPr>
            <p:cNvSpPr/>
            <p:nvPr/>
          </p:nvSpPr>
          <p:spPr>
            <a:xfrm>
              <a:off x="1187623" y="3659995"/>
              <a:ext cx="3380400" cy="1146384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128B814-051E-FB76-36EC-98A432621714}"/>
                </a:ext>
              </a:extLst>
            </p:cNvPr>
            <p:cNvSpPr/>
            <p:nvPr/>
          </p:nvSpPr>
          <p:spPr>
            <a:xfrm>
              <a:off x="4572000" y="3659995"/>
              <a:ext cx="3384376" cy="1146384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58BD8E9-0D42-1482-A9DA-5FAACFA13855}"/>
                </a:ext>
              </a:extLst>
            </p:cNvPr>
            <p:cNvSpPr/>
            <p:nvPr/>
          </p:nvSpPr>
          <p:spPr>
            <a:xfrm>
              <a:off x="2541040" y="2394603"/>
              <a:ext cx="1355090" cy="1264336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8FB14B6-E5F6-4FD2-8AD2-497BA6A98D68}"/>
                </a:ext>
              </a:extLst>
            </p:cNvPr>
            <p:cNvSpPr/>
            <p:nvPr/>
          </p:nvSpPr>
          <p:spPr>
            <a:xfrm>
              <a:off x="5247871" y="2394603"/>
              <a:ext cx="1355090" cy="1264336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6AE2F7E-1137-0724-333D-DC6DA5DA7BA6}"/>
              </a:ext>
            </a:extLst>
          </p:cNvPr>
          <p:cNvGrpSpPr/>
          <p:nvPr/>
        </p:nvGrpSpPr>
        <p:grpSpPr>
          <a:xfrm>
            <a:off x="1185950" y="1134517"/>
            <a:ext cx="6766241" cy="2814109"/>
            <a:chOff x="1185950" y="1134517"/>
            <a:chExt cx="6768751" cy="2814109"/>
          </a:xfrm>
        </p:grpSpPr>
        <p:sp>
          <p:nvSpPr>
            <p:cNvPr id="2" name="Rectangle 24">
              <a:extLst>
                <a:ext uri="{FF2B5EF4-FFF2-40B4-BE49-F238E27FC236}">
                  <a16:creationId xmlns:a16="http://schemas.microsoft.com/office/drawing/2014/main" id="{5DC53559-7FF0-E916-DA41-2A5C6E0C933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1185950" y="113451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Problem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4" name="Rectangle 24">
              <a:extLst>
                <a:ext uri="{FF2B5EF4-FFF2-40B4-BE49-F238E27FC236}">
                  <a16:creationId xmlns:a16="http://schemas.microsoft.com/office/drawing/2014/main" id="{A210671A-8CC8-321D-AF18-A703FC2C3F6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599611" y="1134517"/>
              <a:ext cx="135509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Customer Segments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5" name="Rectangle 24">
              <a:extLst>
                <a:ext uri="{FF2B5EF4-FFF2-40B4-BE49-F238E27FC236}">
                  <a16:creationId xmlns:a16="http://schemas.microsoft.com/office/drawing/2014/main" id="{9BC10A89-612A-1C41-21D9-D341BE4E6BA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4141048" y="1134517"/>
              <a:ext cx="1117486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Unique Value Proposition (UVP)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9" name="Rectangle 24">
              <a:extLst>
                <a:ext uri="{FF2B5EF4-FFF2-40B4-BE49-F238E27FC236}">
                  <a16:creationId xmlns:a16="http://schemas.microsoft.com/office/drawing/2014/main" id="{3CAA4198-BF38-3172-567F-B67D39BE26C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2538528" y="113451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Solution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0" name="Rectangle 24">
              <a:extLst>
                <a:ext uri="{FF2B5EF4-FFF2-40B4-BE49-F238E27FC236}">
                  <a16:creationId xmlns:a16="http://schemas.microsoft.com/office/drawing/2014/main" id="{7FE29A67-63E6-D74B-3C53-058F3A4A9DF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2538528" y="2393547"/>
              <a:ext cx="124234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200" b="1" dirty="0">
                  <a:solidFill>
                    <a:srgbClr val="002060"/>
                  </a:solidFill>
                </a:rPr>
                <a:t>Key Metrics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6" name="Rectangle 24">
              <a:extLst>
                <a:ext uri="{FF2B5EF4-FFF2-40B4-BE49-F238E27FC236}">
                  <a16:creationId xmlns:a16="http://schemas.microsoft.com/office/drawing/2014/main" id="{A60030E8-FEFC-7DDB-FCC9-C8CA9B74855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5255184" y="1134517"/>
              <a:ext cx="135509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Unfair </a:t>
              </a:r>
            </a:p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Advantage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7" name="Rectangle 24">
              <a:extLst>
                <a:ext uri="{FF2B5EF4-FFF2-40B4-BE49-F238E27FC236}">
                  <a16:creationId xmlns:a16="http://schemas.microsoft.com/office/drawing/2014/main" id="{935ED1CD-03FB-B54E-7BB6-E5916D86862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5255184" y="2393547"/>
              <a:ext cx="135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Channels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20" name="Rectangle 24">
              <a:extLst>
                <a:ext uri="{FF2B5EF4-FFF2-40B4-BE49-F238E27FC236}">
                  <a16:creationId xmlns:a16="http://schemas.microsoft.com/office/drawing/2014/main" id="{5513E3C9-6A86-B7B5-C63A-60955A45DB7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1198290" y="3671627"/>
              <a:ext cx="168989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Cost Structure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21" name="Rectangle 24">
              <a:extLst>
                <a:ext uri="{FF2B5EF4-FFF2-40B4-BE49-F238E27FC236}">
                  <a16:creationId xmlns:a16="http://schemas.microsoft.com/office/drawing/2014/main" id="{ED531349-6E41-B3D2-CB6F-BC4C69081DE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4628106" y="3671627"/>
              <a:ext cx="174601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002060"/>
                  </a:solidFill>
                </a:rPr>
                <a:t>Revenue Streams</a:t>
              </a:r>
              <a:endParaRPr lang="en-US" altLang="zh-CN" sz="1200" b="1" dirty="0">
                <a:solidFill>
                  <a:srgbClr val="002060"/>
                </a:solidFill>
                <a:latin typeface="Calibri" pitchFamily="34" charset="0"/>
                <a:ea typeface="宋体" charset="-122"/>
              </a:endParaRPr>
            </a:p>
          </p:txBody>
        </p:sp>
      </p:grpSp>
      <p:grpSp>
        <p:nvGrpSpPr>
          <p:cNvPr id="136197" name="Group 136196">
            <a:extLst>
              <a:ext uri="{FF2B5EF4-FFF2-40B4-BE49-F238E27FC236}">
                <a16:creationId xmlns:a16="http://schemas.microsoft.com/office/drawing/2014/main" id="{3E98A217-B5C0-3132-159F-9A2B8D1CBB0A}"/>
              </a:ext>
            </a:extLst>
          </p:cNvPr>
          <p:cNvGrpSpPr/>
          <p:nvPr/>
        </p:nvGrpSpPr>
        <p:grpSpPr>
          <a:xfrm>
            <a:off x="1233236" y="1185185"/>
            <a:ext cx="5612342" cy="2722186"/>
            <a:chOff x="1233236" y="1185185"/>
            <a:chExt cx="5612342" cy="2722186"/>
          </a:xfrm>
          <a:solidFill>
            <a:srgbClr val="00B0F0"/>
          </a:solidFill>
        </p:grpSpPr>
        <p:sp>
          <p:nvSpPr>
            <p:cNvPr id="136261" name="Oval 136260">
              <a:extLst>
                <a:ext uri="{FF2B5EF4-FFF2-40B4-BE49-F238E27FC236}">
                  <a16:creationId xmlns:a16="http://schemas.microsoft.com/office/drawing/2014/main" id="{4E9A5053-832A-CBCE-B18E-84A8C49A104B}"/>
                </a:ext>
              </a:extLst>
            </p:cNvPr>
            <p:cNvSpPr/>
            <p:nvPr/>
          </p:nvSpPr>
          <p:spPr>
            <a:xfrm>
              <a:off x="1233236" y="1185185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1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136262" name="Oval 136261">
              <a:extLst>
                <a:ext uri="{FF2B5EF4-FFF2-40B4-BE49-F238E27FC236}">
                  <a16:creationId xmlns:a16="http://schemas.microsoft.com/office/drawing/2014/main" id="{9E75D7EA-75FB-2ADB-E10F-75CD3436BFC5}"/>
                </a:ext>
              </a:extLst>
            </p:cNvPr>
            <p:cNvSpPr/>
            <p:nvPr/>
          </p:nvSpPr>
          <p:spPr>
            <a:xfrm>
              <a:off x="2586390" y="1185185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4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136263" name="Oval 136262">
              <a:extLst>
                <a:ext uri="{FF2B5EF4-FFF2-40B4-BE49-F238E27FC236}">
                  <a16:creationId xmlns:a16="http://schemas.microsoft.com/office/drawing/2014/main" id="{58C4D8E2-E299-4A85-EBD9-5BEB9A7E252D}"/>
                </a:ext>
              </a:extLst>
            </p:cNvPr>
            <p:cNvSpPr/>
            <p:nvPr/>
          </p:nvSpPr>
          <p:spPr>
            <a:xfrm>
              <a:off x="6651090" y="1185185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2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136264" name="Oval 136263">
              <a:extLst>
                <a:ext uri="{FF2B5EF4-FFF2-40B4-BE49-F238E27FC236}">
                  <a16:creationId xmlns:a16="http://schemas.microsoft.com/office/drawing/2014/main" id="{EE87D7C3-9B07-99AA-254C-8DEE8493B291}"/>
                </a:ext>
              </a:extLst>
            </p:cNvPr>
            <p:cNvSpPr/>
            <p:nvPr/>
          </p:nvSpPr>
          <p:spPr>
            <a:xfrm>
              <a:off x="2588112" y="2440077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8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136265" name="Oval 136264">
              <a:extLst>
                <a:ext uri="{FF2B5EF4-FFF2-40B4-BE49-F238E27FC236}">
                  <a16:creationId xmlns:a16="http://schemas.microsoft.com/office/drawing/2014/main" id="{D878A2CE-F896-28AF-D29E-93CCA3CAADEC}"/>
                </a:ext>
              </a:extLst>
            </p:cNvPr>
            <p:cNvSpPr/>
            <p:nvPr/>
          </p:nvSpPr>
          <p:spPr>
            <a:xfrm>
              <a:off x="5294154" y="1185185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5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136266" name="Oval 136265">
              <a:extLst>
                <a:ext uri="{FF2B5EF4-FFF2-40B4-BE49-F238E27FC236}">
                  <a16:creationId xmlns:a16="http://schemas.microsoft.com/office/drawing/2014/main" id="{4458EF8A-7758-10DD-1437-E49C34AA7CA9}"/>
                </a:ext>
              </a:extLst>
            </p:cNvPr>
            <p:cNvSpPr/>
            <p:nvPr/>
          </p:nvSpPr>
          <p:spPr>
            <a:xfrm>
              <a:off x="5289525" y="2440077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9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136267" name="Oval 136266">
              <a:extLst>
                <a:ext uri="{FF2B5EF4-FFF2-40B4-BE49-F238E27FC236}">
                  <a16:creationId xmlns:a16="http://schemas.microsoft.com/office/drawing/2014/main" id="{E3609507-BB59-1FD5-9307-F646C8220C8F}"/>
                </a:ext>
              </a:extLst>
            </p:cNvPr>
            <p:cNvSpPr/>
            <p:nvPr/>
          </p:nvSpPr>
          <p:spPr>
            <a:xfrm>
              <a:off x="1235815" y="3712883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7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136268" name="Oval 136267">
              <a:extLst>
                <a:ext uri="{FF2B5EF4-FFF2-40B4-BE49-F238E27FC236}">
                  <a16:creationId xmlns:a16="http://schemas.microsoft.com/office/drawing/2014/main" id="{CA59197E-FAFC-1AAB-F7AB-AD79C53F14E6}"/>
                </a:ext>
              </a:extLst>
            </p:cNvPr>
            <p:cNvSpPr/>
            <p:nvPr/>
          </p:nvSpPr>
          <p:spPr>
            <a:xfrm>
              <a:off x="4622853" y="3712883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6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  <p:sp>
          <p:nvSpPr>
            <p:cNvPr id="136269" name="Oval 136268">
              <a:extLst>
                <a:ext uri="{FF2B5EF4-FFF2-40B4-BE49-F238E27FC236}">
                  <a16:creationId xmlns:a16="http://schemas.microsoft.com/office/drawing/2014/main" id="{6235095E-6F1B-343E-F529-A88924DEB422}"/>
                </a:ext>
              </a:extLst>
            </p:cNvPr>
            <p:cNvSpPr/>
            <p:nvPr/>
          </p:nvSpPr>
          <p:spPr>
            <a:xfrm>
              <a:off x="3945464" y="1185185"/>
              <a:ext cx="194488" cy="1944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ptos" panose="020B0004020202020204" pitchFamily="34" charset="0"/>
                </a:rPr>
                <a:t>3</a:t>
              </a:r>
              <a:endParaRPr lang="zh-CN" altLang="en-US" sz="1000" dirty="0">
                <a:latin typeface="Aptos" panose="020B0004020202020204" pitchFamily="34" charset="0"/>
              </a:endParaRPr>
            </a:p>
          </p:txBody>
        </p:sp>
      </p:grpSp>
      <p:grpSp>
        <p:nvGrpSpPr>
          <p:cNvPr id="136199" name="Group 136198">
            <a:extLst>
              <a:ext uri="{FF2B5EF4-FFF2-40B4-BE49-F238E27FC236}">
                <a16:creationId xmlns:a16="http://schemas.microsoft.com/office/drawing/2014/main" id="{3E8D854E-3ACC-856C-9323-AFA14D1837EC}"/>
              </a:ext>
            </a:extLst>
          </p:cNvPr>
          <p:cNvGrpSpPr/>
          <p:nvPr/>
        </p:nvGrpSpPr>
        <p:grpSpPr>
          <a:xfrm>
            <a:off x="1587053" y="1519728"/>
            <a:ext cx="5997872" cy="3242637"/>
            <a:chOff x="1587053" y="1519728"/>
            <a:chExt cx="5997872" cy="3242637"/>
          </a:xfrm>
          <a:solidFill>
            <a:schemeClr val="bg1">
              <a:lumMod val="85000"/>
            </a:schemeClr>
          </a:solidFill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95EDC3B-6DC5-3729-A25B-97367D0AB416}"/>
                </a:ext>
              </a:extLst>
            </p:cNvPr>
            <p:cNvSpPr/>
            <p:nvPr/>
          </p:nvSpPr>
          <p:spPr>
            <a:xfrm>
              <a:off x="2917407" y="1519728"/>
              <a:ext cx="604232" cy="81135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0C06A36-E9B7-61D5-7641-59649DE5F400}"/>
                </a:ext>
              </a:extLst>
            </p:cNvPr>
            <p:cNvSpPr/>
            <p:nvPr/>
          </p:nvSpPr>
          <p:spPr>
            <a:xfrm>
              <a:off x="2917407" y="2786176"/>
              <a:ext cx="604232" cy="81135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0500BDE-7D88-579F-1679-01729F25C66D}"/>
                </a:ext>
              </a:extLst>
            </p:cNvPr>
            <p:cNvSpPr/>
            <p:nvPr/>
          </p:nvSpPr>
          <p:spPr>
            <a:xfrm>
              <a:off x="1587053" y="2034398"/>
              <a:ext cx="604232" cy="81135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6F9798E-4840-273F-0EFD-E65F3C4CCC37}"/>
                </a:ext>
              </a:extLst>
            </p:cNvPr>
            <p:cNvSpPr/>
            <p:nvPr/>
          </p:nvSpPr>
          <p:spPr>
            <a:xfrm>
              <a:off x="4269253" y="2034398"/>
              <a:ext cx="604232" cy="81135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E758448-D455-985A-50E9-9E0B4E236425}"/>
                </a:ext>
              </a:extLst>
            </p:cNvPr>
            <p:cNvSpPr/>
            <p:nvPr/>
          </p:nvSpPr>
          <p:spPr>
            <a:xfrm>
              <a:off x="6980693" y="2034398"/>
              <a:ext cx="604232" cy="81135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0F9EA02A-1AB3-1E0B-BE5C-DC7F0F6C4AC8}"/>
                </a:ext>
              </a:extLst>
            </p:cNvPr>
            <p:cNvSpPr/>
            <p:nvPr/>
          </p:nvSpPr>
          <p:spPr>
            <a:xfrm>
              <a:off x="5653447" y="1519728"/>
              <a:ext cx="604232" cy="81135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58DC424-8AFD-3FF3-2B99-C212507AFDCA}"/>
                </a:ext>
              </a:extLst>
            </p:cNvPr>
            <p:cNvSpPr/>
            <p:nvPr/>
          </p:nvSpPr>
          <p:spPr>
            <a:xfrm>
              <a:off x="5653447" y="2786176"/>
              <a:ext cx="604232" cy="81135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A797CE70-0EC7-2537-5A4D-7627FC90E7DB}"/>
                </a:ext>
              </a:extLst>
            </p:cNvPr>
            <p:cNvSpPr/>
            <p:nvPr/>
          </p:nvSpPr>
          <p:spPr>
            <a:xfrm>
              <a:off x="2917407" y="3951007"/>
              <a:ext cx="604232" cy="81135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A62D8CD0-6211-7C95-8B54-AE48FE5A73F4}"/>
                </a:ext>
              </a:extLst>
            </p:cNvPr>
            <p:cNvSpPr/>
            <p:nvPr/>
          </p:nvSpPr>
          <p:spPr>
            <a:xfrm>
              <a:off x="5653447" y="3951007"/>
              <a:ext cx="604232" cy="81135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6195" name="Group 136194">
            <a:extLst>
              <a:ext uri="{FF2B5EF4-FFF2-40B4-BE49-F238E27FC236}">
                <a16:creationId xmlns:a16="http://schemas.microsoft.com/office/drawing/2014/main" id="{546ECFD4-1178-3368-8541-1510778CCAF6}"/>
              </a:ext>
            </a:extLst>
          </p:cNvPr>
          <p:cNvGrpSpPr/>
          <p:nvPr/>
        </p:nvGrpSpPr>
        <p:grpSpPr>
          <a:xfrm>
            <a:off x="1677572" y="1633343"/>
            <a:ext cx="5862246" cy="2953978"/>
            <a:chOff x="1677572" y="1633343"/>
            <a:chExt cx="5862246" cy="2953978"/>
          </a:xfrm>
        </p:grpSpPr>
        <p:pic>
          <p:nvPicPr>
            <p:cNvPr id="61" name="Graphic 60" descr="Questions with solid fill">
              <a:extLst>
                <a:ext uri="{FF2B5EF4-FFF2-40B4-BE49-F238E27FC236}">
                  <a16:creationId xmlns:a16="http://schemas.microsoft.com/office/drawing/2014/main" id="{0AC34DD0-ACF0-B2C6-FBE4-4DD4202CA1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927459" y="1633343"/>
              <a:ext cx="584128" cy="584128"/>
            </a:xfrm>
            <a:prstGeom prst="rect">
              <a:avLst/>
            </a:prstGeom>
          </p:spPr>
        </p:pic>
        <p:pic>
          <p:nvPicPr>
            <p:cNvPr id="43" name="Graphic 42" descr="Iceberg with solid fill">
              <a:extLst>
                <a:ext uri="{FF2B5EF4-FFF2-40B4-BE49-F238E27FC236}">
                  <a16:creationId xmlns:a16="http://schemas.microsoft.com/office/drawing/2014/main" id="{9D78FC17-600B-E738-ED53-295FF49F300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677572" y="2237078"/>
              <a:ext cx="481234" cy="481234"/>
            </a:xfrm>
            <a:prstGeom prst="rect">
              <a:avLst/>
            </a:prstGeom>
          </p:spPr>
        </p:pic>
        <p:pic>
          <p:nvPicPr>
            <p:cNvPr id="55" name="Graphic 54" descr="Dollar with solid fill">
              <a:extLst>
                <a:ext uri="{FF2B5EF4-FFF2-40B4-BE49-F238E27FC236}">
                  <a16:creationId xmlns:a16="http://schemas.microsoft.com/office/drawing/2014/main" id="{6302EA99-4703-8366-A7AB-75FAFAF9F09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775592" y="4175764"/>
              <a:ext cx="396317" cy="396317"/>
            </a:xfrm>
            <a:prstGeom prst="rect">
              <a:avLst/>
            </a:prstGeom>
          </p:spPr>
        </p:pic>
        <p:pic>
          <p:nvPicPr>
            <p:cNvPr id="59" name="Graphic 58" descr="Radar Chart with solid fill">
              <a:extLst>
                <a:ext uri="{FF2B5EF4-FFF2-40B4-BE49-F238E27FC236}">
                  <a16:creationId xmlns:a16="http://schemas.microsoft.com/office/drawing/2014/main" id="{7D748651-05C3-C924-6C40-09777AC8801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996646" y="2968692"/>
              <a:ext cx="461619" cy="461619"/>
            </a:xfrm>
            <a:prstGeom prst="rect">
              <a:avLst/>
            </a:prstGeom>
          </p:spPr>
        </p:pic>
        <p:pic>
          <p:nvPicPr>
            <p:cNvPr id="63" name="Graphic 62" descr="Diamond with solid fill">
              <a:extLst>
                <a:ext uri="{FF2B5EF4-FFF2-40B4-BE49-F238E27FC236}">
                  <a16:creationId xmlns:a16="http://schemas.microsoft.com/office/drawing/2014/main" id="{3B38F1F0-F79A-D71F-6010-03C462F0233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325406" y="2230307"/>
              <a:ext cx="491917" cy="491917"/>
            </a:xfrm>
            <a:prstGeom prst="rect">
              <a:avLst/>
            </a:prstGeom>
          </p:spPr>
        </p:pic>
        <p:pic>
          <p:nvPicPr>
            <p:cNvPr id="136193" name="Graphic 136192" descr="Bar graph with upward trend with solid fill">
              <a:extLst>
                <a:ext uri="{FF2B5EF4-FFF2-40B4-BE49-F238E27FC236}">
                  <a16:creationId xmlns:a16="http://schemas.microsoft.com/office/drawing/2014/main" id="{AA2FB484-3A8F-F243-AC18-469D48D148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5744472" y="1728241"/>
              <a:ext cx="408700" cy="408700"/>
            </a:xfrm>
            <a:prstGeom prst="rect">
              <a:avLst/>
            </a:prstGeom>
          </p:spPr>
        </p:pic>
        <p:pic>
          <p:nvPicPr>
            <p:cNvPr id="136196" name="Graphic 136195" descr="Delivery with solid fill">
              <a:extLst>
                <a:ext uri="{FF2B5EF4-FFF2-40B4-BE49-F238E27FC236}">
                  <a16:creationId xmlns:a16="http://schemas.microsoft.com/office/drawing/2014/main" id="{53C7D290-2042-76C7-E530-1D73D1F8AE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5737464" y="2981853"/>
              <a:ext cx="455972" cy="455972"/>
            </a:xfrm>
            <a:prstGeom prst="rect">
              <a:avLst/>
            </a:prstGeom>
          </p:spPr>
        </p:pic>
        <p:pic>
          <p:nvPicPr>
            <p:cNvPr id="136198" name="Graphic 136197" descr="Whole pizza with solid fill">
              <a:extLst>
                <a:ext uri="{FF2B5EF4-FFF2-40B4-BE49-F238E27FC236}">
                  <a16:creationId xmlns:a16="http://schemas.microsoft.com/office/drawing/2014/main" id="{D7B06418-75FF-D15B-64C9-4662C29638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078153" y="2209244"/>
              <a:ext cx="461665" cy="461665"/>
            </a:xfrm>
            <a:prstGeom prst="rect">
              <a:avLst/>
            </a:prstGeom>
          </p:spPr>
        </p:pic>
        <p:pic>
          <p:nvPicPr>
            <p:cNvPr id="136200" name="Graphic 136199" descr="Pie chart with solid fill">
              <a:extLst>
                <a:ext uri="{FF2B5EF4-FFF2-40B4-BE49-F238E27FC236}">
                  <a16:creationId xmlns:a16="http://schemas.microsoft.com/office/drawing/2014/main" id="{27C12093-6A9A-3497-D29E-8E7705057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2996995" y="4126051"/>
              <a:ext cx="461270" cy="4612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8578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3424</TotalTime>
  <Words>835</Words>
  <Application>Microsoft Office PowerPoint</Application>
  <PresentationFormat>On-screen Show (16:9)</PresentationFormat>
  <Paragraphs>160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宋体</vt:lpstr>
      <vt:lpstr>Aptos</vt:lpstr>
      <vt:lpstr>Arial</vt:lpstr>
      <vt:lpstr>Calibri</vt:lpstr>
      <vt:lpstr>Wingdings</vt:lpstr>
      <vt:lpstr>Office 主题​​</vt:lpstr>
      <vt:lpstr>Lean Startup Canvas-1 </vt:lpstr>
      <vt:lpstr>Lean Startup Canvas-2 </vt:lpstr>
      <vt:lpstr>Lean Startup Canvas-3 </vt:lpstr>
      <vt:lpstr>Lean Startup Canvas-4 </vt:lpstr>
      <vt:lpstr>Lean Startup Canvas-5 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111</cp:revision>
  <dcterms:created xsi:type="dcterms:W3CDTF">2016-05-15T02:42:52Z</dcterms:created>
  <dcterms:modified xsi:type="dcterms:W3CDTF">2025-06-22T03:45:16Z</dcterms:modified>
</cp:coreProperties>
</file>