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50" r:id="rId2"/>
    <p:sldId id="754" r:id="rId3"/>
    <p:sldId id="755" r:id="rId4"/>
    <p:sldId id="756" r:id="rId5"/>
    <p:sldId id="758" r:id="rId6"/>
    <p:sldId id="277" r:id="rId7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AEBC"/>
    <a:srgbClr val="ADA3B9"/>
    <a:srgbClr val="B6C1A0"/>
    <a:srgbClr val="D5A37B"/>
    <a:srgbClr val="9CBDC5"/>
    <a:srgbClr val="D1A119"/>
    <a:srgbClr val="6CB7D2"/>
    <a:srgbClr val="F9AB6B"/>
    <a:srgbClr val="AFC97A"/>
    <a:srgbClr val="5FB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3679" autoAdjust="0"/>
  </p:normalViewPr>
  <p:slideViewPr>
    <p:cSldViewPr>
      <p:cViewPr>
        <p:scale>
          <a:sx n="125" d="100"/>
          <a:sy n="125" d="100"/>
        </p:scale>
        <p:origin x="756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2025/7/13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0" dirty="0"/>
          </a:p>
        </p:txBody>
      </p:sp>
    </p:spTree>
    <p:extLst>
      <p:ext uri="{BB962C8B-B14F-4D97-AF65-F5344CB8AC3E}">
        <p14:creationId xmlns:p14="http://schemas.microsoft.com/office/powerpoint/2010/main" val="329287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893678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676318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944762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822520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2025/7/13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sv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5" Type="http://schemas.openxmlformats.org/officeDocument/2006/relationships/image" Target="../media/image14.png"/><Relationship Id="rId10" Type="http://schemas.openxmlformats.org/officeDocument/2006/relationships/image" Target="../media/image3.svg"/><Relationship Id="rId4" Type="http://schemas.openxmlformats.org/officeDocument/2006/relationships/image" Target="../media/image9.svg"/><Relationship Id="rId9" Type="http://schemas.openxmlformats.org/officeDocument/2006/relationships/image" Target="../media/image2.png"/><Relationship Id="rId1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McKinsey’s Seven Degrees Framework-1 </a:t>
            </a:r>
          </a:p>
        </p:txBody>
      </p:sp>
      <p:grpSp>
        <p:nvGrpSpPr>
          <p:cNvPr id="136339" name="Group 136338">
            <a:extLst>
              <a:ext uri="{FF2B5EF4-FFF2-40B4-BE49-F238E27FC236}">
                <a16:creationId xmlns:a16="http://schemas.microsoft.com/office/drawing/2014/main" id="{43B6D063-2851-9986-47E2-0E3262E09770}"/>
              </a:ext>
            </a:extLst>
          </p:cNvPr>
          <p:cNvGrpSpPr/>
          <p:nvPr/>
        </p:nvGrpSpPr>
        <p:grpSpPr>
          <a:xfrm>
            <a:off x="2741947" y="1242029"/>
            <a:ext cx="3541479" cy="3408690"/>
            <a:chOff x="2741947" y="1242029"/>
            <a:chExt cx="3541479" cy="3408690"/>
          </a:xfrm>
        </p:grpSpPr>
        <p:grpSp>
          <p:nvGrpSpPr>
            <p:cNvPr id="136315" name="Group 136314">
              <a:extLst>
                <a:ext uri="{FF2B5EF4-FFF2-40B4-BE49-F238E27FC236}">
                  <a16:creationId xmlns:a16="http://schemas.microsoft.com/office/drawing/2014/main" id="{7A6799C2-BCD9-E24B-E291-C418CBFE48B3}"/>
                </a:ext>
              </a:extLst>
            </p:cNvPr>
            <p:cNvGrpSpPr/>
            <p:nvPr/>
          </p:nvGrpSpPr>
          <p:grpSpPr>
            <a:xfrm>
              <a:off x="4265413" y="1749236"/>
              <a:ext cx="634604" cy="1678660"/>
              <a:chOff x="4265413" y="2475784"/>
              <a:chExt cx="634604" cy="1086034"/>
            </a:xfrm>
          </p:grpSpPr>
          <p:sp>
            <p:nvSpPr>
              <p:cNvPr id="136264" name="Freeform 201">
                <a:extLst>
                  <a:ext uri="{FF2B5EF4-FFF2-40B4-BE49-F238E27FC236}">
                    <a16:creationId xmlns:a16="http://schemas.microsoft.com/office/drawing/2014/main" id="{A6752D43-D948-3783-EDF5-E35D0C5CA4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5413" y="2475784"/>
                <a:ext cx="634604" cy="1086034"/>
              </a:xfrm>
              <a:custGeom>
                <a:avLst/>
                <a:gdLst>
                  <a:gd name="T0" fmla="*/ 300 w 533"/>
                  <a:gd name="T1" fmla="*/ 0 h 772"/>
                  <a:gd name="T2" fmla="*/ 300 w 533"/>
                  <a:gd name="T3" fmla="*/ 0 h 772"/>
                  <a:gd name="T4" fmla="*/ 367 w 533"/>
                  <a:gd name="T5" fmla="*/ 0 h 772"/>
                  <a:gd name="T6" fmla="*/ 354 w 533"/>
                  <a:gd name="T7" fmla="*/ 23 h 772"/>
                  <a:gd name="T8" fmla="*/ 346 w 533"/>
                  <a:gd name="T9" fmla="*/ 49 h 772"/>
                  <a:gd name="T10" fmla="*/ 343 w 533"/>
                  <a:gd name="T11" fmla="*/ 75 h 772"/>
                  <a:gd name="T12" fmla="*/ 344 w 533"/>
                  <a:gd name="T13" fmla="*/ 106 h 772"/>
                  <a:gd name="T14" fmla="*/ 344 w 533"/>
                  <a:gd name="T15" fmla="*/ 161 h 772"/>
                  <a:gd name="T16" fmla="*/ 344 w 533"/>
                  <a:gd name="T17" fmla="*/ 336 h 772"/>
                  <a:gd name="T18" fmla="*/ 379 w 533"/>
                  <a:gd name="T19" fmla="*/ 349 h 772"/>
                  <a:gd name="T20" fmla="*/ 413 w 533"/>
                  <a:gd name="T21" fmla="*/ 367 h 772"/>
                  <a:gd name="T22" fmla="*/ 443 w 533"/>
                  <a:gd name="T23" fmla="*/ 390 h 772"/>
                  <a:gd name="T24" fmla="*/ 470 w 533"/>
                  <a:gd name="T25" fmla="*/ 417 h 772"/>
                  <a:gd name="T26" fmla="*/ 492 w 533"/>
                  <a:gd name="T27" fmla="*/ 446 h 772"/>
                  <a:gd name="T28" fmla="*/ 509 w 533"/>
                  <a:gd name="T29" fmla="*/ 479 h 772"/>
                  <a:gd name="T30" fmla="*/ 522 w 533"/>
                  <a:gd name="T31" fmla="*/ 514 h 772"/>
                  <a:gd name="T32" fmla="*/ 530 w 533"/>
                  <a:gd name="T33" fmla="*/ 552 h 772"/>
                  <a:gd name="T34" fmla="*/ 533 w 533"/>
                  <a:gd name="T35" fmla="*/ 590 h 772"/>
                  <a:gd name="T36" fmla="*/ 530 w 533"/>
                  <a:gd name="T37" fmla="*/ 632 h 772"/>
                  <a:gd name="T38" fmla="*/ 521 w 533"/>
                  <a:gd name="T39" fmla="*/ 671 h 772"/>
                  <a:gd name="T40" fmla="*/ 506 w 533"/>
                  <a:gd name="T41" fmla="*/ 708 h 772"/>
                  <a:gd name="T42" fmla="*/ 487 w 533"/>
                  <a:gd name="T43" fmla="*/ 741 h 772"/>
                  <a:gd name="T44" fmla="*/ 463 w 533"/>
                  <a:gd name="T45" fmla="*/ 772 h 772"/>
                  <a:gd name="T46" fmla="*/ 72 w 533"/>
                  <a:gd name="T47" fmla="*/ 772 h 772"/>
                  <a:gd name="T48" fmla="*/ 48 w 533"/>
                  <a:gd name="T49" fmla="*/ 741 h 772"/>
                  <a:gd name="T50" fmla="*/ 28 w 533"/>
                  <a:gd name="T51" fmla="*/ 708 h 772"/>
                  <a:gd name="T52" fmla="*/ 13 w 533"/>
                  <a:gd name="T53" fmla="*/ 671 h 772"/>
                  <a:gd name="T54" fmla="*/ 3 w 533"/>
                  <a:gd name="T55" fmla="*/ 632 h 772"/>
                  <a:gd name="T56" fmla="*/ 0 w 533"/>
                  <a:gd name="T57" fmla="*/ 590 h 772"/>
                  <a:gd name="T58" fmla="*/ 3 w 533"/>
                  <a:gd name="T59" fmla="*/ 552 h 772"/>
                  <a:gd name="T60" fmla="*/ 11 w 533"/>
                  <a:gd name="T61" fmla="*/ 514 h 772"/>
                  <a:gd name="T62" fmla="*/ 24 w 533"/>
                  <a:gd name="T63" fmla="*/ 479 h 772"/>
                  <a:gd name="T64" fmla="*/ 43 w 533"/>
                  <a:gd name="T65" fmla="*/ 446 h 772"/>
                  <a:gd name="T66" fmla="*/ 65 w 533"/>
                  <a:gd name="T67" fmla="*/ 417 h 772"/>
                  <a:gd name="T68" fmla="*/ 91 w 533"/>
                  <a:gd name="T69" fmla="*/ 390 h 772"/>
                  <a:gd name="T70" fmla="*/ 121 w 533"/>
                  <a:gd name="T71" fmla="*/ 367 h 772"/>
                  <a:gd name="T72" fmla="*/ 154 w 533"/>
                  <a:gd name="T73" fmla="*/ 349 h 772"/>
                  <a:gd name="T74" fmla="*/ 191 w 533"/>
                  <a:gd name="T75" fmla="*/ 336 h 772"/>
                  <a:gd name="T76" fmla="*/ 191 w 533"/>
                  <a:gd name="T77" fmla="*/ 161 h 772"/>
                  <a:gd name="T78" fmla="*/ 191 w 533"/>
                  <a:gd name="T79" fmla="*/ 161 h 772"/>
                  <a:gd name="T80" fmla="*/ 191 w 533"/>
                  <a:gd name="T81" fmla="*/ 106 h 772"/>
                  <a:gd name="T82" fmla="*/ 191 w 533"/>
                  <a:gd name="T83" fmla="*/ 88 h 772"/>
                  <a:gd name="T84" fmla="*/ 191 w 533"/>
                  <a:gd name="T85" fmla="*/ 72 h 772"/>
                  <a:gd name="T86" fmla="*/ 190 w 533"/>
                  <a:gd name="T87" fmla="*/ 57 h 772"/>
                  <a:gd name="T88" fmla="*/ 187 w 533"/>
                  <a:gd name="T89" fmla="*/ 43 h 772"/>
                  <a:gd name="T90" fmla="*/ 182 w 533"/>
                  <a:gd name="T91" fmla="*/ 30 h 772"/>
                  <a:gd name="T92" fmla="*/ 173 w 533"/>
                  <a:gd name="T93" fmla="*/ 15 h 772"/>
                  <a:gd name="T94" fmla="*/ 159 w 533"/>
                  <a:gd name="T95" fmla="*/ 0 h 772"/>
                  <a:gd name="T96" fmla="*/ 300 w 533"/>
                  <a:gd name="T97" fmla="*/ 0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33" h="772">
                    <a:moveTo>
                      <a:pt x="300" y="0"/>
                    </a:moveTo>
                    <a:lnTo>
                      <a:pt x="300" y="0"/>
                    </a:lnTo>
                    <a:lnTo>
                      <a:pt x="367" y="0"/>
                    </a:lnTo>
                    <a:lnTo>
                      <a:pt x="354" y="23"/>
                    </a:lnTo>
                    <a:lnTo>
                      <a:pt x="346" y="49"/>
                    </a:lnTo>
                    <a:lnTo>
                      <a:pt x="343" y="75"/>
                    </a:lnTo>
                    <a:lnTo>
                      <a:pt x="344" y="106"/>
                    </a:lnTo>
                    <a:lnTo>
                      <a:pt x="344" y="161"/>
                    </a:lnTo>
                    <a:lnTo>
                      <a:pt x="344" y="336"/>
                    </a:lnTo>
                    <a:lnTo>
                      <a:pt x="379" y="349"/>
                    </a:lnTo>
                    <a:lnTo>
                      <a:pt x="413" y="367"/>
                    </a:lnTo>
                    <a:lnTo>
                      <a:pt x="443" y="390"/>
                    </a:lnTo>
                    <a:lnTo>
                      <a:pt x="470" y="417"/>
                    </a:lnTo>
                    <a:lnTo>
                      <a:pt x="492" y="446"/>
                    </a:lnTo>
                    <a:lnTo>
                      <a:pt x="509" y="479"/>
                    </a:lnTo>
                    <a:lnTo>
                      <a:pt x="522" y="514"/>
                    </a:lnTo>
                    <a:lnTo>
                      <a:pt x="530" y="552"/>
                    </a:lnTo>
                    <a:lnTo>
                      <a:pt x="533" y="590"/>
                    </a:lnTo>
                    <a:lnTo>
                      <a:pt x="530" y="632"/>
                    </a:lnTo>
                    <a:lnTo>
                      <a:pt x="521" y="671"/>
                    </a:lnTo>
                    <a:lnTo>
                      <a:pt x="506" y="708"/>
                    </a:lnTo>
                    <a:lnTo>
                      <a:pt x="487" y="741"/>
                    </a:lnTo>
                    <a:lnTo>
                      <a:pt x="463" y="772"/>
                    </a:lnTo>
                    <a:lnTo>
                      <a:pt x="72" y="772"/>
                    </a:lnTo>
                    <a:lnTo>
                      <a:pt x="48" y="741"/>
                    </a:lnTo>
                    <a:lnTo>
                      <a:pt x="28" y="708"/>
                    </a:lnTo>
                    <a:lnTo>
                      <a:pt x="13" y="671"/>
                    </a:lnTo>
                    <a:lnTo>
                      <a:pt x="3" y="632"/>
                    </a:lnTo>
                    <a:lnTo>
                      <a:pt x="0" y="590"/>
                    </a:lnTo>
                    <a:lnTo>
                      <a:pt x="3" y="552"/>
                    </a:lnTo>
                    <a:lnTo>
                      <a:pt x="11" y="514"/>
                    </a:lnTo>
                    <a:lnTo>
                      <a:pt x="24" y="479"/>
                    </a:lnTo>
                    <a:lnTo>
                      <a:pt x="43" y="446"/>
                    </a:lnTo>
                    <a:lnTo>
                      <a:pt x="65" y="417"/>
                    </a:lnTo>
                    <a:lnTo>
                      <a:pt x="91" y="390"/>
                    </a:lnTo>
                    <a:lnTo>
                      <a:pt x="121" y="367"/>
                    </a:lnTo>
                    <a:lnTo>
                      <a:pt x="154" y="349"/>
                    </a:lnTo>
                    <a:lnTo>
                      <a:pt x="191" y="336"/>
                    </a:lnTo>
                    <a:lnTo>
                      <a:pt x="191" y="161"/>
                    </a:lnTo>
                    <a:lnTo>
                      <a:pt x="191" y="161"/>
                    </a:lnTo>
                    <a:lnTo>
                      <a:pt x="191" y="106"/>
                    </a:lnTo>
                    <a:lnTo>
                      <a:pt x="191" y="88"/>
                    </a:lnTo>
                    <a:lnTo>
                      <a:pt x="191" y="72"/>
                    </a:lnTo>
                    <a:lnTo>
                      <a:pt x="190" y="57"/>
                    </a:lnTo>
                    <a:lnTo>
                      <a:pt x="187" y="43"/>
                    </a:lnTo>
                    <a:lnTo>
                      <a:pt x="182" y="30"/>
                    </a:lnTo>
                    <a:lnTo>
                      <a:pt x="173" y="15"/>
                    </a:lnTo>
                    <a:lnTo>
                      <a:pt x="159" y="0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71" name="Freeform 224">
                <a:extLst>
                  <a:ext uri="{FF2B5EF4-FFF2-40B4-BE49-F238E27FC236}">
                    <a16:creationId xmlns:a16="http://schemas.microsoft.com/office/drawing/2014/main" id="{118B1DC7-D864-9545-B94A-952AB00E8F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9708" y="3018800"/>
                <a:ext cx="254794" cy="472678"/>
              </a:xfrm>
              <a:custGeom>
                <a:avLst/>
                <a:gdLst>
                  <a:gd name="T0" fmla="*/ 213 w 214"/>
                  <a:gd name="T1" fmla="*/ 0 h 336"/>
                  <a:gd name="T2" fmla="*/ 214 w 214"/>
                  <a:gd name="T3" fmla="*/ 0 h 336"/>
                  <a:gd name="T4" fmla="*/ 214 w 214"/>
                  <a:gd name="T5" fmla="*/ 336 h 336"/>
                  <a:gd name="T6" fmla="*/ 39 w 214"/>
                  <a:gd name="T7" fmla="*/ 336 h 336"/>
                  <a:gd name="T8" fmla="*/ 23 w 214"/>
                  <a:gd name="T9" fmla="*/ 309 h 336"/>
                  <a:gd name="T10" fmla="*/ 11 w 214"/>
                  <a:gd name="T11" fmla="*/ 279 h 336"/>
                  <a:gd name="T12" fmla="*/ 3 w 214"/>
                  <a:gd name="T13" fmla="*/ 247 h 336"/>
                  <a:gd name="T14" fmla="*/ 0 w 214"/>
                  <a:gd name="T15" fmla="*/ 213 h 336"/>
                  <a:gd name="T16" fmla="*/ 3 w 214"/>
                  <a:gd name="T17" fmla="*/ 179 h 336"/>
                  <a:gd name="T18" fmla="*/ 11 w 214"/>
                  <a:gd name="T19" fmla="*/ 145 h 336"/>
                  <a:gd name="T20" fmla="*/ 24 w 214"/>
                  <a:gd name="T21" fmla="*/ 115 h 336"/>
                  <a:gd name="T22" fmla="*/ 41 w 214"/>
                  <a:gd name="T23" fmla="*/ 88 h 336"/>
                  <a:gd name="T24" fmla="*/ 63 w 214"/>
                  <a:gd name="T25" fmla="*/ 62 h 336"/>
                  <a:gd name="T26" fmla="*/ 87 w 214"/>
                  <a:gd name="T27" fmla="*/ 41 h 336"/>
                  <a:gd name="T28" fmla="*/ 115 w 214"/>
                  <a:gd name="T29" fmla="*/ 24 h 336"/>
                  <a:gd name="T30" fmla="*/ 146 w 214"/>
                  <a:gd name="T31" fmla="*/ 12 h 336"/>
                  <a:gd name="T32" fmla="*/ 178 w 214"/>
                  <a:gd name="T33" fmla="*/ 3 h 336"/>
                  <a:gd name="T34" fmla="*/ 213 w 214"/>
                  <a:gd name="T35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4" h="336">
                    <a:moveTo>
                      <a:pt x="213" y="0"/>
                    </a:moveTo>
                    <a:lnTo>
                      <a:pt x="214" y="0"/>
                    </a:lnTo>
                    <a:lnTo>
                      <a:pt x="214" y="336"/>
                    </a:lnTo>
                    <a:lnTo>
                      <a:pt x="39" y="336"/>
                    </a:lnTo>
                    <a:lnTo>
                      <a:pt x="23" y="309"/>
                    </a:lnTo>
                    <a:lnTo>
                      <a:pt x="11" y="279"/>
                    </a:lnTo>
                    <a:lnTo>
                      <a:pt x="3" y="247"/>
                    </a:lnTo>
                    <a:lnTo>
                      <a:pt x="0" y="213"/>
                    </a:lnTo>
                    <a:lnTo>
                      <a:pt x="3" y="179"/>
                    </a:lnTo>
                    <a:lnTo>
                      <a:pt x="11" y="145"/>
                    </a:lnTo>
                    <a:lnTo>
                      <a:pt x="24" y="115"/>
                    </a:lnTo>
                    <a:lnTo>
                      <a:pt x="41" y="88"/>
                    </a:lnTo>
                    <a:lnTo>
                      <a:pt x="63" y="62"/>
                    </a:lnTo>
                    <a:lnTo>
                      <a:pt x="87" y="41"/>
                    </a:lnTo>
                    <a:lnTo>
                      <a:pt x="115" y="24"/>
                    </a:lnTo>
                    <a:lnTo>
                      <a:pt x="146" y="12"/>
                    </a:lnTo>
                    <a:lnTo>
                      <a:pt x="178" y="3"/>
                    </a:lnTo>
                    <a:lnTo>
                      <a:pt x="213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72" name="Freeform 225">
                <a:extLst>
                  <a:ext uri="{FF2B5EF4-FFF2-40B4-BE49-F238E27FC236}">
                    <a16:creationId xmlns:a16="http://schemas.microsoft.com/office/drawing/2014/main" id="{F84AFC96-5975-F85E-C997-276A0510D6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4502" y="3018800"/>
                <a:ext cx="252413" cy="472678"/>
              </a:xfrm>
              <a:custGeom>
                <a:avLst/>
                <a:gdLst>
                  <a:gd name="T0" fmla="*/ 0 w 212"/>
                  <a:gd name="T1" fmla="*/ 0 h 336"/>
                  <a:gd name="T2" fmla="*/ 34 w 212"/>
                  <a:gd name="T3" fmla="*/ 3 h 336"/>
                  <a:gd name="T4" fmla="*/ 67 w 212"/>
                  <a:gd name="T5" fmla="*/ 12 h 336"/>
                  <a:gd name="T6" fmla="*/ 97 w 212"/>
                  <a:gd name="T7" fmla="*/ 25 h 336"/>
                  <a:gd name="T8" fmla="*/ 125 w 212"/>
                  <a:gd name="T9" fmla="*/ 42 h 336"/>
                  <a:gd name="T10" fmla="*/ 150 w 212"/>
                  <a:gd name="T11" fmla="*/ 63 h 336"/>
                  <a:gd name="T12" fmla="*/ 171 w 212"/>
                  <a:gd name="T13" fmla="*/ 88 h 336"/>
                  <a:gd name="T14" fmla="*/ 188 w 212"/>
                  <a:gd name="T15" fmla="*/ 115 h 336"/>
                  <a:gd name="T16" fmla="*/ 201 w 212"/>
                  <a:gd name="T17" fmla="*/ 146 h 336"/>
                  <a:gd name="T18" fmla="*/ 209 w 212"/>
                  <a:gd name="T19" fmla="*/ 179 h 336"/>
                  <a:gd name="T20" fmla="*/ 212 w 212"/>
                  <a:gd name="T21" fmla="*/ 213 h 336"/>
                  <a:gd name="T22" fmla="*/ 209 w 212"/>
                  <a:gd name="T23" fmla="*/ 247 h 336"/>
                  <a:gd name="T24" fmla="*/ 202 w 212"/>
                  <a:gd name="T25" fmla="*/ 279 h 336"/>
                  <a:gd name="T26" fmla="*/ 189 w 212"/>
                  <a:gd name="T27" fmla="*/ 309 h 336"/>
                  <a:gd name="T28" fmla="*/ 172 w 212"/>
                  <a:gd name="T29" fmla="*/ 336 h 336"/>
                  <a:gd name="T30" fmla="*/ 0 w 212"/>
                  <a:gd name="T31" fmla="*/ 336 h 336"/>
                  <a:gd name="T32" fmla="*/ 0 w 212"/>
                  <a:gd name="T3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2" h="336">
                    <a:moveTo>
                      <a:pt x="0" y="0"/>
                    </a:moveTo>
                    <a:lnTo>
                      <a:pt x="34" y="3"/>
                    </a:lnTo>
                    <a:lnTo>
                      <a:pt x="67" y="12"/>
                    </a:lnTo>
                    <a:lnTo>
                      <a:pt x="97" y="25"/>
                    </a:lnTo>
                    <a:lnTo>
                      <a:pt x="125" y="42"/>
                    </a:lnTo>
                    <a:lnTo>
                      <a:pt x="150" y="63"/>
                    </a:lnTo>
                    <a:lnTo>
                      <a:pt x="171" y="88"/>
                    </a:lnTo>
                    <a:lnTo>
                      <a:pt x="188" y="115"/>
                    </a:lnTo>
                    <a:lnTo>
                      <a:pt x="201" y="146"/>
                    </a:lnTo>
                    <a:lnTo>
                      <a:pt x="209" y="179"/>
                    </a:lnTo>
                    <a:lnTo>
                      <a:pt x="212" y="213"/>
                    </a:lnTo>
                    <a:lnTo>
                      <a:pt x="209" y="247"/>
                    </a:lnTo>
                    <a:lnTo>
                      <a:pt x="202" y="279"/>
                    </a:lnTo>
                    <a:lnTo>
                      <a:pt x="189" y="309"/>
                    </a:lnTo>
                    <a:lnTo>
                      <a:pt x="172" y="336"/>
                    </a:lnTo>
                    <a:lnTo>
                      <a:pt x="0" y="3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36314" name="Group 136313">
              <a:extLst>
                <a:ext uri="{FF2B5EF4-FFF2-40B4-BE49-F238E27FC236}">
                  <a16:creationId xmlns:a16="http://schemas.microsoft.com/office/drawing/2014/main" id="{6E1C0EB0-4033-425E-6C13-5B0AA5FB3883}"/>
                </a:ext>
              </a:extLst>
            </p:cNvPr>
            <p:cNvGrpSpPr/>
            <p:nvPr/>
          </p:nvGrpSpPr>
          <p:grpSpPr>
            <a:xfrm>
              <a:off x="4511190" y="2805222"/>
              <a:ext cx="163116" cy="360135"/>
              <a:chOff x="4514255" y="3077885"/>
              <a:chExt cx="163116" cy="360135"/>
            </a:xfrm>
          </p:grpSpPr>
          <p:sp>
            <p:nvSpPr>
              <p:cNvPr id="136273" name="Freeform 226">
                <a:extLst>
                  <a:ext uri="{FF2B5EF4-FFF2-40B4-BE49-F238E27FC236}">
                    <a16:creationId xmlns:a16="http://schemas.microsoft.com/office/drawing/2014/main" id="{9DB9BD3A-A28E-F294-1F21-02B882005A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4255" y="3077885"/>
                <a:ext cx="66675" cy="78780"/>
              </a:xfrm>
              <a:custGeom>
                <a:avLst/>
                <a:gdLst>
                  <a:gd name="T0" fmla="*/ 27 w 56"/>
                  <a:gd name="T1" fmla="*/ 0 h 56"/>
                  <a:gd name="T2" fmla="*/ 39 w 56"/>
                  <a:gd name="T3" fmla="*/ 2 h 56"/>
                  <a:gd name="T4" fmla="*/ 48 w 56"/>
                  <a:gd name="T5" fmla="*/ 8 h 56"/>
                  <a:gd name="T6" fmla="*/ 54 w 56"/>
                  <a:gd name="T7" fmla="*/ 17 h 56"/>
                  <a:gd name="T8" fmla="*/ 56 w 56"/>
                  <a:gd name="T9" fmla="*/ 28 h 56"/>
                  <a:gd name="T10" fmla="*/ 54 w 56"/>
                  <a:gd name="T11" fmla="*/ 40 h 56"/>
                  <a:gd name="T12" fmla="*/ 48 w 56"/>
                  <a:gd name="T13" fmla="*/ 48 h 56"/>
                  <a:gd name="T14" fmla="*/ 39 w 56"/>
                  <a:gd name="T15" fmla="*/ 54 h 56"/>
                  <a:gd name="T16" fmla="*/ 27 w 56"/>
                  <a:gd name="T17" fmla="*/ 56 h 56"/>
                  <a:gd name="T18" fmla="*/ 16 w 56"/>
                  <a:gd name="T19" fmla="*/ 54 h 56"/>
                  <a:gd name="T20" fmla="*/ 8 w 56"/>
                  <a:gd name="T21" fmla="*/ 48 h 56"/>
                  <a:gd name="T22" fmla="*/ 2 w 56"/>
                  <a:gd name="T23" fmla="*/ 40 h 56"/>
                  <a:gd name="T24" fmla="*/ 0 w 56"/>
                  <a:gd name="T25" fmla="*/ 28 h 56"/>
                  <a:gd name="T26" fmla="*/ 2 w 56"/>
                  <a:gd name="T27" fmla="*/ 17 h 56"/>
                  <a:gd name="T28" fmla="*/ 8 w 56"/>
                  <a:gd name="T29" fmla="*/ 8 h 56"/>
                  <a:gd name="T30" fmla="*/ 16 w 56"/>
                  <a:gd name="T31" fmla="*/ 2 h 56"/>
                  <a:gd name="T32" fmla="*/ 27 w 56"/>
                  <a:gd name="T3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" h="56">
                    <a:moveTo>
                      <a:pt x="27" y="0"/>
                    </a:moveTo>
                    <a:lnTo>
                      <a:pt x="39" y="2"/>
                    </a:lnTo>
                    <a:lnTo>
                      <a:pt x="48" y="8"/>
                    </a:lnTo>
                    <a:lnTo>
                      <a:pt x="54" y="17"/>
                    </a:lnTo>
                    <a:lnTo>
                      <a:pt x="56" y="28"/>
                    </a:lnTo>
                    <a:lnTo>
                      <a:pt x="54" y="40"/>
                    </a:lnTo>
                    <a:lnTo>
                      <a:pt x="48" y="48"/>
                    </a:lnTo>
                    <a:lnTo>
                      <a:pt x="39" y="54"/>
                    </a:lnTo>
                    <a:lnTo>
                      <a:pt x="27" y="56"/>
                    </a:lnTo>
                    <a:lnTo>
                      <a:pt x="16" y="54"/>
                    </a:lnTo>
                    <a:lnTo>
                      <a:pt x="8" y="48"/>
                    </a:lnTo>
                    <a:lnTo>
                      <a:pt x="2" y="40"/>
                    </a:lnTo>
                    <a:lnTo>
                      <a:pt x="0" y="28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6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74" name="Freeform 227">
                <a:extLst>
                  <a:ext uri="{FF2B5EF4-FFF2-40B4-BE49-F238E27FC236}">
                    <a16:creationId xmlns:a16="http://schemas.microsoft.com/office/drawing/2014/main" id="{ED211EE8-A9E0-E3ED-41F8-BE69307B9F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0214" y="3155257"/>
                <a:ext cx="52388" cy="61899"/>
              </a:xfrm>
              <a:custGeom>
                <a:avLst/>
                <a:gdLst>
                  <a:gd name="T0" fmla="*/ 22 w 44"/>
                  <a:gd name="T1" fmla="*/ 0 h 44"/>
                  <a:gd name="T2" fmla="*/ 31 w 44"/>
                  <a:gd name="T3" fmla="*/ 2 h 44"/>
                  <a:gd name="T4" fmla="*/ 38 w 44"/>
                  <a:gd name="T5" fmla="*/ 7 h 44"/>
                  <a:gd name="T6" fmla="*/ 42 w 44"/>
                  <a:gd name="T7" fmla="*/ 14 h 44"/>
                  <a:gd name="T8" fmla="*/ 44 w 44"/>
                  <a:gd name="T9" fmla="*/ 22 h 44"/>
                  <a:gd name="T10" fmla="*/ 42 w 44"/>
                  <a:gd name="T11" fmla="*/ 31 h 44"/>
                  <a:gd name="T12" fmla="*/ 38 w 44"/>
                  <a:gd name="T13" fmla="*/ 38 h 44"/>
                  <a:gd name="T14" fmla="*/ 31 w 44"/>
                  <a:gd name="T15" fmla="*/ 42 h 44"/>
                  <a:gd name="T16" fmla="*/ 22 w 44"/>
                  <a:gd name="T17" fmla="*/ 44 h 44"/>
                  <a:gd name="T18" fmla="*/ 14 w 44"/>
                  <a:gd name="T19" fmla="*/ 42 h 44"/>
                  <a:gd name="T20" fmla="*/ 7 w 44"/>
                  <a:gd name="T21" fmla="*/ 38 h 44"/>
                  <a:gd name="T22" fmla="*/ 2 w 44"/>
                  <a:gd name="T23" fmla="*/ 31 h 44"/>
                  <a:gd name="T24" fmla="*/ 0 w 44"/>
                  <a:gd name="T25" fmla="*/ 22 h 44"/>
                  <a:gd name="T26" fmla="*/ 2 w 44"/>
                  <a:gd name="T27" fmla="*/ 14 h 44"/>
                  <a:gd name="T28" fmla="*/ 7 w 44"/>
                  <a:gd name="T29" fmla="*/ 7 h 44"/>
                  <a:gd name="T30" fmla="*/ 14 w 44"/>
                  <a:gd name="T31" fmla="*/ 2 h 44"/>
                  <a:gd name="T32" fmla="*/ 22 w 44"/>
                  <a:gd name="T33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4">
                    <a:moveTo>
                      <a:pt x="22" y="0"/>
                    </a:moveTo>
                    <a:lnTo>
                      <a:pt x="31" y="2"/>
                    </a:lnTo>
                    <a:lnTo>
                      <a:pt x="38" y="7"/>
                    </a:lnTo>
                    <a:lnTo>
                      <a:pt x="42" y="14"/>
                    </a:lnTo>
                    <a:lnTo>
                      <a:pt x="44" y="22"/>
                    </a:lnTo>
                    <a:lnTo>
                      <a:pt x="42" y="31"/>
                    </a:lnTo>
                    <a:lnTo>
                      <a:pt x="38" y="38"/>
                    </a:lnTo>
                    <a:lnTo>
                      <a:pt x="31" y="42"/>
                    </a:lnTo>
                    <a:lnTo>
                      <a:pt x="22" y="44"/>
                    </a:lnTo>
                    <a:lnTo>
                      <a:pt x="14" y="42"/>
                    </a:lnTo>
                    <a:lnTo>
                      <a:pt x="7" y="38"/>
                    </a:lnTo>
                    <a:lnTo>
                      <a:pt x="2" y="31"/>
                    </a:lnTo>
                    <a:lnTo>
                      <a:pt x="0" y="22"/>
                    </a:lnTo>
                    <a:lnTo>
                      <a:pt x="2" y="14"/>
                    </a:lnTo>
                    <a:lnTo>
                      <a:pt x="7" y="7"/>
                    </a:lnTo>
                    <a:lnTo>
                      <a:pt x="14" y="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75" name="Freeform 228">
                <a:extLst>
                  <a:ext uri="{FF2B5EF4-FFF2-40B4-BE49-F238E27FC236}">
                    <a16:creationId xmlns:a16="http://schemas.microsoft.com/office/drawing/2014/main" id="{BB2B27B2-86FF-D9A3-171A-16F62F5567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9973" y="3257953"/>
                <a:ext cx="33338" cy="37983"/>
              </a:xfrm>
              <a:custGeom>
                <a:avLst/>
                <a:gdLst>
                  <a:gd name="T0" fmla="*/ 14 w 28"/>
                  <a:gd name="T1" fmla="*/ 0 h 27"/>
                  <a:gd name="T2" fmla="*/ 18 w 28"/>
                  <a:gd name="T3" fmla="*/ 1 h 27"/>
                  <a:gd name="T4" fmla="*/ 22 w 28"/>
                  <a:gd name="T5" fmla="*/ 3 h 27"/>
                  <a:gd name="T6" fmla="*/ 25 w 28"/>
                  <a:gd name="T7" fmla="*/ 5 h 27"/>
                  <a:gd name="T8" fmla="*/ 27 w 28"/>
                  <a:gd name="T9" fmla="*/ 9 h 27"/>
                  <a:gd name="T10" fmla="*/ 28 w 28"/>
                  <a:gd name="T11" fmla="*/ 14 h 27"/>
                  <a:gd name="T12" fmla="*/ 27 w 28"/>
                  <a:gd name="T13" fmla="*/ 18 h 27"/>
                  <a:gd name="T14" fmla="*/ 25 w 28"/>
                  <a:gd name="T15" fmla="*/ 22 h 27"/>
                  <a:gd name="T16" fmla="*/ 22 w 28"/>
                  <a:gd name="T17" fmla="*/ 24 h 27"/>
                  <a:gd name="T18" fmla="*/ 18 w 28"/>
                  <a:gd name="T19" fmla="*/ 26 h 27"/>
                  <a:gd name="T20" fmla="*/ 14 w 28"/>
                  <a:gd name="T21" fmla="*/ 27 h 27"/>
                  <a:gd name="T22" fmla="*/ 10 w 28"/>
                  <a:gd name="T23" fmla="*/ 26 h 27"/>
                  <a:gd name="T24" fmla="*/ 6 w 28"/>
                  <a:gd name="T25" fmla="*/ 24 h 27"/>
                  <a:gd name="T26" fmla="*/ 2 w 28"/>
                  <a:gd name="T27" fmla="*/ 22 h 27"/>
                  <a:gd name="T28" fmla="*/ 0 w 28"/>
                  <a:gd name="T29" fmla="*/ 18 h 27"/>
                  <a:gd name="T30" fmla="*/ 0 w 28"/>
                  <a:gd name="T31" fmla="*/ 14 h 27"/>
                  <a:gd name="T32" fmla="*/ 0 w 28"/>
                  <a:gd name="T33" fmla="*/ 9 h 27"/>
                  <a:gd name="T34" fmla="*/ 2 w 28"/>
                  <a:gd name="T35" fmla="*/ 5 h 27"/>
                  <a:gd name="T36" fmla="*/ 6 w 28"/>
                  <a:gd name="T37" fmla="*/ 3 h 27"/>
                  <a:gd name="T38" fmla="*/ 10 w 28"/>
                  <a:gd name="T39" fmla="*/ 1 h 27"/>
                  <a:gd name="T40" fmla="*/ 14 w 28"/>
                  <a:gd name="T4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" h="27">
                    <a:moveTo>
                      <a:pt x="14" y="0"/>
                    </a:moveTo>
                    <a:lnTo>
                      <a:pt x="18" y="1"/>
                    </a:lnTo>
                    <a:lnTo>
                      <a:pt x="22" y="3"/>
                    </a:lnTo>
                    <a:lnTo>
                      <a:pt x="25" y="5"/>
                    </a:lnTo>
                    <a:lnTo>
                      <a:pt x="27" y="9"/>
                    </a:lnTo>
                    <a:lnTo>
                      <a:pt x="28" y="14"/>
                    </a:lnTo>
                    <a:lnTo>
                      <a:pt x="27" y="18"/>
                    </a:lnTo>
                    <a:lnTo>
                      <a:pt x="25" y="22"/>
                    </a:lnTo>
                    <a:lnTo>
                      <a:pt x="22" y="24"/>
                    </a:lnTo>
                    <a:lnTo>
                      <a:pt x="18" y="26"/>
                    </a:lnTo>
                    <a:lnTo>
                      <a:pt x="14" y="27"/>
                    </a:lnTo>
                    <a:lnTo>
                      <a:pt x="10" y="26"/>
                    </a:lnTo>
                    <a:lnTo>
                      <a:pt x="6" y="24"/>
                    </a:lnTo>
                    <a:lnTo>
                      <a:pt x="2" y="22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2" y="5"/>
                    </a:lnTo>
                    <a:lnTo>
                      <a:pt x="6" y="3"/>
                    </a:lnTo>
                    <a:lnTo>
                      <a:pt x="10" y="1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76" name="Freeform 229">
                <a:extLst>
                  <a:ext uri="{FF2B5EF4-FFF2-40B4-BE49-F238E27FC236}">
                    <a16:creationId xmlns:a16="http://schemas.microsoft.com/office/drawing/2014/main" id="{49EDE9AC-10C1-B05D-8BC4-12E8478BF1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3551" y="3374715"/>
                <a:ext cx="53579" cy="63305"/>
              </a:xfrm>
              <a:custGeom>
                <a:avLst/>
                <a:gdLst>
                  <a:gd name="T0" fmla="*/ 22 w 45"/>
                  <a:gd name="T1" fmla="*/ 0 h 45"/>
                  <a:gd name="T2" fmla="*/ 31 w 45"/>
                  <a:gd name="T3" fmla="*/ 2 h 45"/>
                  <a:gd name="T4" fmla="*/ 39 w 45"/>
                  <a:gd name="T5" fmla="*/ 6 h 45"/>
                  <a:gd name="T6" fmla="*/ 44 w 45"/>
                  <a:gd name="T7" fmla="*/ 13 h 45"/>
                  <a:gd name="T8" fmla="*/ 45 w 45"/>
                  <a:gd name="T9" fmla="*/ 22 h 45"/>
                  <a:gd name="T10" fmla="*/ 44 w 45"/>
                  <a:gd name="T11" fmla="*/ 30 h 45"/>
                  <a:gd name="T12" fmla="*/ 39 w 45"/>
                  <a:gd name="T13" fmla="*/ 37 h 45"/>
                  <a:gd name="T14" fmla="*/ 31 w 45"/>
                  <a:gd name="T15" fmla="*/ 42 h 45"/>
                  <a:gd name="T16" fmla="*/ 22 w 45"/>
                  <a:gd name="T17" fmla="*/ 45 h 45"/>
                  <a:gd name="T18" fmla="*/ 14 w 45"/>
                  <a:gd name="T19" fmla="*/ 42 h 45"/>
                  <a:gd name="T20" fmla="*/ 7 w 45"/>
                  <a:gd name="T21" fmla="*/ 37 h 45"/>
                  <a:gd name="T22" fmla="*/ 2 w 45"/>
                  <a:gd name="T23" fmla="*/ 30 h 45"/>
                  <a:gd name="T24" fmla="*/ 0 w 45"/>
                  <a:gd name="T25" fmla="*/ 22 h 45"/>
                  <a:gd name="T26" fmla="*/ 2 w 45"/>
                  <a:gd name="T27" fmla="*/ 13 h 45"/>
                  <a:gd name="T28" fmla="*/ 7 w 45"/>
                  <a:gd name="T29" fmla="*/ 6 h 45"/>
                  <a:gd name="T30" fmla="*/ 14 w 45"/>
                  <a:gd name="T31" fmla="*/ 2 h 45"/>
                  <a:gd name="T32" fmla="*/ 22 w 45"/>
                  <a:gd name="T3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5" h="45">
                    <a:moveTo>
                      <a:pt x="22" y="0"/>
                    </a:moveTo>
                    <a:lnTo>
                      <a:pt x="31" y="2"/>
                    </a:lnTo>
                    <a:lnTo>
                      <a:pt x="39" y="6"/>
                    </a:lnTo>
                    <a:lnTo>
                      <a:pt x="44" y="13"/>
                    </a:lnTo>
                    <a:lnTo>
                      <a:pt x="45" y="22"/>
                    </a:lnTo>
                    <a:lnTo>
                      <a:pt x="44" y="30"/>
                    </a:lnTo>
                    <a:lnTo>
                      <a:pt x="39" y="37"/>
                    </a:lnTo>
                    <a:lnTo>
                      <a:pt x="31" y="42"/>
                    </a:lnTo>
                    <a:lnTo>
                      <a:pt x="22" y="45"/>
                    </a:lnTo>
                    <a:lnTo>
                      <a:pt x="14" y="42"/>
                    </a:lnTo>
                    <a:lnTo>
                      <a:pt x="7" y="37"/>
                    </a:lnTo>
                    <a:lnTo>
                      <a:pt x="2" y="30"/>
                    </a:lnTo>
                    <a:lnTo>
                      <a:pt x="0" y="22"/>
                    </a:lnTo>
                    <a:lnTo>
                      <a:pt x="2" y="13"/>
                    </a:lnTo>
                    <a:lnTo>
                      <a:pt x="7" y="6"/>
                    </a:lnTo>
                    <a:lnTo>
                      <a:pt x="14" y="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77" name="Freeform 230">
                <a:extLst>
                  <a:ext uri="{FF2B5EF4-FFF2-40B4-BE49-F238E27FC236}">
                    <a16:creationId xmlns:a16="http://schemas.microsoft.com/office/drawing/2014/main" id="{8191C801-39F4-38DF-4A16-AC4D524B46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5224" y="3295936"/>
                <a:ext cx="32147" cy="39390"/>
              </a:xfrm>
              <a:custGeom>
                <a:avLst/>
                <a:gdLst>
                  <a:gd name="T0" fmla="*/ 13 w 27"/>
                  <a:gd name="T1" fmla="*/ 0 h 28"/>
                  <a:gd name="T2" fmla="*/ 18 w 27"/>
                  <a:gd name="T3" fmla="*/ 1 h 28"/>
                  <a:gd name="T4" fmla="*/ 21 w 27"/>
                  <a:gd name="T5" fmla="*/ 3 h 28"/>
                  <a:gd name="T6" fmla="*/ 24 w 27"/>
                  <a:gd name="T7" fmla="*/ 6 h 28"/>
                  <a:gd name="T8" fmla="*/ 26 w 27"/>
                  <a:gd name="T9" fmla="*/ 9 h 28"/>
                  <a:gd name="T10" fmla="*/ 27 w 27"/>
                  <a:gd name="T11" fmla="*/ 14 h 28"/>
                  <a:gd name="T12" fmla="*/ 26 w 27"/>
                  <a:gd name="T13" fmla="*/ 18 h 28"/>
                  <a:gd name="T14" fmla="*/ 24 w 27"/>
                  <a:gd name="T15" fmla="*/ 22 h 28"/>
                  <a:gd name="T16" fmla="*/ 21 w 27"/>
                  <a:gd name="T17" fmla="*/ 25 h 28"/>
                  <a:gd name="T18" fmla="*/ 18 w 27"/>
                  <a:gd name="T19" fmla="*/ 28 h 28"/>
                  <a:gd name="T20" fmla="*/ 13 w 27"/>
                  <a:gd name="T21" fmla="*/ 28 h 28"/>
                  <a:gd name="T22" fmla="*/ 9 w 27"/>
                  <a:gd name="T23" fmla="*/ 28 h 28"/>
                  <a:gd name="T24" fmla="*/ 5 w 27"/>
                  <a:gd name="T25" fmla="*/ 25 h 28"/>
                  <a:gd name="T26" fmla="*/ 2 w 27"/>
                  <a:gd name="T27" fmla="*/ 22 h 28"/>
                  <a:gd name="T28" fmla="*/ 1 w 27"/>
                  <a:gd name="T29" fmla="*/ 18 h 28"/>
                  <a:gd name="T30" fmla="*/ 0 w 27"/>
                  <a:gd name="T31" fmla="*/ 14 h 28"/>
                  <a:gd name="T32" fmla="*/ 1 w 27"/>
                  <a:gd name="T33" fmla="*/ 9 h 28"/>
                  <a:gd name="T34" fmla="*/ 2 w 27"/>
                  <a:gd name="T35" fmla="*/ 6 h 28"/>
                  <a:gd name="T36" fmla="*/ 5 w 27"/>
                  <a:gd name="T37" fmla="*/ 3 h 28"/>
                  <a:gd name="T38" fmla="*/ 9 w 27"/>
                  <a:gd name="T39" fmla="*/ 1 h 28"/>
                  <a:gd name="T40" fmla="*/ 13 w 27"/>
                  <a:gd name="T41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7" h="28">
                    <a:moveTo>
                      <a:pt x="13" y="0"/>
                    </a:moveTo>
                    <a:lnTo>
                      <a:pt x="18" y="1"/>
                    </a:lnTo>
                    <a:lnTo>
                      <a:pt x="21" y="3"/>
                    </a:lnTo>
                    <a:lnTo>
                      <a:pt x="24" y="6"/>
                    </a:lnTo>
                    <a:lnTo>
                      <a:pt x="26" y="9"/>
                    </a:lnTo>
                    <a:lnTo>
                      <a:pt x="27" y="14"/>
                    </a:lnTo>
                    <a:lnTo>
                      <a:pt x="26" y="18"/>
                    </a:lnTo>
                    <a:lnTo>
                      <a:pt x="24" y="22"/>
                    </a:lnTo>
                    <a:lnTo>
                      <a:pt x="21" y="25"/>
                    </a:lnTo>
                    <a:lnTo>
                      <a:pt x="18" y="28"/>
                    </a:lnTo>
                    <a:lnTo>
                      <a:pt x="13" y="28"/>
                    </a:lnTo>
                    <a:lnTo>
                      <a:pt x="9" y="28"/>
                    </a:lnTo>
                    <a:lnTo>
                      <a:pt x="5" y="25"/>
                    </a:lnTo>
                    <a:lnTo>
                      <a:pt x="2" y="22"/>
                    </a:lnTo>
                    <a:lnTo>
                      <a:pt x="1" y="18"/>
                    </a:lnTo>
                    <a:lnTo>
                      <a:pt x="0" y="14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36317" name="Group 136316">
              <a:extLst>
                <a:ext uri="{FF2B5EF4-FFF2-40B4-BE49-F238E27FC236}">
                  <a16:creationId xmlns:a16="http://schemas.microsoft.com/office/drawing/2014/main" id="{D6978C1E-89E9-8F0E-C7ED-C1460F76002D}"/>
                </a:ext>
              </a:extLst>
            </p:cNvPr>
            <p:cNvGrpSpPr/>
            <p:nvPr/>
          </p:nvGrpSpPr>
          <p:grpSpPr>
            <a:xfrm>
              <a:off x="4232076" y="1242029"/>
              <a:ext cx="682230" cy="436960"/>
              <a:chOff x="4232076" y="1640036"/>
              <a:chExt cx="682230" cy="436960"/>
            </a:xfrm>
          </p:grpSpPr>
          <p:sp>
            <p:nvSpPr>
              <p:cNvPr id="136265" name="Freeform 202">
                <a:extLst>
                  <a:ext uri="{FF2B5EF4-FFF2-40B4-BE49-F238E27FC236}">
                    <a16:creationId xmlns:a16="http://schemas.microsoft.com/office/drawing/2014/main" id="{DA39BCB3-7970-6884-3CEE-0DA1B21E9D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0467" y="1874589"/>
                <a:ext cx="201216" cy="200025"/>
              </a:xfrm>
              <a:custGeom>
                <a:avLst/>
                <a:gdLst>
                  <a:gd name="T0" fmla="*/ 85 w 169"/>
                  <a:gd name="T1" fmla="*/ 0 h 168"/>
                  <a:gd name="T2" fmla="*/ 108 w 169"/>
                  <a:gd name="T3" fmla="*/ 3 h 168"/>
                  <a:gd name="T4" fmla="*/ 128 w 169"/>
                  <a:gd name="T5" fmla="*/ 11 h 168"/>
                  <a:gd name="T6" fmla="*/ 145 w 169"/>
                  <a:gd name="T7" fmla="*/ 24 h 168"/>
                  <a:gd name="T8" fmla="*/ 158 w 169"/>
                  <a:gd name="T9" fmla="*/ 42 h 168"/>
                  <a:gd name="T10" fmla="*/ 166 w 169"/>
                  <a:gd name="T11" fmla="*/ 62 h 168"/>
                  <a:gd name="T12" fmla="*/ 169 w 169"/>
                  <a:gd name="T13" fmla="*/ 84 h 168"/>
                  <a:gd name="T14" fmla="*/ 166 w 169"/>
                  <a:gd name="T15" fmla="*/ 106 h 168"/>
                  <a:gd name="T16" fmla="*/ 158 w 169"/>
                  <a:gd name="T17" fmla="*/ 127 h 168"/>
                  <a:gd name="T18" fmla="*/ 145 w 169"/>
                  <a:gd name="T19" fmla="*/ 144 h 168"/>
                  <a:gd name="T20" fmla="*/ 128 w 169"/>
                  <a:gd name="T21" fmla="*/ 157 h 168"/>
                  <a:gd name="T22" fmla="*/ 108 w 169"/>
                  <a:gd name="T23" fmla="*/ 165 h 168"/>
                  <a:gd name="T24" fmla="*/ 85 w 169"/>
                  <a:gd name="T25" fmla="*/ 168 h 168"/>
                  <a:gd name="T26" fmla="*/ 63 w 169"/>
                  <a:gd name="T27" fmla="*/ 165 h 168"/>
                  <a:gd name="T28" fmla="*/ 43 w 169"/>
                  <a:gd name="T29" fmla="*/ 157 h 168"/>
                  <a:gd name="T30" fmla="*/ 25 w 169"/>
                  <a:gd name="T31" fmla="*/ 144 h 168"/>
                  <a:gd name="T32" fmla="*/ 12 w 169"/>
                  <a:gd name="T33" fmla="*/ 127 h 168"/>
                  <a:gd name="T34" fmla="*/ 3 w 169"/>
                  <a:gd name="T35" fmla="*/ 106 h 168"/>
                  <a:gd name="T36" fmla="*/ 0 w 169"/>
                  <a:gd name="T37" fmla="*/ 84 h 168"/>
                  <a:gd name="T38" fmla="*/ 3 w 169"/>
                  <a:gd name="T39" fmla="*/ 62 h 168"/>
                  <a:gd name="T40" fmla="*/ 12 w 169"/>
                  <a:gd name="T41" fmla="*/ 42 h 168"/>
                  <a:gd name="T42" fmla="*/ 25 w 169"/>
                  <a:gd name="T43" fmla="*/ 24 h 168"/>
                  <a:gd name="T44" fmla="*/ 43 w 169"/>
                  <a:gd name="T45" fmla="*/ 11 h 168"/>
                  <a:gd name="T46" fmla="*/ 63 w 169"/>
                  <a:gd name="T47" fmla="*/ 3 h 168"/>
                  <a:gd name="T48" fmla="*/ 85 w 169"/>
                  <a:gd name="T49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9" h="168">
                    <a:moveTo>
                      <a:pt x="85" y="0"/>
                    </a:moveTo>
                    <a:lnTo>
                      <a:pt x="108" y="3"/>
                    </a:lnTo>
                    <a:lnTo>
                      <a:pt x="128" y="11"/>
                    </a:lnTo>
                    <a:lnTo>
                      <a:pt x="145" y="24"/>
                    </a:lnTo>
                    <a:lnTo>
                      <a:pt x="158" y="42"/>
                    </a:lnTo>
                    <a:lnTo>
                      <a:pt x="166" y="62"/>
                    </a:lnTo>
                    <a:lnTo>
                      <a:pt x="169" y="84"/>
                    </a:lnTo>
                    <a:lnTo>
                      <a:pt x="166" y="106"/>
                    </a:lnTo>
                    <a:lnTo>
                      <a:pt x="158" y="127"/>
                    </a:lnTo>
                    <a:lnTo>
                      <a:pt x="145" y="144"/>
                    </a:lnTo>
                    <a:lnTo>
                      <a:pt x="128" y="157"/>
                    </a:lnTo>
                    <a:lnTo>
                      <a:pt x="108" y="165"/>
                    </a:lnTo>
                    <a:lnTo>
                      <a:pt x="85" y="168"/>
                    </a:lnTo>
                    <a:lnTo>
                      <a:pt x="63" y="165"/>
                    </a:lnTo>
                    <a:lnTo>
                      <a:pt x="43" y="157"/>
                    </a:lnTo>
                    <a:lnTo>
                      <a:pt x="25" y="144"/>
                    </a:lnTo>
                    <a:lnTo>
                      <a:pt x="12" y="127"/>
                    </a:lnTo>
                    <a:lnTo>
                      <a:pt x="3" y="106"/>
                    </a:lnTo>
                    <a:lnTo>
                      <a:pt x="0" y="84"/>
                    </a:lnTo>
                    <a:lnTo>
                      <a:pt x="3" y="62"/>
                    </a:lnTo>
                    <a:lnTo>
                      <a:pt x="12" y="42"/>
                    </a:lnTo>
                    <a:lnTo>
                      <a:pt x="25" y="24"/>
                    </a:lnTo>
                    <a:lnTo>
                      <a:pt x="43" y="11"/>
                    </a:lnTo>
                    <a:lnTo>
                      <a:pt x="63" y="3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66" name="Freeform 203">
                <a:extLst>
                  <a:ext uri="{FF2B5EF4-FFF2-40B4-BE49-F238E27FC236}">
                    <a16:creationId xmlns:a16="http://schemas.microsoft.com/office/drawing/2014/main" id="{2CFCC74A-1EEE-AC6E-F7DC-EF48F5813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2076" y="1969840"/>
                <a:ext cx="105966" cy="107156"/>
              </a:xfrm>
              <a:custGeom>
                <a:avLst/>
                <a:gdLst>
                  <a:gd name="T0" fmla="*/ 44 w 89"/>
                  <a:gd name="T1" fmla="*/ 0 h 90"/>
                  <a:gd name="T2" fmla="*/ 59 w 89"/>
                  <a:gd name="T3" fmla="*/ 3 h 90"/>
                  <a:gd name="T4" fmla="*/ 71 w 89"/>
                  <a:gd name="T5" fmla="*/ 9 h 90"/>
                  <a:gd name="T6" fmla="*/ 80 w 89"/>
                  <a:gd name="T7" fmla="*/ 19 h 90"/>
                  <a:gd name="T8" fmla="*/ 86 w 89"/>
                  <a:gd name="T9" fmla="*/ 32 h 90"/>
                  <a:gd name="T10" fmla="*/ 89 w 89"/>
                  <a:gd name="T11" fmla="*/ 46 h 90"/>
                  <a:gd name="T12" fmla="*/ 86 w 89"/>
                  <a:gd name="T13" fmla="*/ 59 h 90"/>
                  <a:gd name="T14" fmla="*/ 80 w 89"/>
                  <a:gd name="T15" fmla="*/ 72 h 90"/>
                  <a:gd name="T16" fmla="*/ 71 w 89"/>
                  <a:gd name="T17" fmla="*/ 81 h 90"/>
                  <a:gd name="T18" fmla="*/ 59 w 89"/>
                  <a:gd name="T19" fmla="*/ 87 h 90"/>
                  <a:gd name="T20" fmla="*/ 44 w 89"/>
                  <a:gd name="T21" fmla="*/ 90 h 90"/>
                  <a:gd name="T22" fmla="*/ 30 w 89"/>
                  <a:gd name="T23" fmla="*/ 87 h 90"/>
                  <a:gd name="T24" fmla="*/ 18 w 89"/>
                  <a:gd name="T25" fmla="*/ 81 h 90"/>
                  <a:gd name="T26" fmla="*/ 8 w 89"/>
                  <a:gd name="T27" fmla="*/ 72 h 90"/>
                  <a:gd name="T28" fmla="*/ 2 w 89"/>
                  <a:gd name="T29" fmla="*/ 59 h 90"/>
                  <a:gd name="T30" fmla="*/ 0 w 89"/>
                  <a:gd name="T31" fmla="*/ 46 h 90"/>
                  <a:gd name="T32" fmla="*/ 2 w 89"/>
                  <a:gd name="T33" fmla="*/ 32 h 90"/>
                  <a:gd name="T34" fmla="*/ 8 w 89"/>
                  <a:gd name="T35" fmla="*/ 19 h 90"/>
                  <a:gd name="T36" fmla="*/ 18 w 89"/>
                  <a:gd name="T37" fmla="*/ 9 h 90"/>
                  <a:gd name="T38" fmla="*/ 30 w 89"/>
                  <a:gd name="T39" fmla="*/ 3 h 90"/>
                  <a:gd name="T40" fmla="*/ 44 w 89"/>
                  <a:gd name="T41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9" h="90">
                    <a:moveTo>
                      <a:pt x="44" y="0"/>
                    </a:moveTo>
                    <a:lnTo>
                      <a:pt x="59" y="3"/>
                    </a:lnTo>
                    <a:lnTo>
                      <a:pt x="71" y="9"/>
                    </a:lnTo>
                    <a:lnTo>
                      <a:pt x="80" y="19"/>
                    </a:lnTo>
                    <a:lnTo>
                      <a:pt x="86" y="32"/>
                    </a:lnTo>
                    <a:lnTo>
                      <a:pt x="89" y="46"/>
                    </a:lnTo>
                    <a:lnTo>
                      <a:pt x="86" y="59"/>
                    </a:lnTo>
                    <a:lnTo>
                      <a:pt x="80" y="72"/>
                    </a:lnTo>
                    <a:lnTo>
                      <a:pt x="71" y="81"/>
                    </a:lnTo>
                    <a:lnTo>
                      <a:pt x="59" y="87"/>
                    </a:lnTo>
                    <a:lnTo>
                      <a:pt x="44" y="90"/>
                    </a:lnTo>
                    <a:lnTo>
                      <a:pt x="30" y="87"/>
                    </a:lnTo>
                    <a:lnTo>
                      <a:pt x="18" y="81"/>
                    </a:lnTo>
                    <a:lnTo>
                      <a:pt x="8" y="72"/>
                    </a:lnTo>
                    <a:lnTo>
                      <a:pt x="2" y="59"/>
                    </a:lnTo>
                    <a:lnTo>
                      <a:pt x="0" y="46"/>
                    </a:lnTo>
                    <a:lnTo>
                      <a:pt x="2" y="32"/>
                    </a:lnTo>
                    <a:lnTo>
                      <a:pt x="8" y="19"/>
                    </a:lnTo>
                    <a:lnTo>
                      <a:pt x="18" y="9"/>
                    </a:lnTo>
                    <a:lnTo>
                      <a:pt x="30" y="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67" name="Freeform 204">
                <a:extLst>
                  <a:ext uri="{FF2B5EF4-FFF2-40B4-BE49-F238E27FC236}">
                    <a16:creationId xmlns:a16="http://schemas.microsoft.com/office/drawing/2014/main" id="{F6A84E5C-F02A-601D-3B0F-F6214505F9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9010" y="1867446"/>
                <a:ext cx="103585" cy="102394"/>
              </a:xfrm>
              <a:custGeom>
                <a:avLst/>
                <a:gdLst>
                  <a:gd name="T0" fmla="*/ 43 w 87"/>
                  <a:gd name="T1" fmla="*/ 0 h 86"/>
                  <a:gd name="T2" fmla="*/ 57 w 87"/>
                  <a:gd name="T3" fmla="*/ 2 h 86"/>
                  <a:gd name="T4" fmla="*/ 68 w 87"/>
                  <a:gd name="T5" fmla="*/ 8 h 86"/>
                  <a:gd name="T6" fmla="*/ 79 w 87"/>
                  <a:gd name="T7" fmla="*/ 17 h 86"/>
                  <a:gd name="T8" fmla="*/ 85 w 87"/>
                  <a:gd name="T9" fmla="*/ 29 h 86"/>
                  <a:gd name="T10" fmla="*/ 87 w 87"/>
                  <a:gd name="T11" fmla="*/ 43 h 86"/>
                  <a:gd name="T12" fmla="*/ 85 w 87"/>
                  <a:gd name="T13" fmla="*/ 57 h 86"/>
                  <a:gd name="T14" fmla="*/ 79 w 87"/>
                  <a:gd name="T15" fmla="*/ 69 h 86"/>
                  <a:gd name="T16" fmla="*/ 68 w 87"/>
                  <a:gd name="T17" fmla="*/ 78 h 86"/>
                  <a:gd name="T18" fmla="*/ 57 w 87"/>
                  <a:gd name="T19" fmla="*/ 84 h 86"/>
                  <a:gd name="T20" fmla="*/ 43 w 87"/>
                  <a:gd name="T21" fmla="*/ 86 h 86"/>
                  <a:gd name="T22" fmla="*/ 30 w 87"/>
                  <a:gd name="T23" fmla="*/ 84 h 86"/>
                  <a:gd name="T24" fmla="*/ 18 w 87"/>
                  <a:gd name="T25" fmla="*/ 78 h 86"/>
                  <a:gd name="T26" fmla="*/ 8 w 87"/>
                  <a:gd name="T27" fmla="*/ 69 h 86"/>
                  <a:gd name="T28" fmla="*/ 2 w 87"/>
                  <a:gd name="T29" fmla="*/ 57 h 86"/>
                  <a:gd name="T30" fmla="*/ 0 w 87"/>
                  <a:gd name="T31" fmla="*/ 43 h 86"/>
                  <a:gd name="T32" fmla="*/ 2 w 87"/>
                  <a:gd name="T33" fmla="*/ 29 h 86"/>
                  <a:gd name="T34" fmla="*/ 8 w 87"/>
                  <a:gd name="T35" fmla="*/ 17 h 86"/>
                  <a:gd name="T36" fmla="*/ 18 w 87"/>
                  <a:gd name="T37" fmla="*/ 8 h 86"/>
                  <a:gd name="T38" fmla="*/ 30 w 87"/>
                  <a:gd name="T39" fmla="*/ 2 h 86"/>
                  <a:gd name="T40" fmla="*/ 43 w 87"/>
                  <a:gd name="T41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7" h="86">
                    <a:moveTo>
                      <a:pt x="43" y="0"/>
                    </a:moveTo>
                    <a:lnTo>
                      <a:pt x="57" y="2"/>
                    </a:lnTo>
                    <a:lnTo>
                      <a:pt x="68" y="8"/>
                    </a:lnTo>
                    <a:lnTo>
                      <a:pt x="79" y="17"/>
                    </a:lnTo>
                    <a:lnTo>
                      <a:pt x="85" y="29"/>
                    </a:lnTo>
                    <a:lnTo>
                      <a:pt x="87" y="43"/>
                    </a:lnTo>
                    <a:lnTo>
                      <a:pt x="85" y="57"/>
                    </a:lnTo>
                    <a:lnTo>
                      <a:pt x="79" y="69"/>
                    </a:lnTo>
                    <a:lnTo>
                      <a:pt x="68" y="78"/>
                    </a:lnTo>
                    <a:lnTo>
                      <a:pt x="57" y="84"/>
                    </a:lnTo>
                    <a:lnTo>
                      <a:pt x="43" y="86"/>
                    </a:lnTo>
                    <a:lnTo>
                      <a:pt x="30" y="84"/>
                    </a:lnTo>
                    <a:lnTo>
                      <a:pt x="18" y="78"/>
                    </a:lnTo>
                    <a:lnTo>
                      <a:pt x="8" y="69"/>
                    </a:lnTo>
                    <a:lnTo>
                      <a:pt x="2" y="57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7"/>
                    </a:lnTo>
                    <a:lnTo>
                      <a:pt x="18" y="8"/>
                    </a:lnTo>
                    <a:lnTo>
                      <a:pt x="30" y="2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68" name="Freeform 206">
                <a:extLst>
                  <a:ext uri="{FF2B5EF4-FFF2-40B4-BE49-F238E27FC236}">
                    <a16:creationId xmlns:a16="http://schemas.microsoft.com/office/drawing/2014/main" id="{30E6E23A-62B4-DF89-76A5-CA85763FE0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1677" y="1657896"/>
                <a:ext cx="72629" cy="72628"/>
              </a:xfrm>
              <a:custGeom>
                <a:avLst/>
                <a:gdLst>
                  <a:gd name="T0" fmla="*/ 30 w 61"/>
                  <a:gd name="T1" fmla="*/ 0 h 61"/>
                  <a:gd name="T2" fmla="*/ 42 w 61"/>
                  <a:gd name="T3" fmla="*/ 4 h 61"/>
                  <a:gd name="T4" fmla="*/ 52 w 61"/>
                  <a:gd name="T5" fmla="*/ 10 h 61"/>
                  <a:gd name="T6" fmla="*/ 58 w 61"/>
                  <a:gd name="T7" fmla="*/ 19 h 61"/>
                  <a:gd name="T8" fmla="*/ 61 w 61"/>
                  <a:gd name="T9" fmla="*/ 31 h 61"/>
                  <a:gd name="T10" fmla="*/ 58 w 61"/>
                  <a:gd name="T11" fmla="*/ 43 h 61"/>
                  <a:gd name="T12" fmla="*/ 52 w 61"/>
                  <a:gd name="T13" fmla="*/ 52 h 61"/>
                  <a:gd name="T14" fmla="*/ 42 w 61"/>
                  <a:gd name="T15" fmla="*/ 58 h 61"/>
                  <a:gd name="T16" fmla="*/ 30 w 61"/>
                  <a:gd name="T17" fmla="*/ 61 h 61"/>
                  <a:gd name="T18" fmla="*/ 19 w 61"/>
                  <a:gd name="T19" fmla="*/ 58 h 61"/>
                  <a:gd name="T20" fmla="*/ 9 w 61"/>
                  <a:gd name="T21" fmla="*/ 52 h 61"/>
                  <a:gd name="T22" fmla="*/ 3 w 61"/>
                  <a:gd name="T23" fmla="*/ 43 h 61"/>
                  <a:gd name="T24" fmla="*/ 0 w 61"/>
                  <a:gd name="T25" fmla="*/ 31 h 61"/>
                  <a:gd name="T26" fmla="*/ 3 w 61"/>
                  <a:gd name="T27" fmla="*/ 19 h 61"/>
                  <a:gd name="T28" fmla="*/ 9 w 61"/>
                  <a:gd name="T29" fmla="*/ 10 h 61"/>
                  <a:gd name="T30" fmla="*/ 19 w 61"/>
                  <a:gd name="T31" fmla="*/ 4 h 61"/>
                  <a:gd name="T32" fmla="*/ 30 w 61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1" h="61">
                    <a:moveTo>
                      <a:pt x="30" y="0"/>
                    </a:moveTo>
                    <a:lnTo>
                      <a:pt x="42" y="4"/>
                    </a:lnTo>
                    <a:lnTo>
                      <a:pt x="52" y="10"/>
                    </a:lnTo>
                    <a:lnTo>
                      <a:pt x="58" y="19"/>
                    </a:lnTo>
                    <a:lnTo>
                      <a:pt x="61" y="31"/>
                    </a:lnTo>
                    <a:lnTo>
                      <a:pt x="58" y="43"/>
                    </a:lnTo>
                    <a:lnTo>
                      <a:pt x="52" y="52"/>
                    </a:lnTo>
                    <a:lnTo>
                      <a:pt x="42" y="58"/>
                    </a:lnTo>
                    <a:lnTo>
                      <a:pt x="30" y="61"/>
                    </a:lnTo>
                    <a:lnTo>
                      <a:pt x="19" y="58"/>
                    </a:lnTo>
                    <a:lnTo>
                      <a:pt x="9" y="52"/>
                    </a:lnTo>
                    <a:lnTo>
                      <a:pt x="3" y="43"/>
                    </a:lnTo>
                    <a:lnTo>
                      <a:pt x="0" y="31"/>
                    </a:lnTo>
                    <a:lnTo>
                      <a:pt x="3" y="19"/>
                    </a:lnTo>
                    <a:lnTo>
                      <a:pt x="9" y="10"/>
                    </a:lnTo>
                    <a:lnTo>
                      <a:pt x="19" y="4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69" name="Freeform 207">
                <a:extLst>
                  <a:ext uri="{FF2B5EF4-FFF2-40B4-BE49-F238E27FC236}">
                    <a16:creationId xmlns:a16="http://schemas.microsoft.com/office/drawing/2014/main" id="{04D56DB1-6B76-FA27-819C-0EB651948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3508" y="1640036"/>
                <a:ext cx="179785" cy="179784"/>
              </a:xfrm>
              <a:custGeom>
                <a:avLst/>
                <a:gdLst>
                  <a:gd name="T0" fmla="*/ 76 w 151"/>
                  <a:gd name="T1" fmla="*/ 0 h 151"/>
                  <a:gd name="T2" fmla="*/ 95 w 151"/>
                  <a:gd name="T3" fmla="*/ 3 h 151"/>
                  <a:gd name="T4" fmla="*/ 114 w 151"/>
                  <a:gd name="T5" fmla="*/ 10 h 151"/>
                  <a:gd name="T6" fmla="*/ 129 w 151"/>
                  <a:gd name="T7" fmla="*/ 23 h 151"/>
                  <a:gd name="T8" fmla="*/ 141 w 151"/>
                  <a:gd name="T9" fmla="*/ 38 h 151"/>
                  <a:gd name="T10" fmla="*/ 148 w 151"/>
                  <a:gd name="T11" fmla="*/ 56 h 151"/>
                  <a:gd name="T12" fmla="*/ 151 w 151"/>
                  <a:gd name="T13" fmla="*/ 76 h 151"/>
                  <a:gd name="T14" fmla="*/ 148 w 151"/>
                  <a:gd name="T15" fmla="*/ 96 h 151"/>
                  <a:gd name="T16" fmla="*/ 141 w 151"/>
                  <a:gd name="T17" fmla="*/ 114 h 151"/>
                  <a:gd name="T18" fmla="*/ 129 w 151"/>
                  <a:gd name="T19" fmla="*/ 129 h 151"/>
                  <a:gd name="T20" fmla="*/ 114 w 151"/>
                  <a:gd name="T21" fmla="*/ 141 h 151"/>
                  <a:gd name="T22" fmla="*/ 95 w 151"/>
                  <a:gd name="T23" fmla="*/ 148 h 151"/>
                  <a:gd name="T24" fmla="*/ 76 w 151"/>
                  <a:gd name="T25" fmla="*/ 151 h 151"/>
                  <a:gd name="T26" fmla="*/ 56 w 151"/>
                  <a:gd name="T27" fmla="*/ 148 h 151"/>
                  <a:gd name="T28" fmla="*/ 38 w 151"/>
                  <a:gd name="T29" fmla="*/ 141 h 151"/>
                  <a:gd name="T30" fmla="*/ 22 w 151"/>
                  <a:gd name="T31" fmla="*/ 129 h 151"/>
                  <a:gd name="T32" fmla="*/ 10 w 151"/>
                  <a:gd name="T33" fmla="*/ 114 h 151"/>
                  <a:gd name="T34" fmla="*/ 3 w 151"/>
                  <a:gd name="T35" fmla="*/ 96 h 151"/>
                  <a:gd name="T36" fmla="*/ 0 w 151"/>
                  <a:gd name="T37" fmla="*/ 76 h 151"/>
                  <a:gd name="T38" fmla="*/ 3 w 151"/>
                  <a:gd name="T39" fmla="*/ 56 h 151"/>
                  <a:gd name="T40" fmla="*/ 10 w 151"/>
                  <a:gd name="T41" fmla="*/ 38 h 151"/>
                  <a:gd name="T42" fmla="*/ 22 w 151"/>
                  <a:gd name="T43" fmla="*/ 23 h 151"/>
                  <a:gd name="T44" fmla="*/ 38 w 151"/>
                  <a:gd name="T45" fmla="*/ 10 h 151"/>
                  <a:gd name="T46" fmla="*/ 56 w 151"/>
                  <a:gd name="T47" fmla="*/ 3 h 151"/>
                  <a:gd name="T48" fmla="*/ 76 w 151"/>
                  <a:gd name="T49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1" h="151">
                    <a:moveTo>
                      <a:pt x="76" y="0"/>
                    </a:moveTo>
                    <a:lnTo>
                      <a:pt x="95" y="3"/>
                    </a:lnTo>
                    <a:lnTo>
                      <a:pt x="114" y="10"/>
                    </a:lnTo>
                    <a:lnTo>
                      <a:pt x="129" y="23"/>
                    </a:lnTo>
                    <a:lnTo>
                      <a:pt x="141" y="38"/>
                    </a:lnTo>
                    <a:lnTo>
                      <a:pt x="148" y="56"/>
                    </a:lnTo>
                    <a:lnTo>
                      <a:pt x="151" y="76"/>
                    </a:lnTo>
                    <a:lnTo>
                      <a:pt x="148" y="96"/>
                    </a:lnTo>
                    <a:lnTo>
                      <a:pt x="141" y="114"/>
                    </a:lnTo>
                    <a:lnTo>
                      <a:pt x="129" y="129"/>
                    </a:lnTo>
                    <a:lnTo>
                      <a:pt x="114" y="141"/>
                    </a:lnTo>
                    <a:lnTo>
                      <a:pt x="95" y="148"/>
                    </a:lnTo>
                    <a:lnTo>
                      <a:pt x="76" y="151"/>
                    </a:lnTo>
                    <a:lnTo>
                      <a:pt x="56" y="148"/>
                    </a:lnTo>
                    <a:lnTo>
                      <a:pt x="38" y="141"/>
                    </a:lnTo>
                    <a:lnTo>
                      <a:pt x="22" y="129"/>
                    </a:lnTo>
                    <a:lnTo>
                      <a:pt x="10" y="114"/>
                    </a:lnTo>
                    <a:lnTo>
                      <a:pt x="3" y="96"/>
                    </a:lnTo>
                    <a:lnTo>
                      <a:pt x="0" y="76"/>
                    </a:lnTo>
                    <a:lnTo>
                      <a:pt x="3" y="56"/>
                    </a:lnTo>
                    <a:lnTo>
                      <a:pt x="10" y="38"/>
                    </a:lnTo>
                    <a:lnTo>
                      <a:pt x="22" y="23"/>
                    </a:lnTo>
                    <a:lnTo>
                      <a:pt x="38" y="10"/>
                    </a:lnTo>
                    <a:lnTo>
                      <a:pt x="56" y="3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70" name="Freeform 208">
                <a:extLst>
                  <a:ext uri="{FF2B5EF4-FFF2-40B4-BE49-F238E27FC236}">
                    <a16:creationId xmlns:a16="http://schemas.microsoft.com/office/drawing/2014/main" id="{24E7D510-1D23-561A-D7DB-A4101EF1FB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0930" y="1644799"/>
                <a:ext cx="98822" cy="98822"/>
              </a:xfrm>
              <a:custGeom>
                <a:avLst/>
                <a:gdLst>
                  <a:gd name="T0" fmla="*/ 41 w 83"/>
                  <a:gd name="T1" fmla="*/ 0 h 83"/>
                  <a:gd name="T2" fmla="*/ 55 w 83"/>
                  <a:gd name="T3" fmla="*/ 2 h 83"/>
                  <a:gd name="T4" fmla="*/ 67 w 83"/>
                  <a:gd name="T5" fmla="*/ 8 h 83"/>
                  <a:gd name="T6" fmla="*/ 75 w 83"/>
                  <a:gd name="T7" fmla="*/ 18 h 83"/>
                  <a:gd name="T8" fmla="*/ 81 w 83"/>
                  <a:gd name="T9" fmla="*/ 29 h 83"/>
                  <a:gd name="T10" fmla="*/ 83 w 83"/>
                  <a:gd name="T11" fmla="*/ 42 h 83"/>
                  <a:gd name="T12" fmla="*/ 81 w 83"/>
                  <a:gd name="T13" fmla="*/ 55 h 83"/>
                  <a:gd name="T14" fmla="*/ 75 w 83"/>
                  <a:gd name="T15" fmla="*/ 66 h 83"/>
                  <a:gd name="T16" fmla="*/ 67 w 83"/>
                  <a:gd name="T17" fmla="*/ 75 h 83"/>
                  <a:gd name="T18" fmla="*/ 55 w 83"/>
                  <a:gd name="T19" fmla="*/ 81 h 83"/>
                  <a:gd name="T20" fmla="*/ 41 w 83"/>
                  <a:gd name="T21" fmla="*/ 83 h 83"/>
                  <a:gd name="T22" fmla="*/ 28 w 83"/>
                  <a:gd name="T23" fmla="*/ 81 h 83"/>
                  <a:gd name="T24" fmla="*/ 17 w 83"/>
                  <a:gd name="T25" fmla="*/ 75 h 83"/>
                  <a:gd name="T26" fmla="*/ 8 w 83"/>
                  <a:gd name="T27" fmla="*/ 66 h 83"/>
                  <a:gd name="T28" fmla="*/ 2 w 83"/>
                  <a:gd name="T29" fmla="*/ 55 h 83"/>
                  <a:gd name="T30" fmla="*/ 0 w 83"/>
                  <a:gd name="T31" fmla="*/ 42 h 83"/>
                  <a:gd name="T32" fmla="*/ 2 w 83"/>
                  <a:gd name="T33" fmla="*/ 29 h 83"/>
                  <a:gd name="T34" fmla="*/ 8 w 83"/>
                  <a:gd name="T35" fmla="*/ 18 h 83"/>
                  <a:gd name="T36" fmla="*/ 17 w 83"/>
                  <a:gd name="T37" fmla="*/ 8 h 83"/>
                  <a:gd name="T38" fmla="*/ 28 w 83"/>
                  <a:gd name="T39" fmla="*/ 2 h 83"/>
                  <a:gd name="T40" fmla="*/ 41 w 83"/>
                  <a:gd name="T41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3" h="83">
                    <a:moveTo>
                      <a:pt x="41" y="0"/>
                    </a:moveTo>
                    <a:lnTo>
                      <a:pt x="55" y="2"/>
                    </a:lnTo>
                    <a:lnTo>
                      <a:pt x="67" y="8"/>
                    </a:lnTo>
                    <a:lnTo>
                      <a:pt x="75" y="18"/>
                    </a:lnTo>
                    <a:lnTo>
                      <a:pt x="81" y="29"/>
                    </a:lnTo>
                    <a:lnTo>
                      <a:pt x="83" y="42"/>
                    </a:lnTo>
                    <a:lnTo>
                      <a:pt x="81" y="55"/>
                    </a:lnTo>
                    <a:lnTo>
                      <a:pt x="75" y="66"/>
                    </a:lnTo>
                    <a:lnTo>
                      <a:pt x="67" y="75"/>
                    </a:lnTo>
                    <a:lnTo>
                      <a:pt x="55" y="81"/>
                    </a:lnTo>
                    <a:lnTo>
                      <a:pt x="41" y="83"/>
                    </a:lnTo>
                    <a:lnTo>
                      <a:pt x="28" y="81"/>
                    </a:lnTo>
                    <a:lnTo>
                      <a:pt x="17" y="75"/>
                    </a:lnTo>
                    <a:lnTo>
                      <a:pt x="8" y="66"/>
                    </a:lnTo>
                    <a:lnTo>
                      <a:pt x="2" y="55"/>
                    </a:lnTo>
                    <a:lnTo>
                      <a:pt x="0" y="42"/>
                    </a:lnTo>
                    <a:lnTo>
                      <a:pt x="2" y="29"/>
                    </a:lnTo>
                    <a:lnTo>
                      <a:pt x="8" y="18"/>
                    </a:lnTo>
                    <a:lnTo>
                      <a:pt x="17" y="8"/>
                    </a:lnTo>
                    <a:lnTo>
                      <a:pt x="28" y="2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78" name="Freeform 233">
                <a:extLst>
                  <a:ext uri="{FF2B5EF4-FFF2-40B4-BE49-F238E27FC236}">
                    <a16:creationId xmlns:a16="http://schemas.microsoft.com/office/drawing/2014/main" id="{E7C00C8A-AA86-5C17-C1D8-79EF4C4B06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0467" y="1874589"/>
                <a:ext cx="201216" cy="200025"/>
              </a:xfrm>
              <a:custGeom>
                <a:avLst/>
                <a:gdLst>
                  <a:gd name="T0" fmla="*/ 85 w 169"/>
                  <a:gd name="T1" fmla="*/ 0 h 168"/>
                  <a:gd name="T2" fmla="*/ 108 w 169"/>
                  <a:gd name="T3" fmla="*/ 3 h 168"/>
                  <a:gd name="T4" fmla="*/ 128 w 169"/>
                  <a:gd name="T5" fmla="*/ 11 h 168"/>
                  <a:gd name="T6" fmla="*/ 145 w 169"/>
                  <a:gd name="T7" fmla="*/ 24 h 168"/>
                  <a:gd name="T8" fmla="*/ 158 w 169"/>
                  <a:gd name="T9" fmla="*/ 42 h 168"/>
                  <a:gd name="T10" fmla="*/ 166 w 169"/>
                  <a:gd name="T11" fmla="*/ 62 h 168"/>
                  <a:gd name="T12" fmla="*/ 169 w 169"/>
                  <a:gd name="T13" fmla="*/ 84 h 168"/>
                  <a:gd name="T14" fmla="*/ 166 w 169"/>
                  <a:gd name="T15" fmla="*/ 106 h 168"/>
                  <a:gd name="T16" fmla="*/ 158 w 169"/>
                  <a:gd name="T17" fmla="*/ 127 h 168"/>
                  <a:gd name="T18" fmla="*/ 145 w 169"/>
                  <a:gd name="T19" fmla="*/ 144 h 168"/>
                  <a:gd name="T20" fmla="*/ 128 w 169"/>
                  <a:gd name="T21" fmla="*/ 157 h 168"/>
                  <a:gd name="T22" fmla="*/ 108 w 169"/>
                  <a:gd name="T23" fmla="*/ 165 h 168"/>
                  <a:gd name="T24" fmla="*/ 85 w 169"/>
                  <a:gd name="T25" fmla="*/ 168 h 168"/>
                  <a:gd name="T26" fmla="*/ 63 w 169"/>
                  <a:gd name="T27" fmla="*/ 165 h 168"/>
                  <a:gd name="T28" fmla="*/ 43 w 169"/>
                  <a:gd name="T29" fmla="*/ 157 h 168"/>
                  <a:gd name="T30" fmla="*/ 25 w 169"/>
                  <a:gd name="T31" fmla="*/ 144 h 168"/>
                  <a:gd name="T32" fmla="*/ 12 w 169"/>
                  <a:gd name="T33" fmla="*/ 127 h 168"/>
                  <a:gd name="T34" fmla="*/ 3 w 169"/>
                  <a:gd name="T35" fmla="*/ 106 h 168"/>
                  <a:gd name="T36" fmla="*/ 0 w 169"/>
                  <a:gd name="T37" fmla="*/ 84 h 168"/>
                  <a:gd name="T38" fmla="*/ 3 w 169"/>
                  <a:gd name="T39" fmla="*/ 62 h 168"/>
                  <a:gd name="T40" fmla="*/ 12 w 169"/>
                  <a:gd name="T41" fmla="*/ 42 h 168"/>
                  <a:gd name="T42" fmla="*/ 25 w 169"/>
                  <a:gd name="T43" fmla="*/ 24 h 168"/>
                  <a:gd name="T44" fmla="*/ 43 w 169"/>
                  <a:gd name="T45" fmla="*/ 11 h 168"/>
                  <a:gd name="T46" fmla="*/ 63 w 169"/>
                  <a:gd name="T47" fmla="*/ 3 h 168"/>
                  <a:gd name="T48" fmla="*/ 85 w 169"/>
                  <a:gd name="T49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9" h="168">
                    <a:moveTo>
                      <a:pt x="85" y="0"/>
                    </a:moveTo>
                    <a:lnTo>
                      <a:pt x="108" y="3"/>
                    </a:lnTo>
                    <a:lnTo>
                      <a:pt x="128" y="11"/>
                    </a:lnTo>
                    <a:lnTo>
                      <a:pt x="145" y="24"/>
                    </a:lnTo>
                    <a:lnTo>
                      <a:pt x="158" y="42"/>
                    </a:lnTo>
                    <a:lnTo>
                      <a:pt x="166" y="62"/>
                    </a:lnTo>
                    <a:lnTo>
                      <a:pt x="169" y="84"/>
                    </a:lnTo>
                    <a:lnTo>
                      <a:pt x="166" y="106"/>
                    </a:lnTo>
                    <a:lnTo>
                      <a:pt x="158" y="127"/>
                    </a:lnTo>
                    <a:lnTo>
                      <a:pt x="145" y="144"/>
                    </a:lnTo>
                    <a:lnTo>
                      <a:pt x="128" y="157"/>
                    </a:lnTo>
                    <a:lnTo>
                      <a:pt x="108" y="165"/>
                    </a:lnTo>
                    <a:lnTo>
                      <a:pt x="85" y="168"/>
                    </a:lnTo>
                    <a:lnTo>
                      <a:pt x="63" y="165"/>
                    </a:lnTo>
                    <a:lnTo>
                      <a:pt x="43" y="157"/>
                    </a:lnTo>
                    <a:lnTo>
                      <a:pt x="25" y="144"/>
                    </a:lnTo>
                    <a:lnTo>
                      <a:pt x="12" y="127"/>
                    </a:lnTo>
                    <a:lnTo>
                      <a:pt x="3" y="106"/>
                    </a:lnTo>
                    <a:lnTo>
                      <a:pt x="0" y="84"/>
                    </a:lnTo>
                    <a:lnTo>
                      <a:pt x="3" y="62"/>
                    </a:lnTo>
                    <a:lnTo>
                      <a:pt x="12" y="42"/>
                    </a:lnTo>
                    <a:lnTo>
                      <a:pt x="25" y="24"/>
                    </a:lnTo>
                    <a:lnTo>
                      <a:pt x="43" y="11"/>
                    </a:lnTo>
                    <a:lnTo>
                      <a:pt x="63" y="3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79" name="Freeform 234">
                <a:extLst>
                  <a:ext uri="{FF2B5EF4-FFF2-40B4-BE49-F238E27FC236}">
                    <a16:creationId xmlns:a16="http://schemas.microsoft.com/office/drawing/2014/main" id="{3C9965AD-DC3B-14DE-13BF-688AFD3438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2077" y="1969840"/>
                <a:ext cx="105966" cy="107156"/>
              </a:xfrm>
              <a:custGeom>
                <a:avLst/>
                <a:gdLst>
                  <a:gd name="T0" fmla="*/ 44 w 89"/>
                  <a:gd name="T1" fmla="*/ 0 h 90"/>
                  <a:gd name="T2" fmla="*/ 59 w 89"/>
                  <a:gd name="T3" fmla="*/ 3 h 90"/>
                  <a:gd name="T4" fmla="*/ 71 w 89"/>
                  <a:gd name="T5" fmla="*/ 9 h 90"/>
                  <a:gd name="T6" fmla="*/ 80 w 89"/>
                  <a:gd name="T7" fmla="*/ 19 h 90"/>
                  <a:gd name="T8" fmla="*/ 86 w 89"/>
                  <a:gd name="T9" fmla="*/ 32 h 90"/>
                  <a:gd name="T10" fmla="*/ 89 w 89"/>
                  <a:gd name="T11" fmla="*/ 46 h 90"/>
                  <a:gd name="T12" fmla="*/ 86 w 89"/>
                  <a:gd name="T13" fmla="*/ 59 h 90"/>
                  <a:gd name="T14" fmla="*/ 80 w 89"/>
                  <a:gd name="T15" fmla="*/ 72 h 90"/>
                  <a:gd name="T16" fmla="*/ 71 w 89"/>
                  <a:gd name="T17" fmla="*/ 81 h 90"/>
                  <a:gd name="T18" fmla="*/ 59 w 89"/>
                  <a:gd name="T19" fmla="*/ 87 h 90"/>
                  <a:gd name="T20" fmla="*/ 44 w 89"/>
                  <a:gd name="T21" fmla="*/ 90 h 90"/>
                  <a:gd name="T22" fmla="*/ 30 w 89"/>
                  <a:gd name="T23" fmla="*/ 87 h 90"/>
                  <a:gd name="T24" fmla="*/ 18 w 89"/>
                  <a:gd name="T25" fmla="*/ 81 h 90"/>
                  <a:gd name="T26" fmla="*/ 8 w 89"/>
                  <a:gd name="T27" fmla="*/ 72 h 90"/>
                  <a:gd name="T28" fmla="*/ 2 w 89"/>
                  <a:gd name="T29" fmla="*/ 59 h 90"/>
                  <a:gd name="T30" fmla="*/ 0 w 89"/>
                  <a:gd name="T31" fmla="*/ 46 h 90"/>
                  <a:gd name="T32" fmla="*/ 2 w 89"/>
                  <a:gd name="T33" fmla="*/ 32 h 90"/>
                  <a:gd name="T34" fmla="*/ 8 w 89"/>
                  <a:gd name="T35" fmla="*/ 19 h 90"/>
                  <a:gd name="T36" fmla="*/ 18 w 89"/>
                  <a:gd name="T37" fmla="*/ 9 h 90"/>
                  <a:gd name="T38" fmla="*/ 30 w 89"/>
                  <a:gd name="T39" fmla="*/ 3 h 90"/>
                  <a:gd name="T40" fmla="*/ 44 w 89"/>
                  <a:gd name="T41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9" h="90">
                    <a:moveTo>
                      <a:pt x="44" y="0"/>
                    </a:moveTo>
                    <a:lnTo>
                      <a:pt x="59" y="3"/>
                    </a:lnTo>
                    <a:lnTo>
                      <a:pt x="71" y="9"/>
                    </a:lnTo>
                    <a:lnTo>
                      <a:pt x="80" y="19"/>
                    </a:lnTo>
                    <a:lnTo>
                      <a:pt x="86" y="32"/>
                    </a:lnTo>
                    <a:lnTo>
                      <a:pt x="89" y="46"/>
                    </a:lnTo>
                    <a:lnTo>
                      <a:pt x="86" y="59"/>
                    </a:lnTo>
                    <a:lnTo>
                      <a:pt x="80" y="72"/>
                    </a:lnTo>
                    <a:lnTo>
                      <a:pt x="71" y="81"/>
                    </a:lnTo>
                    <a:lnTo>
                      <a:pt x="59" y="87"/>
                    </a:lnTo>
                    <a:lnTo>
                      <a:pt x="44" y="90"/>
                    </a:lnTo>
                    <a:lnTo>
                      <a:pt x="30" y="87"/>
                    </a:lnTo>
                    <a:lnTo>
                      <a:pt x="18" y="81"/>
                    </a:lnTo>
                    <a:lnTo>
                      <a:pt x="8" y="72"/>
                    </a:lnTo>
                    <a:lnTo>
                      <a:pt x="2" y="59"/>
                    </a:lnTo>
                    <a:lnTo>
                      <a:pt x="0" y="46"/>
                    </a:lnTo>
                    <a:lnTo>
                      <a:pt x="2" y="32"/>
                    </a:lnTo>
                    <a:lnTo>
                      <a:pt x="8" y="19"/>
                    </a:lnTo>
                    <a:lnTo>
                      <a:pt x="18" y="9"/>
                    </a:lnTo>
                    <a:lnTo>
                      <a:pt x="30" y="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80" name="Freeform 235">
                <a:extLst>
                  <a:ext uri="{FF2B5EF4-FFF2-40B4-BE49-F238E27FC236}">
                    <a16:creationId xmlns:a16="http://schemas.microsoft.com/office/drawing/2014/main" id="{B7FFABBE-D974-86DB-EBE8-B468959E71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9011" y="1867446"/>
                <a:ext cx="103585" cy="102394"/>
              </a:xfrm>
              <a:custGeom>
                <a:avLst/>
                <a:gdLst>
                  <a:gd name="T0" fmla="*/ 43 w 87"/>
                  <a:gd name="T1" fmla="*/ 0 h 86"/>
                  <a:gd name="T2" fmla="*/ 57 w 87"/>
                  <a:gd name="T3" fmla="*/ 2 h 86"/>
                  <a:gd name="T4" fmla="*/ 68 w 87"/>
                  <a:gd name="T5" fmla="*/ 8 h 86"/>
                  <a:gd name="T6" fmla="*/ 79 w 87"/>
                  <a:gd name="T7" fmla="*/ 17 h 86"/>
                  <a:gd name="T8" fmla="*/ 85 w 87"/>
                  <a:gd name="T9" fmla="*/ 29 h 86"/>
                  <a:gd name="T10" fmla="*/ 87 w 87"/>
                  <a:gd name="T11" fmla="*/ 43 h 86"/>
                  <a:gd name="T12" fmla="*/ 85 w 87"/>
                  <a:gd name="T13" fmla="*/ 57 h 86"/>
                  <a:gd name="T14" fmla="*/ 79 w 87"/>
                  <a:gd name="T15" fmla="*/ 69 h 86"/>
                  <a:gd name="T16" fmla="*/ 68 w 87"/>
                  <a:gd name="T17" fmla="*/ 78 h 86"/>
                  <a:gd name="T18" fmla="*/ 57 w 87"/>
                  <a:gd name="T19" fmla="*/ 84 h 86"/>
                  <a:gd name="T20" fmla="*/ 43 w 87"/>
                  <a:gd name="T21" fmla="*/ 86 h 86"/>
                  <a:gd name="T22" fmla="*/ 30 w 87"/>
                  <a:gd name="T23" fmla="*/ 84 h 86"/>
                  <a:gd name="T24" fmla="*/ 18 w 87"/>
                  <a:gd name="T25" fmla="*/ 78 h 86"/>
                  <a:gd name="T26" fmla="*/ 8 w 87"/>
                  <a:gd name="T27" fmla="*/ 69 h 86"/>
                  <a:gd name="T28" fmla="*/ 2 w 87"/>
                  <a:gd name="T29" fmla="*/ 57 h 86"/>
                  <a:gd name="T30" fmla="*/ 0 w 87"/>
                  <a:gd name="T31" fmla="*/ 43 h 86"/>
                  <a:gd name="T32" fmla="*/ 2 w 87"/>
                  <a:gd name="T33" fmla="*/ 29 h 86"/>
                  <a:gd name="T34" fmla="*/ 8 w 87"/>
                  <a:gd name="T35" fmla="*/ 17 h 86"/>
                  <a:gd name="T36" fmla="*/ 18 w 87"/>
                  <a:gd name="T37" fmla="*/ 8 h 86"/>
                  <a:gd name="T38" fmla="*/ 30 w 87"/>
                  <a:gd name="T39" fmla="*/ 2 h 86"/>
                  <a:gd name="T40" fmla="*/ 43 w 87"/>
                  <a:gd name="T41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7" h="86">
                    <a:moveTo>
                      <a:pt x="43" y="0"/>
                    </a:moveTo>
                    <a:lnTo>
                      <a:pt x="57" y="2"/>
                    </a:lnTo>
                    <a:lnTo>
                      <a:pt x="68" y="8"/>
                    </a:lnTo>
                    <a:lnTo>
                      <a:pt x="79" y="17"/>
                    </a:lnTo>
                    <a:lnTo>
                      <a:pt x="85" y="29"/>
                    </a:lnTo>
                    <a:lnTo>
                      <a:pt x="87" y="43"/>
                    </a:lnTo>
                    <a:lnTo>
                      <a:pt x="85" y="57"/>
                    </a:lnTo>
                    <a:lnTo>
                      <a:pt x="79" y="69"/>
                    </a:lnTo>
                    <a:lnTo>
                      <a:pt x="68" y="78"/>
                    </a:lnTo>
                    <a:lnTo>
                      <a:pt x="57" y="84"/>
                    </a:lnTo>
                    <a:lnTo>
                      <a:pt x="43" y="86"/>
                    </a:lnTo>
                    <a:lnTo>
                      <a:pt x="30" y="84"/>
                    </a:lnTo>
                    <a:lnTo>
                      <a:pt x="18" y="78"/>
                    </a:lnTo>
                    <a:lnTo>
                      <a:pt x="8" y="69"/>
                    </a:lnTo>
                    <a:lnTo>
                      <a:pt x="2" y="57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7"/>
                    </a:lnTo>
                    <a:lnTo>
                      <a:pt x="18" y="8"/>
                    </a:lnTo>
                    <a:lnTo>
                      <a:pt x="30" y="2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81" name="Freeform 236">
                <a:extLst>
                  <a:ext uri="{FF2B5EF4-FFF2-40B4-BE49-F238E27FC236}">
                    <a16:creationId xmlns:a16="http://schemas.microsoft.com/office/drawing/2014/main" id="{7059E424-0D3E-A9B7-81FB-84944FC30E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1677" y="1657896"/>
                <a:ext cx="72629" cy="72628"/>
              </a:xfrm>
              <a:custGeom>
                <a:avLst/>
                <a:gdLst>
                  <a:gd name="T0" fmla="*/ 30 w 61"/>
                  <a:gd name="T1" fmla="*/ 0 h 61"/>
                  <a:gd name="T2" fmla="*/ 42 w 61"/>
                  <a:gd name="T3" fmla="*/ 4 h 61"/>
                  <a:gd name="T4" fmla="*/ 52 w 61"/>
                  <a:gd name="T5" fmla="*/ 10 h 61"/>
                  <a:gd name="T6" fmla="*/ 58 w 61"/>
                  <a:gd name="T7" fmla="*/ 19 h 61"/>
                  <a:gd name="T8" fmla="*/ 61 w 61"/>
                  <a:gd name="T9" fmla="*/ 31 h 61"/>
                  <a:gd name="T10" fmla="*/ 58 w 61"/>
                  <a:gd name="T11" fmla="*/ 43 h 61"/>
                  <a:gd name="T12" fmla="*/ 52 w 61"/>
                  <a:gd name="T13" fmla="*/ 52 h 61"/>
                  <a:gd name="T14" fmla="*/ 42 w 61"/>
                  <a:gd name="T15" fmla="*/ 58 h 61"/>
                  <a:gd name="T16" fmla="*/ 30 w 61"/>
                  <a:gd name="T17" fmla="*/ 61 h 61"/>
                  <a:gd name="T18" fmla="*/ 19 w 61"/>
                  <a:gd name="T19" fmla="*/ 58 h 61"/>
                  <a:gd name="T20" fmla="*/ 9 w 61"/>
                  <a:gd name="T21" fmla="*/ 52 h 61"/>
                  <a:gd name="T22" fmla="*/ 3 w 61"/>
                  <a:gd name="T23" fmla="*/ 43 h 61"/>
                  <a:gd name="T24" fmla="*/ 0 w 61"/>
                  <a:gd name="T25" fmla="*/ 31 h 61"/>
                  <a:gd name="T26" fmla="*/ 3 w 61"/>
                  <a:gd name="T27" fmla="*/ 19 h 61"/>
                  <a:gd name="T28" fmla="*/ 9 w 61"/>
                  <a:gd name="T29" fmla="*/ 10 h 61"/>
                  <a:gd name="T30" fmla="*/ 19 w 61"/>
                  <a:gd name="T31" fmla="*/ 4 h 61"/>
                  <a:gd name="T32" fmla="*/ 30 w 61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1" h="61">
                    <a:moveTo>
                      <a:pt x="30" y="0"/>
                    </a:moveTo>
                    <a:lnTo>
                      <a:pt x="42" y="4"/>
                    </a:lnTo>
                    <a:lnTo>
                      <a:pt x="52" y="10"/>
                    </a:lnTo>
                    <a:lnTo>
                      <a:pt x="58" y="19"/>
                    </a:lnTo>
                    <a:lnTo>
                      <a:pt x="61" y="31"/>
                    </a:lnTo>
                    <a:lnTo>
                      <a:pt x="58" y="43"/>
                    </a:lnTo>
                    <a:lnTo>
                      <a:pt x="52" y="52"/>
                    </a:lnTo>
                    <a:lnTo>
                      <a:pt x="42" y="58"/>
                    </a:lnTo>
                    <a:lnTo>
                      <a:pt x="30" y="61"/>
                    </a:lnTo>
                    <a:lnTo>
                      <a:pt x="19" y="58"/>
                    </a:lnTo>
                    <a:lnTo>
                      <a:pt x="9" y="52"/>
                    </a:lnTo>
                    <a:lnTo>
                      <a:pt x="3" y="43"/>
                    </a:lnTo>
                    <a:lnTo>
                      <a:pt x="0" y="31"/>
                    </a:lnTo>
                    <a:lnTo>
                      <a:pt x="3" y="19"/>
                    </a:lnTo>
                    <a:lnTo>
                      <a:pt x="9" y="10"/>
                    </a:lnTo>
                    <a:lnTo>
                      <a:pt x="19" y="4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82" name="Freeform 237">
                <a:extLst>
                  <a:ext uri="{FF2B5EF4-FFF2-40B4-BE49-F238E27FC236}">
                    <a16:creationId xmlns:a16="http://schemas.microsoft.com/office/drawing/2014/main" id="{46EC2272-2858-7A9D-8B57-B0979201C9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3508" y="1640036"/>
                <a:ext cx="179785" cy="179784"/>
              </a:xfrm>
              <a:custGeom>
                <a:avLst/>
                <a:gdLst>
                  <a:gd name="T0" fmla="*/ 76 w 151"/>
                  <a:gd name="T1" fmla="*/ 0 h 151"/>
                  <a:gd name="T2" fmla="*/ 95 w 151"/>
                  <a:gd name="T3" fmla="*/ 3 h 151"/>
                  <a:gd name="T4" fmla="*/ 114 w 151"/>
                  <a:gd name="T5" fmla="*/ 10 h 151"/>
                  <a:gd name="T6" fmla="*/ 129 w 151"/>
                  <a:gd name="T7" fmla="*/ 23 h 151"/>
                  <a:gd name="T8" fmla="*/ 141 w 151"/>
                  <a:gd name="T9" fmla="*/ 38 h 151"/>
                  <a:gd name="T10" fmla="*/ 148 w 151"/>
                  <a:gd name="T11" fmla="*/ 56 h 151"/>
                  <a:gd name="T12" fmla="*/ 151 w 151"/>
                  <a:gd name="T13" fmla="*/ 76 h 151"/>
                  <a:gd name="T14" fmla="*/ 148 w 151"/>
                  <a:gd name="T15" fmla="*/ 96 h 151"/>
                  <a:gd name="T16" fmla="*/ 141 w 151"/>
                  <a:gd name="T17" fmla="*/ 114 h 151"/>
                  <a:gd name="T18" fmla="*/ 129 w 151"/>
                  <a:gd name="T19" fmla="*/ 129 h 151"/>
                  <a:gd name="T20" fmla="*/ 114 w 151"/>
                  <a:gd name="T21" fmla="*/ 141 h 151"/>
                  <a:gd name="T22" fmla="*/ 95 w 151"/>
                  <a:gd name="T23" fmla="*/ 148 h 151"/>
                  <a:gd name="T24" fmla="*/ 76 w 151"/>
                  <a:gd name="T25" fmla="*/ 151 h 151"/>
                  <a:gd name="T26" fmla="*/ 56 w 151"/>
                  <a:gd name="T27" fmla="*/ 148 h 151"/>
                  <a:gd name="T28" fmla="*/ 38 w 151"/>
                  <a:gd name="T29" fmla="*/ 141 h 151"/>
                  <a:gd name="T30" fmla="*/ 22 w 151"/>
                  <a:gd name="T31" fmla="*/ 129 h 151"/>
                  <a:gd name="T32" fmla="*/ 10 w 151"/>
                  <a:gd name="T33" fmla="*/ 114 h 151"/>
                  <a:gd name="T34" fmla="*/ 3 w 151"/>
                  <a:gd name="T35" fmla="*/ 96 h 151"/>
                  <a:gd name="T36" fmla="*/ 0 w 151"/>
                  <a:gd name="T37" fmla="*/ 76 h 151"/>
                  <a:gd name="T38" fmla="*/ 3 w 151"/>
                  <a:gd name="T39" fmla="*/ 56 h 151"/>
                  <a:gd name="T40" fmla="*/ 10 w 151"/>
                  <a:gd name="T41" fmla="*/ 38 h 151"/>
                  <a:gd name="T42" fmla="*/ 22 w 151"/>
                  <a:gd name="T43" fmla="*/ 23 h 151"/>
                  <a:gd name="T44" fmla="*/ 38 w 151"/>
                  <a:gd name="T45" fmla="*/ 10 h 151"/>
                  <a:gd name="T46" fmla="*/ 56 w 151"/>
                  <a:gd name="T47" fmla="*/ 3 h 151"/>
                  <a:gd name="T48" fmla="*/ 76 w 151"/>
                  <a:gd name="T49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1" h="151">
                    <a:moveTo>
                      <a:pt x="76" y="0"/>
                    </a:moveTo>
                    <a:lnTo>
                      <a:pt x="95" y="3"/>
                    </a:lnTo>
                    <a:lnTo>
                      <a:pt x="114" y="10"/>
                    </a:lnTo>
                    <a:lnTo>
                      <a:pt x="129" y="23"/>
                    </a:lnTo>
                    <a:lnTo>
                      <a:pt x="141" y="38"/>
                    </a:lnTo>
                    <a:lnTo>
                      <a:pt x="148" y="56"/>
                    </a:lnTo>
                    <a:lnTo>
                      <a:pt x="151" y="76"/>
                    </a:lnTo>
                    <a:lnTo>
                      <a:pt x="148" y="96"/>
                    </a:lnTo>
                    <a:lnTo>
                      <a:pt x="141" y="114"/>
                    </a:lnTo>
                    <a:lnTo>
                      <a:pt x="129" y="129"/>
                    </a:lnTo>
                    <a:lnTo>
                      <a:pt x="114" y="141"/>
                    </a:lnTo>
                    <a:lnTo>
                      <a:pt x="95" y="148"/>
                    </a:lnTo>
                    <a:lnTo>
                      <a:pt x="76" y="151"/>
                    </a:lnTo>
                    <a:lnTo>
                      <a:pt x="56" y="148"/>
                    </a:lnTo>
                    <a:lnTo>
                      <a:pt x="38" y="141"/>
                    </a:lnTo>
                    <a:lnTo>
                      <a:pt x="22" y="129"/>
                    </a:lnTo>
                    <a:lnTo>
                      <a:pt x="10" y="114"/>
                    </a:lnTo>
                    <a:lnTo>
                      <a:pt x="3" y="96"/>
                    </a:lnTo>
                    <a:lnTo>
                      <a:pt x="0" y="76"/>
                    </a:lnTo>
                    <a:lnTo>
                      <a:pt x="3" y="56"/>
                    </a:lnTo>
                    <a:lnTo>
                      <a:pt x="10" y="38"/>
                    </a:lnTo>
                    <a:lnTo>
                      <a:pt x="22" y="23"/>
                    </a:lnTo>
                    <a:lnTo>
                      <a:pt x="38" y="10"/>
                    </a:lnTo>
                    <a:lnTo>
                      <a:pt x="56" y="3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83" name="Freeform 238">
                <a:extLst>
                  <a:ext uri="{FF2B5EF4-FFF2-40B4-BE49-F238E27FC236}">
                    <a16:creationId xmlns:a16="http://schemas.microsoft.com/office/drawing/2014/main" id="{0C96D694-EE98-122E-995C-E01B4F4E04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0930" y="1644799"/>
                <a:ext cx="98822" cy="98822"/>
              </a:xfrm>
              <a:custGeom>
                <a:avLst/>
                <a:gdLst>
                  <a:gd name="T0" fmla="*/ 41 w 83"/>
                  <a:gd name="T1" fmla="*/ 0 h 83"/>
                  <a:gd name="T2" fmla="*/ 55 w 83"/>
                  <a:gd name="T3" fmla="*/ 2 h 83"/>
                  <a:gd name="T4" fmla="*/ 67 w 83"/>
                  <a:gd name="T5" fmla="*/ 8 h 83"/>
                  <a:gd name="T6" fmla="*/ 75 w 83"/>
                  <a:gd name="T7" fmla="*/ 18 h 83"/>
                  <a:gd name="T8" fmla="*/ 81 w 83"/>
                  <a:gd name="T9" fmla="*/ 29 h 83"/>
                  <a:gd name="T10" fmla="*/ 83 w 83"/>
                  <a:gd name="T11" fmla="*/ 42 h 83"/>
                  <a:gd name="T12" fmla="*/ 81 w 83"/>
                  <a:gd name="T13" fmla="*/ 55 h 83"/>
                  <a:gd name="T14" fmla="*/ 75 w 83"/>
                  <a:gd name="T15" fmla="*/ 66 h 83"/>
                  <a:gd name="T16" fmla="*/ 67 w 83"/>
                  <a:gd name="T17" fmla="*/ 75 h 83"/>
                  <a:gd name="T18" fmla="*/ 55 w 83"/>
                  <a:gd name="T19" fmla="*/ 81 h 83"/>
                  <a:gd name="T20" fmla="*/ 41 w 83"/>
                  <a:gd name="T21" fmla="*/ 83 h 83"/>
                  <a:gd name="T22" fmla="*/ 28 w 83"/>
                  <a:gd name="T23" fmla="*/ 81 h 83"/>
                  <a:gd name="T24" fmla="*/ 17 w 83"/>
                  <a:gd name="T25" fmla="*/ 75 h 83"/>
                  <a:gd name="T26" fmla="*/ 8 w 83"/>
                  <a:gd name="T27" fmla="*/ 66 h 83"/>
                  <a:gd name="T28" fmla="*/ 2 w 83"/>
                  <a:gd name="T29" fmla="*/ 55 h 83"/>
                  <a:gd name="T30" fmla="*/ 0 w 83"/>
                  <a:gd name="T31" fmla="*/ 42 h 83"/>
                  <a:gd name="T32" fmla="*/ 2 w 83"/>
                  <a:gd name="T33" fmla="*/ 29 h 83"/>
                  <a:gd name="T34" fmla="*/ 8 w 83"/>
                  <a:gd name="T35" fmla="*/ 18 h 83"/>
                  <a:gd name="T36" fmla="*/ 17 w 83"/>
                  <a:gd name="T37" fmla="*/ 8 h 83"/>
                  <a:gd name="T38" fmla="*/ 28 w 83"/>
                  <a:gd name="T39" fmla="*/ 2 h 83"/>
                  <a:gd name="T40" fmla="*/ 41 w 83"/>
                  <a:gd name="T41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3" h="83">
                    <a:moveTo>
                      <a:pt x="41" y="0"/>
                    </a:moveTo>
                    <a:lnTo>
                      <a:pt x="55" y="2"/>
                    </a:lnTo>
                    <a:lnTo>
                      <a:pt x="67" y="8"/>
                    </a:lnTo>
                    <a:lnTo>
                      <a:pt x="75" y="18"/>
                    </a:lnTo>
                    <a:lnTo>
                      <a:pt x="81" y="29"/>
                    </a:lnTo>
                    <a:lnTo>
                      <a:pt x="83" y="42"/>
                    </a:lnTo>
                    <a:lnTo>
                      <a:pt x="81" y="55"/>
                    </a:lnTo>
                    <a:lnTo>
                      <a:pt x="75" y="66"/>
                    </a:lnTo>
                    <a:lnTo>
                      <a:pt x="67" y="75"/>
                    </a:lnTo>
                    <a:lnTo>
                      <a:pt x="55" y="81"/>
                    </a:lnTo>
                    <a:lnTo>
                      <a:pt x="41" y="83"/>
                    </a:lnTo>
                    <a:lnTo>
                      <a:pt x="28" y="81"/>
                    </a:lnTo>
                    <a:lnTo>
                      <a:pt x="17" y="75"/>
                    </a:lnTo>
                    <a:lnTo>
                      <a:pt x="8" y="66"/>
                    </a:lnTo>
                    <a:lnTo>
                      <a:pt x="2" y="55"/>
                    </a:lnTo>
                    <a:lnTo>
                      <a:pt x="0" y="42"/>
                    </a:lnTo>
                    <a:lnTo>
                      <a:pt x="2" y="29"/>
                    </a:lnTo>
                    <a:lnTo>
                      <a:pt x="8" y="18"/>
                    </a:lnTo>
                    <a:lnTo>
                      <a:pt x="17" y="8"/>
                    </a:lnTo>
                    <a:lnTo>
                      <a:pt x="28" y="2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36288" name="Oval 136287">
              <a:extLst>
                <a:ext uri="{FF2B5EF4-FFF2-40B4-BE49-F238E27FC236}">
                  <a16:creationId xmlns:a16="http://schemas.microsoft.com/office/drawing/2014/main" id="{9030E004-4668-92F2-B5BF-249DF2BB9FE7}"/>
                </a:ext>
              </a:extLst>
            </p:cNvPr>
            <p:cNvSpPr/>
            <p:nvPr/>
          </p:nvSpPr>
          <p:spPr>
            <a:xfrm flipH="1">
              <a:off x="5844325" y="2800538"/>
              <a:ext cx="439101" cy="43910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sp>
          <p:nvSpPr>
            <p:cNvPr id="136289" name="Oval 136288">
              <a:extLst>
                <a:ext uri="{FF2B5EF4-FFF2-40B4-BE49-F238E27FC236}">
                  <a16:creationId xmlns:a16="http://schemas.microsoft.com/office/drawing/2014/main" id="{D3451BB9-E1E5-1958-93A8-04E34C74B3FD}"/>
                </a:ext>
              </a:extLst>
            </p:cNvPr>
            <p:cNvSpPr/>
            <p:nvPr/>
          </p:nvSpPr>
          <p:spPr>
            <a:xfrm flipH="1">
              <a:off x="2870425" y="1657335"/>
              <a:ext cx="439101" cy="43910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sp>
          <p:nvSpPr>
            <p:cNvPr id="136290" name="Oval 136289">
              <a:extLst>
                <a:ext uri="{FF2B5EF4-FFF2-40B4-BE49-F238E27FC236}">
                  <a16:creationId xmlns:a16="http://schemas.microsoft.com/office/drawing/2014/main" id="{41D7E393-0747-8B76-6421-DF775BFE10CC}"/>
                </a:ext>
              </a:extLst>
            </p:cNvPr>
            <p:cNvSpPr/>
            <p:nvPr/>
          </p:nvSpPr>
          <p:spPr>
            <a:xfrm flipH="1">
              <a:off x="2741947" y="2702932"/>
              <a:ext cx="439101" cy="43910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sp>
          <p:nvSpPr>
            <p:cNvPr id="136291" name="Oval 136290">
              <a:extLst>
                <a:ext uri="{FF2B5EF4-FFF2-40B4-BE49-F238E27FC236}">
                  <a16:creationId xmlns:a16="http://schemas.microsoft.com/office/drawing/2014/main" id="{D018117D-B642-64EE-623B-CDB32A40B22E}"/>
                </a:ext>
              </a:extLst>
            </p:cNvPr>
            <p:cNvSpPr/>
            <p:nvPr/>
          </p:nvSpPr>
          <p:spPr>
            <a:xfrm flipH="1">
              <a:off x="5833523" y="1705575"/>
              <a:ext cx="439101" cy="43910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sp>
          <p:nvSpPr>
            <p:cNvPr id="136306" name="Arc 136305">
              <a:extLst>
                <a:ext uri="{FF2B5EF4-FFF2-40B4-BE49-F238E27FC236}">
                  <a16:creationId xmlns:a16="http://schemas.microsoft.com/office/drawing/2014/main" id="{EE554B02-33EB-5DD1-B501-241DF036E7D4}"/>
                </a:ext>
              </a:extLst>
            </p:cNvPr>
            <p:cNvSpPr/>
            <p:nvPr/>
          </p:nvSpPr>
          <p:spPr>
            <a:xfrm rot="18405847">
              <a:off x="3072367" y="1572098"/>
              <a:ext cx="1347202" cy="1163743"/>
            </a:xfrm>
            <a:prstGeom prst="arc">
              <a:avLst>
                <a:gd name="adj1" fmla="val 16276677"/>
                <a:gd name="adj2" fmla="val 242655"/>
              </a:avLst>
            </a:prstGeom>
            <a:ln w="28575">
              <a:solidFill>
                <a:schemeClr val="accent1"/>
              </a:solidFill>
              <a:prstDash val="sysDash"/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307" name="Arc 136306">
              <a:extLst>
                <a:ext uri="{FF2B5EF4-FFF2-40B4-BE49-F238E27FC236}">
                  <a16:creationId xmlns:a16="http://schemas.microsoft.com/office/drawing/2014/main" id="{3BE45554-2132-F37E-6000-3EB9489B45AD}"/>
                </a:ext>
              </a:extLst>
            </p:cNvPr>
            <p:cNvSpPr/>
            <p:nvPr/>
          </p:nvSpPr>
          <p:spPr>
            <a:xfrm rot="17285964">
              <a:off x="3320869" y="3262558"/>
              <a:ext cx="1347202" cy="1163743"/>
            </a:xfrm>
            <a:prstGeom prst="arc">
              <a:avLst>
                <a:gd name="adj1" fmla="val 16276677"/>
                <a:gd name="adj2" fmla="val 242655"/>
              </a:avLst>
            </a:prstGeom>
            <a:ln w="28575">
              <a:solidFill>
                <a:schemeClr val="accent1"/>
              </a:solidFill>
              <a:prstDash val="sysDash"/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308" name="Arc 136307">
              <a:extLst>
                <a:ext uri="{FF2B5EF4-FFF2-40B4-BE49-F238E27FC236}">
                  <a16:creationId xmlns:a16="http://schemas.microsoft.com/office/drawing/2014/main" id="{E360ADEA-1D70-CD33-E924-B16E99CEF2E4}"/>
                </a:ext>
              </a:extLst>
            </p:cNvPr>
            <p:cNvSpPr/>
            <p:nvPr/>
          </p:nvSpPr>
          <p:spPr>
            <a:xfrm rot="3194153" flipH="1">
              <a:off x="4729717" y="1581623"/>
              <a:ext cx="1347202" cy="1163743"/>
            </a:xfrm>
            <a:prstGeom prst="arc">
              <a:avLst>
                <a:gd name="adj1" fmla="val 16276677"/>
                <a:gd name="adj2" fmla="val 242655"/>
              </a:avLst>
            </a:prstGeom>
            <a:ln w="28575">
              <a:solidFill>
                <a:schemeClr val="accent1"/>
              </a:solidFill>
              <a:prstDash val="sysDash"/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309" name="Arc 136308">
              <a:extLst>
                <a:ext uri="{FF2B5EF4-FFF2-40B4-BE49-F238E27FC236}">
                  <a16:creationId xmlns:a16="http://schemas.microsoft.com/office/drawing/2014/main" id="{3DD113B5-C336-E8BD-448B-CE89BE1B62A9}"/>
                </a:ext>
              </a:extLst>
            </p:cNvPr>
            <p:cNvSpPr/>
            <p:nvPr/>
          </p:nvSpPr>
          <p:spPr>
            <a:xfrm rot="4314036" flipH="1">
              <a:off x="4481740" y="3224458"/>
              <a:ext cx="1347202" cy="1163743"/>
            </a:xfrm>
            <a:prstGeom prst="arc">
              <a:avLst>
                <a:gd name="adj1" fmla="val 16276677"/>
                <a:gd name="adj2" fmla="val 242655"/>
              </a:avLst>
            </a:prstGeom>
            <a:ln w="28575">
              <a:solidFill>
                <a:schemeClr val="accent1"/>
              </a:solidFill>
              <a:prstDash val="sysDash"/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310" name="Arc 136309">
              <a:extLst>
                <a:ext uri="{FF2B5EF4-FFF2-40B4-BE49-F238E27FC236}">
                  <a16:creationId xmlns:a16="http://schemas.microsoft.com/office/drawing/2014/main" id="{873E1CF9-A1A7-0FB9-5F44-D302CC5A620A}"/>
                </a:ext>
              </a:extLst>
            </p:cNvPr>
            <p:cNvSpPr/>
            <p:nvPr/>
          </p:nvSpPr>
          <p:spPr>
            <a:xfrm rot="16950583">
              <a:off x="3062843" y="2410299"/>
              <a:ext cx="1347202" cy="1163743"/>
            </a:xfrm>
            <a:prstGeom prst="arc">
              <a:avLst>
                <a:gd name="adj1" fmla="val 16276677"/>
                <a:gd name="adj2" fmla="val 242655"/>
              </a:avLst>
            </a:prstGeom>
            <a:ln w="28575">
              <a:solidFill>
                <a:schemeClr val="accent1"/>
              </a:solidFill>
              <a:prstDash val="sysDash"/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311" name="Arc 136310">
              <a:extLst>
                <a:ext uri="{FF2B5EF4-FFF2-40B4-BE49-F238E27FC236}">
                  <a16:creationId xmlns:a16="http://schemas.microsoft.com/office/drawing/2014/main" id="{8C4E0B01-C856-DF2A-BE40-9AB58CAE7026}"/>
                </a:ext>
              </a:extLst>
            </p:cNvPr>
            <p:cNvSpPr/>
            <p:nvPr/>
          </p:nvSpPr>
          <p:spPr>
            <a:xfrm rot="4649417" flipH="1">
              <a:off x="4765059" y="2372198"/>
              <a:ext cx="1347202" cy="1163743"/>
            </a:xfrm>
            <a:prstGeom prst="arc">
              <a:avLst>
                <a:gd name="adj1" fmla="val 16276677"/>
                <a:gd name="adj2" fmla="val 242655"/>
              </a:avLst>
            </a:prstGeom>
            <a:ln w="28575">
              <a:solidFill>
                <a:schemeClr val="accent1"/>
              </a:solidFill>
              <a:prstDash val="sysDash"/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316" name="Arc 136315">
              <a:extLst>
                <a:ext uri="{FF2B5EF4-FFF2-40B4-BE49-F238E27FC236}">
                  <a16:creationId xmlns:a16="http://schemas.microsoft.com/office/drawing/2014/main" id="{1AEDC099-2A12-C23D-61CE-835CA1B45F55}"/>
                </a:ext>
              </a:extLst>
            </p:cNvPr>
            <p:cNvSpPr/>
            <p:nvPr/>
          </p:nvSpPr>
          <p:spPr>
            <a:xfrm rot="8890383" flipH="1">
              <a:off x="3454433" y="3190223"/>
              <a:ext cx="1347202" cy="1163743"/>
            </a:xfrm>
            <a:prstGeom prst="arc">
              <a:avLst>
                <a:gd name="adj1" fmla="val 16276677"/>
                <a:gd name="adj2" fmla="val 242655"/>
              </a:avLst>
            </a:prstGeom>
            <a:ln w="28575">
              <a:solidFill>
                <a:schemeClr val="accent1"/>
              </a:solidFill>
              <a:prstDash val="sysDash"/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318" name="Oval 136317">
              <a:extLst>
                <a:ext uri="{FF2B5EF4-FFF2-40B4-BE49-F238E27FC236}">
                  <a16:creationId xmlns:a16="http://schemas.microsoft.com/office/drawing/2014/main" id="{0D606F9C-3D38-CA20-4408-8AC8E0190B27}"/>
                </a:ext>
              </a:extLst>
            </p:cNvPr>
            <p:cNvSpPr/>
            <p:nvPr/>
          </p:nvSpPr>
          <p:spPr>
            <a:xfrm flipH="1">
              <a:off x="3131904" y="3624878"/>
              <a:ext cx="439101" cy="43910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sp>
          <p:nvSpPr>
            <p:cNvPr id="136319" name="Oval 136318">
              <a:extLst>
                <a:ext uri="{FF2B5EF4-FFF2-40B4-BE49-F238E27FC236}">
                  <a16:creationId xmlns:a16="http://schemas.microsoft.com/office/drawing/2014/main" id="{2892DDFA-2F49-A87C-628C-09E197989E34}"/>
                </a:ext>
              </a:extLst>
            </p:cNvPr>
            <p:cNvSpPr/>
            <p:nvPr/>
          </p:nvSpPr>
          <p:spPr>
            <a:xfrm flipH="1">
              <a:off x="4099644" y="4211618"/>
              <a:ext cx="439101" cy="43910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sp>
          <p:nvSpPr>
            <p:cNvPr id="136320" name="Oval 136319">
              <a:extLst>
                <a:ext uri="{FF2B5EF4-FFF2-40B4-BE49-F238E27FC236}">
                  <a16:creationId xmlns:a16="http://schemas.microsoft.com/office/drawing/2014/main" id="{DC7B5778-D3DD-7785-3065-EF5933915855}"/>
                </a:ext>
              </a:extLst>
            </p:cNvPr>
            <p:cNvSpPr/>
            <p:nvPr/>
          </p:nvSpPr>
          <p:spPr>
            <a:xfrm flipH="1">
              <a:off x="5549048" y="3585399"/>
              <a:ext cx="439101" cy="439101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6340" name="Oval 136339">
            <a:extLst>
              <a:ext uri="{FF2B5EF4-FFF2-40B4-BE49-F238E27FC236}">
                <a16:creationId xmlns:a16="http://schemas.microsoft.com/office/drawing/2014/main" id="{70720CCA-D6D4-9880-22A4-5F9E676699DA}"/>
              </a:ext>
            </a:extLst>
          </p:cNvPr>
          <p:cNvSpPr/>
          <p:nvPr/>
        </p:nvSpPr>
        <p:spPr>
          <a:xfrm>
            <a:off x="3559277" y="1344298"/>
            <a:ext cx="325464" cy="32546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01</a:t>
            </a:r>
          </a:p>
        </p:txBody>
      </p:sp>
      <p:sp>
        <p:nvSpPr>
          <p:cNvPr id="136341" name="Oval 136340">
            <a:extLst>
              <a:ext uri="{FF2B5EF4-FFF2-40B4-BE49-F238E27FC236}">
                <a16:creationId xmlns:a16="http://schemas.microsoft.com/office/drawing/2014/main" id="{0C68FC2A-3EA4-53B5-5D14-12F1D0C8ACD6}"/>
              </a:ext>
            </a:extLst>
          </p:cNvPr>
          <p:cNvSpPr/>
          <p:nvPr/>
        </p:nvSpPr>
        <p:spPr>
          <a:xfrm>
            <a:off x="5250917" y="1382398"/>
            <a:ext cx="325464" cy="32546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02</a:t>
            </a:r>
          </a:p>
        </p:txBody>
      </p:sp>
      <p:sp>
        <p:nvSpPr>
          <p:cNvPr id="136342" name="Oval 136341">
            <a:extLst>
              <a:ext uri="{FF2B5EF4-FFF2-40B4-BE49-F238E27FC236}">
                <a16:creationId xmlns:a16="http://schemas.microsoft.com/office/drawing/2014/main" id="{AE11B1D6-4B56-3642-C9F9-624A253BBCC4}"/>
              </a:ext>
            </a:extLst>
          </p:cNvPr>
          <p:cNvSpPr/>
          <p:nvPr/>
        </p:nvSpPr>
        <p:spPr>
          <a:xfrm>
            <a:off x="3338297" y="2220598"/>
            <a:ext cx="325464" cy="32546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03</a:t>
            </a:r>
          </a:p>
        </p:txBody>
      </p:sp>
      <p:sp>
        <p:nvSpPr>
          <p:cNvPr id="136343" name="Oval 136342">
            <a:extLst>
              <a:ext uri="{FF2B5EF4-FFF2-40B4-BE49-F238E27FC236}">
                <a16:creationId xmlns:a16="http://schemas.microsoft.com/office/drawing/2014/main" id="{1AF4F586-46AC-4C9F-B644-64F152FA772B}"/>
              </a:ext>
            </a:extLst>
          </p:cNvPr>
          <p:cNvSpPr/>
          <p:nvPr/>
        </p:nvSpPr>
        <p:spPr>
          <a:xfrm>
            <a:off x="5517617" y="2220598"/>
            <a:ext cx="325464" cy="32546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04</a:t>
            </a:r>
          </a:p>
        </p:txBody>
      </p:sp>
      <p:sp>
        <p:nvSpPr>
          <p:cNvPr id="136344" name="Oval 136343">
            <a:extLst>
              <a:ext uri="{FF2B5EF4-FFF2-40B4-BE49-F238E27FC236}">
                <a16:creationId xmlns:a16="http://schemas.microsoft.com/office/drawing/2014/main" id="{4BB3FD28-867B-78EF-5632-F84259AC0746}"/>
              </a:ext>
            </a:extLst>
          </p:cNvPr>
          <p:cNvSpPr/>
          <p:nvPr/>
        </p:nvSpPr>
        <p:spPr>
          <a:xfrm>
            <a:off x="3612617" y="3081658"/>
            <a:ext cx="325464" cy="32546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05</a:t>
            </a:r>
          </a:p>
        </p:txBody>
      </p:sp>
      <p:sp>
        <p:nvSpPr>
          <p:cNvPr id="136345" name="Oval 136344">
            <a:extLst>
              <a:ext uri="{FF2B5EF4-FFF2-40B4-BE49-F238E27FC236}">
                <a16:creationId xmlns:a16="http://schemas.microsoft.com/office/drawing/2014/main" id="{89970239-3532-7705-4BCF-425C0E2DA210}"/>
              </a:ext>
            </a:extLst>
          </p:cNvPr>
          <p:cNvSpPr/>
          <p:nvPr/>
        </p:nvSpPr>
        <p:spPr>
          <a:xfrm>
            <a:off x="5212817" y="3089278"/>
            <a:ext cx="325464" cy="32546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06</a:t>
            </a:r>
          </a:p>
        </p:txBody>
      </p:sp>
      <p:sp>
        <p:nvSpPr>
          <p:cNvPr id="136346" name="Oval 136345">
            <a:extLst>
              <a:ext uri="{FF2B5EF4-FFF2-40B4-BE49-F238E27FC236}">
                <a16:creationId xmlns:a16="http://schemas.microsoft.com/office/drawing/2014/main" id="{71B208BE-1100-1CA2-1BA7-64E8570D500C}"/>
              </a:ext>
            </a:extLst>
          </p:cNvPr>
          <p:cNvSpPr/>
          <p:nvPr/>
        </p:nvSpPr>
        <p:spPr>
          <a:xfrm>
            <a:off x="4572737" y="3615058"/>
            <a:ext cx="325464" cy="32546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07</a:t>
            </a:r>
          </a:p>
        </p:txBody>
      </p:sp>
      <p:sp>
        <p:nvSpPr>
          <p:cNvPr id="136347" name="Rectangle 177">
            <a:extLst>
              <a:ext uri="{FF2B5EF4-FFF2-40B4-BE49-F238E27FC236}">
                <a16:creationId xmlns:a16="http://schemas.microsoft.com/office/drawing/2014/main" id="{810B399D-FFD6-6EB3-3AE4-D50EB4AC2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806" y="1708758"/>
            <a:ext cx="1972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Market Penetration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Dominating Existing Markets</a:t>
            </a:r>
          </a:p>
        </p:txBody>
      </p:sp>
      <p:sp>
        <p:nvSpPr>
          <p:cNvPr id="136348" name="Rectangle 177">
            <a:extLst>
              <a:ext uri="{FF2B5EF4-FFF2-40B4-BE49-F238E27FC236}">
                <a16:creationId xmlns:a16="http://schemas.microsoft.com/office/drawing/2014/main" id="{FEA32E95-582E-84F2-3BA5-9C7CAF6EB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6111" y="1794350"/>
            <a:ext cx="1972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Market Expansion 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Entering New Geographies</a:t>
            </a:r>
          </a:p>
        </p:txBody>
      </p:sp>
      <p:sp>
        <p:nvSpPr>
          <p:cNvPr id="136349" name="Rectangle 177">
            <a:extLst>
              <a:ext uri="{FF2B5EF4-FFF2-40B4-BE49-F238E27FC236}">
                <a16:creationId xmlns:a16="http://schemas.microsoft.com/office/drawing/2014/main" id="{8E3F44F8-26EF-DDB8-89BF-F3A975D79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5385" y="4276120"/>
            <a:ext cx="19875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Industry Disruption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Redefining Market Boundaries</a:t>
            </a:r>
          </a:p>
        </p:txBody>
      </p:sp>
      <p:sp>
        <p:nvSpPr>
          <p:cNvPr id="136350" name="Rectangle 177">
            <a:extLst>
              <a:ext uri="{FF2B5EF4-FFF2-40B4-BE49-F238E27FC236}">
                <a16:creationId xmlns:a16="http://schemas.microsoft.com/office/drawing/2014/main" id="{E3670D73-8F8A-C609-1A7C-C1A252B3B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149" y="3688440"/>
            <a:ext cx="1972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M&amp;A and Partnerships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Accelerating Growth Externally</a:t>
            </a:r>
          </a:p>
        </p:txBody>
      </p:sp>
      <p:sp>
        <p:nvSpPr>
          <p:cNvPr id="136351" name="Rectangle 177">
            <a:extLst>
              <a:ext uri="{FF2B5EF4-FFF2-40B4-BE49-F238E27FC236}">
                <a16:creationId xmlns:a16="http://schemas.microsoft.com/office/drawing/2014/main" id="{107D2EDC-4573-C46E-CD2A-0092086AF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386" y="3536267"/>
            <a:ext cx="19875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Business Model Innovation 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Reinventing Revenue Streams</a:t>
            </a:r>
          </a:p>
        </p:txBody>
      </p:sp>
      <p:sp>
        <p:nvSpPr>
          <p:cNvPr id="136352" name="Rectangle 177">
            <a:extLst>
              <a:ext uri="{FF2B5EF4-FFF2-40B4-BE49-F238E27FC236}">
                <a16:creationId xmlns:a16="http://schemas.microsoft.com/office/drawing/2014/main" id="{63F32A87-38C7-3F38-2D86-0D2CD971D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5446" y="2894169"/>
            <a:ext cx="18946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New Customer Segments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Unlocking Untapped Demographics</a:t>
            </a:r>
          </a:p>
        </p:txBody>
      </p:sp>
      <p:sp>
        <p:nvSpPr>
          <p:cNvPr id="136353" name="Rectangle 177">
            <a:extLst>
              <a:ext uri="{FF2B5EF4-FFF2-40B4-BE49-F238E27FC236}">
                <a16:creationId xmlns:a16="http://schemas.microsoft.com/office/drawing/2014/main" id="{5AF35A5A-BA0E-87CF-BE37-9E08EFE66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9" y="2636546"/>
            <a:ext cx="15789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Product Expansion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Innovating Within Current Markets</a:t>
            </a:r>
          </a:p>
        </p:txBody>
      </p:sp>
      <p:pic>
        <p:nvPicPr>
          <p:cNvPr id="136354" name="Graphic 136353" descr="Group brainstorm with solid fill">
            <a:extLst>
              <a:ext uri="{FF2B5EF4-FFF2-40B4-BE49-F238E27FC236}">
                <a16:creationId xmlns:a16="http://schemas.microsoft.com/office/drawing/2014/main" id="{F877806F-B018-B135-60C2-40BBAFDCB5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39118" y="1736163"/>
            <a:ext cx="299313" cy="299313"/>
          </a:xfrm>
          <a:prstGeom prst="rect">
            <a:avLst/>
          </a:prstGeom>
        </p:spPr>
      </p:pic>
      <p:pic>
        <p:nvPicPr>
          <p:cNvPr id="136355" name="Graphic 136354" descr="Business Growth with solid fill">
            <a:extLst>
              <a:ext uri="{FF2B5EF4-FFF2-40B4-BE49-F238E27FC236}">
                <a16:creationId xmlns:a16="http://schemas.microsoft.com/office/drawing/2014/main" id="{9564DA50-C096-42C5-4524-2DF495E73B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6571" y="1810548"/>
            <a:ext cx="303658" cy="303658"/>
          </a:xfrm>
          <a:prstGeom prst="rect">
            <a:avLst/>
          </a:prstGeom>
        </p:spPr>
      </p:pic>
      <p:pic>
        <p:nvPicPr>
          <p:cNvPr id="136356" name="Graphic 136355" descr="Continuous Improvement with solid fill">
            <a:extLst>
              <a:ext uri="{FF2B5EF4-FFF2-40B4-BE49-F238E27FC236}">
                <a16:creationId xmlns:a16="http://schemas.microsoft.com/office/drawing/2014/main" id="{70D48D77-D005-C123-E6B7-2B3C89AEA1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63485" y="2740000"/>
            <a:ext cx="368065" cy="368065"/>
          </a:xfrm>
          <a:prstGeom prst="rect">
            <a:avLst/>
          </a:prstGeom>
        </p:spPr>
      </p:pic>
      <p:pic>
        <p:nvPicPr>
          <p:cNvPr id="136357" name="Graphic 136356" descr="Customer review with solid fill">
            <a:extLst>
              <a:ext uri="{FF2B5EF4-FFF2-40B4-BE49-F238E27FC236}">
                <a16:creationId xmlns:a16="http://schemas.microsoft.com/office/drawing/2014/main" id="{140FCC8B-AD8D-A7B9-FA94-5587FBA9F55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895797" y="2865266"/>
            <a:ext cx="311970" cy="311970"/>
          </a:xfrm>
          <a:prstGeom prst="rect">
            <a:avLst/>
          </a:prstGeom>
        </p:spPr>
      </p:pic>
      <p:pic>
        <p:nvPicPr>
          <p:cNvPr id="136358" name="Graphic 136357" descr="Dollar with solid fill">
            <a:extLst>
              <a:ext uri="{FF2B5EF4-FFF2-40B4-BE49-F238E27FC236}">
                <a16:creationId xmlns:a16="http://schemas.microsoft.com/office/drawing/2014/main" id="{08529CA5-28F4-5345-BCCB-EEC1C76DD46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178200" y="3676873"/>
            <a:ext cx="339864" cy="339864"/>
          </a:xfrm>
          <a:prstGeom prst="rect">
            <a:avLst/>
          </a:prstGeom>
        </p:spPr>
      </p:pic>
      <p:pic>
        <p:nvPicPr>
          <p:cNvPr id="136359" name="Graphic 136358" descr="Handshake with solid fill">
            <a:extLst>
              <a:ext uri="{FF2B5EF4-FFF2-40B4-BE49-F238E27FC236}">
                <a16:creationId xmlns:a16="http://schemas.microsoft.com/office/drawing/2014/main" id="{AA592236-07D2-72B0-CEF5-D0E009B3598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27945" y="3667710"/>
            <a:ext cx="303658" cy="303658"/>
          </a:xfrm>
          <a:prstGeom prst="rect">
            <a:avLst/>
          </a:prstGeom>
        </p:spPr>
      </p:pic>
      <p:pic>
        <p:nvPicPr>
          <p:cNvPr id="136360" name="Graphic 136359" descr="Scales of justice with solid fill">
            <a:extLst>
              <a:ext uri="{FF2B5EF4-FFF2-40B4-BE49-F238E27FC236}">
                <a16:creationId xmlns:a16="http://schemas.microsoft.com/office/drawing/2014/main" id="{8AD7CDDD-DF66-EEFB-76F8-87A521E4201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180064" y="4305352"/>
            <a:ext cx="298280" cy="29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8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McKinsey’s Seven Degrees Framework-2 </a:t>
            </a:r>
          </a:p>
        </p:txBody>
      </p:sp>
      <p:sp>
        <p:nvSpPr>
          <p:cNvPr id="136333" name="Oval 2">
            <a:extLst>
              <a:ext uri="{FF2B5EF4-FFF2-40B4-BE49-F238E27FC236}">
                <a16:creationId xmlns:a16="http://schemas.microsoft.com/office/drawing/2014/main" id="{0111F3E7-6815-BDD7-C98E-937EEB01A2D4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80399" y="1703785"/>
            <a:ext cx="2057400" cy="2057400"/>
          </a:xfrm>
          <a:prstGeom prst="ellipse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334" name="Oval 3">
            <a:extLst>
              <a:ext uri="{FF2B5EF4-FFF2-40B4-BE49-F238E27FC236}">
                <a16:creationId xmlns:a16="http://schemas.microsoft.com/office/drawing/2014/main" id="{B0BBEF30-36D5-3FCA-8591-DCA704CF360C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64846" y="2089548"/>
            <a:ext cx="1678187" cy="1214438"/>
          </a:xfrm>
          <a:prstGeom prst="ellipse">
            <a:avLst/>
          </a:prstGeom>
          <a:solidFill>
            <a:srgbClr val="DCDCDC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335" name="Line 4">
            <a:extLst>
              <a:ext uri="{FF2B5EF4-FFF2-40B4-BE49-F238E27FC236}">
                <a16:creationId xmlns:a16="http://schemas.microsoft.com/office/drawing/2014/main" id="{0C42A73B-BBB6-A613-0AFA-30B0A618CFAC}"/>
              </a:ext>
            </a:extLst>
          </p:cNvPr>
          <p:cNvSpPr>
            <a:spLocks noChangeShapeType="1"/>
          </p:cNvSpPr>
          <p:nvPr/>
        </p:nvSpPr>
        <p:spPr bwMode="gray">
          <a:xfrm>
            <a:off x="3066149" y="2675335"/>
            <a:ext cx="1143000" cy="57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336" name="Line 5">
            <a:extLst>
              <a:ext uri="{FF2B5EF4-FFF2-40B4-BE49-F238E27FC236}">
                <a16:creationId xmlns:a16="http://schemas.microsoft.com/office/drawing/2014/main" id="{757D4428-CF2A-E1B2-495F-B6E6BC089C1F}"/>
              </a:ext>
            </a:extLst>
          </p:cNvPr>
          <p:cNvSpPr>
            <a:spLocks noChangeShapeType="1"/>
          </p:cNvSpPr>
          <p:nvPr/>
        </p:nvSpPr>
        <p:spPr bwMode="gray">
          <a:xfrm>
            <a:off x="3694799" y="1818085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337" name="Line 6">
            <a:extLst>
              <a:ext uri="{FF2B5EF4-FFF2-40B4-BE49-F238E27FC236}">
                <a16:creationId xmlns:a16="http://schemas.microsoft.com/office/drawing/2014/main" id="{CBA3A9BA-45AE-2BE3-277C-94B64C9D91A7}"/>
              </a:ext>
            </a:extLst>
          </p:cNvPr>
          <p:cNvSpPr>
            <a:spLocks noChangeShapeType="1"/>
          </p:cNvSpPr>
          <p:nvPr/>
        </p:nvSpPr>
        <p:spPr bwMode="gray">
          <a:xfrm flipH="1">
            <a:off x="3104249" y="2961087"/>
            <a:ext cx="1276350" cy="105465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338" name="Line 7">
            <a:extLst>
              <a:ext uri="{FF2B5EF4-FFF2-40B4-BE49-F238E27FC236}">
                <a16:creationId xmlns:a16="http://schemas.microsoft.com/office/drawing/2014/main" id="{3248C7E6-5FA7-7AEF-88B6-96EE1C9757B3}"/>
              </a:ext>
            </a:extLst>
          </p:cNvPr>
          <p:cNvSpPr>
            <a:spLocks noChangeShapeType="1"/>
          </p:cNvSpPr>
          <p:nvPr/>
        </p:nvSpPr>
        <p:spPr bwMode="gray">
          <a:xfrm flipV="1">
            <a:off x="4772025" y="2273300"/>
            <a:ext cx="1030974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339" name="Line 8">
            <a:extLst>
              <a:ext uri="{FF2B5EF4-FFF2-40B4-BE49-F238E27FC236}">
                <a16:creationId xmlns:a16="http://schemas.microsoft.com/office/drawing/2014/main" id="{5C2E3AC8-D5FA-ECB2-5074-4D7C51EE56D1}"/>
              </a:ext>
            </a:extLst>
          </p:cNvPr>
          <p:cNvSpPr>
            <a:spLocks noChangeShapeType="1"/>
          </p:cNvSpPr>
          <p:nvPr/>
        </p:nvSpPr>
        <p:spPr bwMode="gray">
          <a:xfrm flipV="1">
            <a:off x="4609785" y="1851470"/>
            <a:ext cx="264496" cy="5592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340" name="Oval 9">
            <a:extLst>
              <a:ext uri="{FF2B5EF4-FFF2-40B4-BE49-F238E27FC236}">
                <a16:creationId xmlns:a16="http://schemas.microsoft.com/office/drawing/2014/main" id="{7D0BB9CF-C2D8-F92A-94C6-28BFAB5F5490}"/>
              </a:ext>
            </a:extLst>
          </p:cNvPr>
          <p:cNvSpPr>
            <a:spLocks noChangeArrowheads="1"/>
          </p:cNvSpPr>
          <p:nvPr/>
        </p:nvSpPr>
        <p:spPr bwMode="gray">
          <a:xfrm>
            <a:off x="4116280" y="2382442"/>
            <a:ext cx="671513" cy="671513"/>
          </a:xfrm>
          <a:prstGeom prst="ellipse">
            <a:avLst/>
          </a:prstGeom>
          <a:solidFill>
            <a:srgbClr val="C0C0C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grpSp>
        <p:nvGrpSpPr>
          <p:cNvPr id="136486" name="Group 156">
            <a:extLst>
              <a:ext uri="{FF2B5EF4-FFF2-40B4-BE49-F238E27FC236}">
                <a16:creationId xmlns:a16="http://schemas.microsoft.com/office/drawing/2014/main" id="{1C1CD4C8-051A-9B3E-91DA-630472A8AE47}"/>
              </a:ext>
            </a:extLst>
          </p:cNvPr>
          <p:cNvGrpSpPr>
            <a:grpSpLocks/>
          </p:cNvGrpSpPr>
          <p:nvPr/>
        </p:nvGrpSpPr>
        <p:grpSpPr bwMode="auto">
          <a:xfrm rot="15648063" flipH="1">
            <a:off x="4256775" y="2513410"/>
            <a:ext cx="504825" cy="485775"/>
            <a:chOff x="1944" y="1111"/>
            <a:chExt cx="204" cy="196"/>
          </a:xfrm>
        </p:grpSpPr>
        <p:grpSp>
          <p:nvGrpSpPr>
            <p:cNvPr id="136489" name="Group 159">
              <a:extLst>
                <a:ext uri="{FF2B5EF4-FFF2-40B4-BE49-F238E27FC236}">
                  <a16:creationId xmlns:a16="http://schemas.microsoft.com/office/drawing/2014/main" id="{4589DDFB-FAEB-3BE1-868E-625456C4B462}"/>
                </a:ext>
              </a:extLst>
            </p:cNvPr>
            <p:cNvGrpSpPr>
              <a:grpSpLocks/>
            </p:cNvGrpSpPr>
            <p:nvPr/>
          </p:nvGrpSpPr>
          <p:grpSpPr bwMode="auto">
            <a:xfrm rot="1297425" flipV="1">
              <a:off x="1978" y="1211"/>
              <a:ext cx="114" cy="92"/>
              <a:chOff x="2533" y="950"/>
              <a:chExt cx="673" cy="609"/>
            </a:xfrm>
          </p:grpSpPr>
          <p:grpSp>
            <p:nvGrpSpPr>
              <p:cNvPr id="136492" name="Group 160">
                <a:extLst>
                  <a:ext uri="{FF2B5EF4-FFF2-40B4-BE49-F238E27FC236}">
                    <a16:creationId xmlns:a16="http://schemas.microsoft.com/office/drawing/2014/main" id="{DECCA572-E833-9A8B-EC35-8DCAF6B01B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33" y="1045"/>
                <a:ext cx="633" cy="150"/>
                <a:chOff x="1565" y="2568"/>
                <a:chExt cx="952" cy="227"/>
              </a:xfrm>
            </p:grpSpPr>
            <p:sp>
              <p:nvSpPr>
                <p:cNvPr id="136498" name="AutoShape 161">
                  <a:extLst>
                    <a:ext uri="{FF2B5EF4-FFF2-40B4-BE49-F238E27FC236}">
                      <a16:creationId xmlns:a16="http://schemas.microsoft.com/office/drawing/2014/main" id="{BAF31CD4-5649-E875-2894-0803D4A5E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499" name="AutoShape 162">
                  <a:extLst>
                    <a:ext uri="{FF2B5EF4-FFF2-40B4-BE49-F238E27FC236}">
                      <a16:creationId xmlns:a16="http://schemas.microsoft.com/office/drawing/2014/main" id="{DCCF9DAD-32A8-872F-34EC-73C3264EFE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1350"/>
                </a:p>
              </p:txBody>
            </p:sp>
          </p:grpSp>
          <p:sp>
            <p:nvSpPr>
              <p:cNvPr id="136497" name="AutoShape 169">
                <a:extLst>
                  <a:ext uri="{FF2B5EF4-FFF2-40B4-BE49-F238E27FC236}">
                    <a16:creationId xmlns:a16="http://schemas.microsoft.com/office/drawing/2014/main" id="{5543E0E4-F5D3-8BD3-3D2B-AF39F2A3518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8259852">
                <a:off x="3072" y="950"/>
                <a:ext cx="134" cy="609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</p:grpSp>
        <p:sp>
          <p:nvSpPr>
            <p:cNvPr id="136490" name="Arc 170">
              <a:extLst>
                <a:ext uri="{FF2B5EF4-FFF2-40B4-BE49-F238E27FC236}">
                  <a16:creationId xmlns:a16="http://schemas.microsoft.com/office/drawing/2014/main" id="{D63DAB4A-596A-6D27-9906-0A13AD284C30}"/>
                </a:ext>
              </a:extLst>
            </p:cNvPr>
            <p:cNvSpPr>
              <a:spLocks/>
            </p:cNvSpPr>
            <p:nvPr/>
          </p:nvSpPr>
          <p:spPr bwMode="gray">
            <a:xfrm rot="25447716">
              <a:off x="1948" y="1107"/>
              <a:ext cx="196" cy="20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3603 w 43200"/>
                <a:gd name="T1" fmla="*/ 33545 h 43155"/>
                <a:gd name="T2" fmla="*/ 22996 w 43200"/>
                <a:gd name="T3" fmla="*/ 43155 h 43155"/>
                <a:gd name="T4" fmla="*/ 21600 w 43200"/>
                <a:gd name="T5" fmla="*/ 21600 h 4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155" fill="none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</a:path>
                <a:path w="43200" h="43155" stroke="0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1350"/>
            </a:p>
          </p:txBody>
        </p:sp>
      </p:grpSp>
      <p:sp>
        <p:nvSpPr>
          <p:cNvPr id="136502" name="AutoShape 172">
            <a:extLst>
              <a:ext uri="{FF2B5EF4-FFF2-40B4-BE49-F238E27FC236}">
                <a16:creationId xmlns:a16="http://schemas.microsoft.com/office/drawing/2014/main" id="{7B109A1E-6D65-278B-2F90-E1032E25F67A}"/>
              </a:ext>
            </a:extLst>
          </p:cNvPr>
          <p:cNvSpPr>
            <a:spLocks/>
          </p:cNvSpPr>
          <p:nvPr/>
        </p:nvSpPr>
        <p:spPr bwMode="auto">
          <a:xfrm>
            <a:off x="5756636" y="1150340"/>
            <a:ext cx="1928994" cy="275035"/>
          </a:xfrm>
          <a:prstGeom prst="accentCallout2">
            <a:avLst>
              <a:gd name="adj1" fmla="val 48483"/>
              <a:gd name="adj2" fmla="val -8996"/>
              <a:gd name="adj3" fmla="val 51946"/>
              <a:gd name="adj4" fmla="val -21131"/>
              <a:gd name="adj5" fmla="val 190953"/>
              <a:gd name="adj6" fmla="val -36482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r>
              <a:rPr lang="en-US" altLang="zh-CN" sz="1400" b="1" dirty="0">
                <a:solidFill>
                  <a:srgbClr val="000000"/>
                </a:solidFill>
                <a:ea typeface="宋体" charset="-122"/>
              </a:rPr>
              <a:t>7. Industry Disruption </a:t>
            </a:r>
          </a:p>
        </p:txBody>
      </p:sp>
      <p:sp>
        <p:nvSpPr>
          <p:cNvPr id="136503" name="AutoShape 173">
            <a:extLst>
              <a:ext uri="{FF2B5EF4-FFF2-40B4-BE49-F238E27FC236}">
                <a16:creationId xmlns:a16="http://schemas.microsoft.com/office/drawing/2014/main" id="{DCD3C2E4-7884-F4B8-9828-BE47995C6BF3}"/>
              </a:ext>
            </a:extLst>
          </p:cNvPr>
          <p:cNvSpPr>
            <a:spLocks/>
          </p:cNvSpPr>
          <p:nvPr/>
        </p:nvSpPr>
        <p:spPr bwMode="auto">
          <a:xfrm>
            <a:off x="6970936" y="1852917"/>
            <a:ext cx="2163886" cy="294085"/>
          </a:xfrm>
          <a:prstGeom prst="accentCallout2">
            <a:avLst>
              <a:gd name="adj1" fmla="val 29148"/>
              <a:gd name="adj2" fmla="val -5046"/>
              <a:gd name="adj3" fmla="val 32387"/>
              <a:gd name="adj4" fmla="val -12529"/>
              <a:gd name="adj5" fmla="val 129549"/>
              <a:gd name="adj6" fmla="val -23552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r>
              <a:rPr lang="en-US" altLang="zh-CN" sz="1400" b="1" dirty="0">
                <a:solidFill>
                  <a:srgbClr val="000000"/>
                </a:solidFill>
                <a:ea typeface="宋体" charset="-122"/>
              </a:rPr>
              <a:t>6. M&amp;A and Partnerships </a:t>
            </a:r>
          </a:p>
        </p:txBody>
      </p:sp>
      <p:sp>
        <p:nvSpPr>
          <p:cNvPr id="136504" name="AutoShape 174">
            <a:extLst>
              <a:ext uri="{FF2B5EF4-FFF2-40B4-BE49-F238E27FC236}">
                <a16:creationId xmlns:a16="http://schemas.microsoft.com/office/drawing/2014/main" id="{C617E385-B176-EF4A-65DE-E5DA1E260593}"/>
              </a:ext>
            </a:extLst>
          </p:cNvPr>
          <p:cNvSpPr>
            <a:spLocks/>
          </p:cNvSpPr>
          <p:nvPr/>
        </p:nvSpPr>
        <p:spPr bwMode="auto">
          <a:xfrm>
            <a:off x="611560" y="1227536"/>
            <a:ext cx="1994515" cy="294084"/>
          </a:xfrm>
          <a:prstGeom prst="accentCallout2">
            <a:avLst>
              <a:gd name="adj1" fmla="val 26278"/>
              <a:gd name="adj2" fmla="val 104782"/>
              <a:gd name="adj3" fmla="val 26278"/>
              <a:gd name="adj4" fmla="val 114843"/>
              <a:gd name="adj5" fmla="val 68288"/>
              <a:gd name="adj6" fmla="val 128934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eaLnBrk="0" hangingPunct="0"/>
            <a:r>
              <a:rPr lang="en-US" altLang="zh-CN" sz="1400" b="1" dirty="0">
                <a:solidFill>
                  <a:srgbClr val="000000"/>
                </a:solidFill>
                <a:ea typeface="宋体" charset="-122"/>
              </a:rPr>
              <a:t>1. Market Penetration</a:t>
            </a:r>
          </a:p>
        </p:txBody>
      </p:sp>
      <p:sp>
        <p:nvSpPr>
          <p:cNvPr id="136505" name="AutoShape 175">
            <a:extLst>
              <a:ext uri="{FF2B5EF4-FFF2-40B4-BE49-F238E27FC236}">
                <a16:creationId xmlns:a16="http://schemas.microsoft.com/office/drawing/2014/main" id="{8CA66E96-0D2D-B0DD-F343-84908C96FA48}"/>
              </a:ext>
            </a:extLst>
          </p:cNvPr>
          <p:cNvSpPr>
            <a:spLocks/>
          </p:cNvSpPr>
          <p:nvPr/>
        </p:nvSpPr>
        <p:spPr bwMode="auto">
          <a:xfrm>
            <a:off x="130654" y="2189616"/>
            <a:ext cx="1727987" cy="326231"/>
          </a:xfrm>
          <a:prstGeom prst="accentCallout2">
            <a:avLst>
              <a:gd name="adj1" fmla="val 26278"/>
              <a:gd name="adj2" fmla="val 104782"/>
              <a:gd name="adj3" fmla="val 26278"/>
              <a:gd name="adj4" fmla="val 118926"/>
              <a:gd name="adj5" fmla="val 116417"/>
              <a:gd name="adj6" fmla="val 139702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eaLnBrk="0" hangingPunct="0"/>
            <a:r>
              <a:rPr lang="en-US" altLang="zh-CN" sz="1400" b="1" dirty="0">
                <a:solidFill>
                  <a:srgbClr val="000000"/>
                </a:solidFill>
                <a:ea typeface="宋体" charset="-122"/>
              </a:rPr>
              <a:t>2. Market Expansion </a:t>
            </a:r>
          </a:p>
        </p:txBody>
      </p:sp>
      <p:sp>
        <p:nvSpPr>
          <p:cNvPr id="136506" name="AutoShape 176">
            <a:extLst>
              <a:ext uri="{FF2B5EF4-FFF2-40B4-BE49-F238E27FC236}">
                <a16:creationId xmlns:a16="http://schemas.microsoft.com/office/drawing/2014/main" id="{6996475D-CBE0-373C-E98D-619C33C97669}"/>
              </a:ext>
            </a:extLst>
          </p:cNvPr>
          <p:cNvSpPr>
            <a:spLocks/>
          </p:cNvSpPr>
          <p:nvPr/>
        </p:nvSpPr>
        <p:spPr bwMode="auto">
          <a:xfrm>
            <a:off x="457200" y="3766643"/>
            <a:ext cx="1826115" cy="294084"/>
          </a:xfrm>
          <a:prstGeom prst="accentCallout2">
            <a:avLst>
              <a:gd name="adj1" fmla="val 29148"/>
              <a:gd name="adj2" fmla="val 105046"/>
              <a:gd name="adj3" fmla="val 25909"/>
              <a:gd name="adj4" fmla="val 120694"/>
              <a:gd name="adj5" fmla="val 203709"/>
              <a:gd name="adj6" fmla="val 132129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eaLnBrk="0" hangingPunct="0"/>
            <a:r>
              <a:rPr lang="en-US" altLang="zh-CN" sz="1400" b="1" dirty="0">
                <a:solidFill>
                  <a:srgbClr val="000000"/>
                </a:solidFill>
                <a:ea typeface="宋体" charset="-122"/>
              </a:rPr>
              <a:t>3. Product Expansion</a:t>
            </a:r>
          </a:p>
        </p:txBody>
      </p:sp>
      <p:sp>
        <p:nvSpPr>
          <p:cNvPr id="136507" name="Rectangle 177">
            <a:extLst>
              <a:ext uri="{FF2B5EF4-FFF2-40B4-BE49-F238E27FC236}">
                <a16:creationId xmlns:a16="http://schemas.microsoft.com/office/drawing/2014/main" id="{9CAACE17-BF14-E009-1C23-B788DB425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040" y="1472952"/>
            <a:ext cx="1450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Dominating Existing Markets</a:t>
            </a:r>
          </a:p>
        </p:txBody>
      </p:sp>
      <p:sp>
        <p:nvSpPr>
          <p:cNvPr id="136532" name="AutoShape 173">
            <a:extLst>
              <a:ext uri="{FF2B5EF4-FFF2-40B4-BE49-F238E27FC236}">
                <a16:creationId xmlns:a16="http://schemas.microsoft.com/office/drawing/2014/main" id="{EE8C5582-3C83-3689-D5AA-C33CA37E05C3}"/>
              </a:ext>
            </a:extLst>
          </p:cNvPr>
          <p:cNvSpPr>
            <a:spLocks/>
          </p:cNvSpPr>
          <p:nvPr/>
        </p:nvSpPr>
        <p:spPr bwMode="auto">
          <a:xfrm>
            <a:off x="6569891" y="2841428"/>
            <a:ext cx="2409533" cy="294085"/>
          </a:xfrm>
          <a:prstGeom prst="accentCallout2">
            <a:avLst>
              <a:gd name="adj1" fmla="val 29148"/>
              <a:gd name="adj2" fmla="val -5046"/>
              <a:gd name="adj3" fmla="val 35626"/>
              <a:gd name="adj4" fmla="val -13347"/>
              <a:gd name="adj5" fmla="val 143387"/>
              <a:gd name="adj6" fmla="val -22359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r>
              <a:rPr lang="en-US" altLang="zh-CN" sz="1400" b="1" dirty="0">
                <a:solidFill>
                  <a:srgbClr val="000000"/>
                </a:solidFill>
                <a:ea typeface="宋体" charset="-122"/>
              </a:rPr>
              <a:t>5. Business Model Innovation </a:t>
            </a:r>
          </a:p>
        </p:txBody>
      </p:sp>
      <p:sp>
        <p:nvSpPr>
          <p:cNvPr id="136533" name="Line 7">
            <a:extLst>
              <a:ext uri="{FF2B5EF4-FFF2-40B4-BE49-F238E27FC236}">
                <a16:creationId xmlns:a16="http://schemas.microsoft.com/office/drawing/2014/main" id="{39A5B07D-46C3-1C24-7B3D-79A257D4D3A4}"/>
              </a:ext>
            </a:extLst>
          </p:cNvPr>
          <p:cNvSpPr>
            <a:spLocks noChangeShapeType="1"/>
          </p:cNvSpPr>
          <p:nvPr/>
        </p:nvSpPr>
        <p:spPr bwMode="gray">
          <a:xfrm>
            <a:off x="4757789" y="2872740"/>
            <a:ext cx="956310" cy="3657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557" name="AutoShape 173">
            <a:extLst>
              <a:ext uri="{FF2B5EF4-FFF2-40B4-BE49-F238E27FC236}">
                <a16:creationId xmlns:a16="http://schemas.microsoft.com/office/drawing/2014/main" id="{6D759079-B46F-EE1D-2623-D969B3D84D97}"/>
              </a:ext>
            </a:extLst>
          </p:cNvPr>
          <p:cNvSpPr>
            <a:spLocks/>
          </p:cNvSpPr>
          <p:nvPr/>
        </p:nvSpPr>
        <p:spPr bwMode="auto">
          <a:xfrm>
            <a:off x="5513751" y="3926287"/>
            <a:ext cx="2276627" cy="294085"/>
          </a:xfrm>
          <a:prstGeom prst="accentCallout2">
            <a:avLst>
              <a:gd name="adj1" fmla="val 29148"/>
              <a:gd name="adj2" fmla="val -5046"/>
              <a:gd name="adj3" fmla="val 32387"/>
              <a:gd name="adj4" fmla="val -13414"/>
              <a:gd name="adj5" fmla="val 114130"/>
              <a:gd name="adj6" fmla="val -2080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r>
              <a:rPr lang="en-US" altLang="zh-CN" sz="1400" b="1" dirty="0">
                <a:solidFill>
                  <a:srgbClr val="000000"/>
                </a:solidFill>
                <a:ea typeface="宋体" charset="-122"/>
              </a:rPr>
              <a:t>4. New Customer Segments </a:t>
            </a:r>
          </a:p>
        </p:txBody>
      </p:sp>
      <p:sp>
        <p:nvSpPr>
          <p:cNvPr id="136558" name="Line 8">
            <a:extLst>
              <a:ext uri="{FF2B5EF4-FFF2-40B4-BE49-F238E27FC236}">
                <a16:creationId xmlns:a16="http://schemas.microsoft.com/office/drawing/2014/main" id="{5AE7683A-0B1B-BC69-11E9-780FDE59DBF9}"/>
              </a:ext>
            </a:extLst>
          </p:cNvPr>
          <p:cNvSpPr>
            <a:spLocks noChangeShapeType="1"/>
          </p:cNvSpPr>
          <p:nvPr/>
        </p:nvSpPr>
        <p:spPr bwMode="gray">
          <a:xfrm flipH="1" flipV="1">
            <a:off x="4569829" y="2997199"/>
            <a:ext cx="109220" cy="1022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458" name="Oval 128">
            <a:extLst>
              <a:ext uri="{FF2B5EF4-FFF2-40B4-BE49-F238E27FC236}">
                <a16:creationId xmlns:a16="http://schemas.microsoft.com/office/drawing/2014/main" id="{5B3C8CCB-04F1-7C04-DD2D-B56409E7D558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83725" y="1250005"/>
            <a:ext cx="859631" cy="86558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429" name="Oval 99">
            <a:extLst>
              <a:ext uri="{FF2B5EF4-FFF2-40B4-BE49-F238E27FC236}">
                <a16:creationId xmlns:a16="http://schemas.microsoft.com/office/drawing/2014/main" id="{5EFDA8A1-A2C5-D32E-639D-52B085F376D9}"/>
              </a:ext>
            </a:extLst>
          </p:cNvPr>
          <p:cNvSpPr>
            <a:spLocks noChangeArrowheads="1"/>
          </p:cNvSpPr>
          <p:nvPr/>
        </p:nvSpPr>
        <p:spPr bwMode="gray">
          <a:xfrm>
            <a:off x="5767332" y="1774450"/>
            <a:ext cx="859631" cy="86558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510" name="Oval 99">
            <a:extLst>
              <a:ext uri="{FF2B5EF4-FFF2-40B4-BE49-F238E27FC236}">
                <a16:creationId xmlns:a16="http://schemas.microsoft.com/office/drawing/2014/main" id="{3C06BD18-4A21-1139-8C1F-D2F5DEC3B6A2}"/>
              </a:ext>
            </a:extLst>
          </p:cNvPr>
          <p:cNvSpPr>
            <a:spLocks noChangeArrowheads="1"/>
          </p:cNvSpPr>
          <p:nvPr/>
        </p:nvSpPr>
        <p:spPr bwMode="gray">
          <a:xfrm>
            <a:off x="5452464" y="2891254"/>
            <a:ext cx="859631" cy="86558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535" name="Oval 99">
            <a:extLst>
              <a:ext uri="{FF2B5EF4-FFF2-40B4-BE49-F238E27FC236}">
                <a16:creationId xmlns:a16="http://schemas.microsoft.com/office/drawing/2014/main" id="{2BE76D23-13CC-9B8D-C885-D7D412E11D0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83972" y="3938530"/>
            <a:ext cx="859631" cy="86558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400" name="Oval 70">
            <a:extLst>
              <a:ext uri="{FF2B5EF4-FFF2-40B4-BE49-F238E27FC236}">
                <a16:creationId xmlns:a16="http://schemas.microsoft.com/office/drawing/2014/main" id="{E84E52A4-1706-B555-4E7A-744C4143E226}"/>
              </a:ext>
            </a:extLst>
          </p:cNvPr>
          <p:cNvSpPr>
            <a:spLocks noChangeArrowheads="1"/>
          </p:cNvSpPr>
          <p:nvPr/>
        </p:nvSpPr>
        <p:spPr bwMode="gray">
          <a:xfrm>
            <a:off x="2539894" y="3883821"/>
            <a:ext cx="859631" cy="86558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371" name="Oval 41">
            <a:extLst>
              <a:ext uri="{FF2B5EF4-FFF2-40B4-BE49-F238E27FC236}">
                <a16:creationId xmlns:a16="http://schemas.microsoft.com/office/drawing/2014/main" id="{941B5F90-9F60-9155-FAB9-122EBB2138AC}"/>
              </a:ext>
            </a:extLst>
          </p:cNvPr>
          <p:cNvSpPr>
            <a:spLocks noChangeArrowheads="1"/>
          </p:cNvSpPr>
          <p:nvPr/>
        </p:nvSpPr>
        <p:spPr bwMode="gray">
          <a:xfrm>
            <a:off x="2267242" y="2122886"/>
            <a:ext cx="859631" cy="865585"/>
          </a:xfrm>
          <a:prstGeom prst="ellipse">
            <a:avLst/>
          </a:prstGeom>
          <a:solidFill>
            <a:srgbClr val="F5B90F">
              <a:alpha val="94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560" name="Oval 41">
            <a:extLst>
              <a:ext uri="{FF2B5EF4-FFF2-40B4-BE49-F238E27FC236}">
                <a16:creationId xmlns:a16="http://schemas.microsoft.com/office/drawing/2014/main" id="{DEE7EECF-EF5E-E767-E029-5ABDAFF6F03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019355" y="1182889"/>
            <a:ext cx="859631" cy="865584"/>
          </a:xfrm>
          <a:prstGeom prst="ellipse">
            <a:avLst/>
          </a:prstGeom>
          <a:solidFill>
            <a:srgbClr val="7FD7F7"/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grpSp>
        <p:nvGrpSpPr>
          <p:cNvPr id="136571" name="Group 40">
            <a:extLst>
              <a:ext uri="{FF2B5EF4-FFF2-40B4-BE49-F238E27FC236}">
                <a16:creationId xmlns:a16="http://schemas.microsoft.com/office/drawing/2014/main" id="{B53206E3-3FD4-838E-BCCD-D8AD53A84C7A}"/>
              </a:ext>
            </a:extLst>
          </p:cNvPr>
          <p:cNvGrpSpPr>
            <a:grpSpLocks/>
          </p:cNvGrpSpPr>
          <p:nvPr/>
        </p:nvGrpSpPr>
        <p:grpSpPr bwMode="auto">
          <a:xfrm>
            <a:off x="4299660" y="2549796"/>
            <a:ext cx="419174" cy="493314"/>
            <a:chOff x="2064" y="1008"/>
            <a:chExt cx="735" cy="865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6572" name="Oval 41">
              <a:extLst>
                <a:ext uri="{FF2B5EF4-FFF2-40B4-BE49-F238E27FC236}">
                  <a16:creationId xmlns:a16="http://schemas.microsoft.com/office/drawing/2014/main" id="{7E9431D1-699B-73AC-573B-D1AA0D4AA7F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64" y="1008"/>
              <a:ext cx="722" cy="7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1350"/>
            </a:p>
          </p:txBody>
        </p:sp>
        <p:grpSp>
          <p:nvGrpSpPr>
            <p:cNvPr id="136573" name="Group 46">
              <a:extLst>
                <a:ext uri="{FF2B5EF4-FFF2-40B4-BE49-F238E27FC236}">
                  <a16:creationId xmlns:a16="http://schemas.microsoft.com/office/drawing/2014/main" id="{47C66F6A-8128-449F-7067-AFE10C862A7A}"/>
                </a:ext>
              </a:extLst>
            </p:cNvPr>
            <p:cNvGrpSpPr>
              <a:grpSpLocks/>
            </p:cNvGrpSpPr>
            <p:nvPr/>
          </p:nvGrpSpPr>
          <p:grpSpPr bwMode="auto">
            <a:xfrm rot="17866498" flipH="1" flipV="1">
              <a:off x="2325" y="1551"/>
              <a:ext cx="504" cy="139"/>
              <a:chOff x="2673" y="1061"/>
              <a:chExt cx="752" cy="236"/>
            </a:xfrm>
            <a:grpFill/>
          </p:grpSpPr>
          <p:grpSp>
            <p:nvGrpSpPr>
              <p:cNvPr id="136575" name="Group 47">
                <a:extLst>
                  <a:ext uri="{FF2B5EF4-FFF2-40B4-BE49-F238E27FC236}">
                    <a16:creationId xmlns:a16="http://schemas.microsoft.com/office/drawing/2014/main" id="{02B78D99-74BD-4BA4-3465-DDBC5BEAD63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73" y="1061"/>
                <a:ext cx="602" cy="170"/>
                <a:chOff x="1777" y="2590"/>
                <a:chExt cx="906" cy="257"/>
              </a:xfrm>
              <a:grpFill/>
            </p:grpSpPr>
            <p:sp>
              <p:nvSpPr>
                <p:cNvPr id="136581" name="AutoShape 50">
                  <a:extLst>
                    <a:ext uri="{FF2B5EF4-FFF2-40B4-BE49-F238E27FC236}">
                      <a16:creationId xmlns:a16="http://schemas.microsoft.com/office/drawing/2014/main" id="{6EAD4FCD-28DC-F71E-7FA9-66628BC39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582" name="AutoShape 51">
                  <a:extLst>
                    <a:ext uri="{FF2B5EF4-FFF2-40B4-BE49-F238E27FC236}">
                      <a16:creationId xmlns:a16="http://schemas.microsoft.com/office/drawing/2014/main" id="{82B9218A-2399-97B6-F10F-077F30A683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1350"/>
                </a:p>
              </p:txBody>
            </p:sp>
          </p:grpSp>
          <p:grpSp>
            <p:nvGrpSpPr>
              <p:cNvPr id="136576" name="Group 52">
                <a:extLst>
                  <a:ext uri="{FF2B5EF4-FFF2-40B4-BE49-F238E27FC236}">
                    <a16:creationId xmlns:a16="http://schemas.microsoft.com/office/drawing/2014/main" id="{97452F50-81DD-B1B2-E6B5-5F2FB1A39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  <a:grpFill/>
            </p:grpSpPr>
            <p:sp>
              <p:nvSpPr>
                <p:cNvPr id="136577" name="AutoShape 53">
                  <a:extLst>
                    <a:ext uri="{FF2B5EF4-FFF2-40B4-BE49-F238E27FC236}">
                      <a16:creationId xmlns:a16="http://schemas.microsoft.com/office/drawing/2014/main" id="{87247D1A-6B67-4FF5-D6D1-C4D6C60D10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578" name="AutoShape 54">
                  <a:extLst>
                    <a:ext uri="{FF2B5EF4-FFF2-40B4-BE49-F238E27FC236}">
                      <a16:creationId xmlns:a16="http://schemas.microsoft.com/office/drawing/2014/main" id="{6F71410F-2E30-7071-0FEF-3BF4DEB049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579" name="AutoShape 55">
                  <a:extLst>
                    <a:ext uri="{FF2B5EF4-FFF2-40B4-BE49-F238E27FC236}">
                      <a16:creationId xmlns:a16="http://schemas.microsoft.com/office/drawing/2014/main" id="{0B04E6BC-9A0A-096C-EA30-258B090AB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580" name="AutoShape 56">
                  <a:extLst>
                    <a:ext uri="{FF2B5EF4-FFF2-40B4-BE49-F238E27FC236}">
                      <a16:creationId xmlns:a16="http://schemas.microsoft.com/office/drawing/2014/main" id="{F64E793E-9E6B-F743-2523-50B267BAE8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1350"/>
                </a:p>
              </p:txBody>
            </p:sp>
          </p:grpSp>
        </p:grpSp>
        <p:sp>
          <p:nvSpPr>
            <p:cNvPr id="136574" name="AutoShape 64">
              <a:extLst>
                <a:ext uri="{FF2B5EF4-FFF2-40B4-BE49-F238E27FC236}">
                  <a16:creationId xmlns:a16="http://schemas.microsoft.com/office/drawing/2014/main" id="{55038E74-F785-E009-0CDA-C881AFE91AA1}"/>
                </a:ext>
              </a:extLst>
            </p:cNvPr>
            <p:cNvSpPr>
              <a:spLocks noChangeArrowheads="1"/>
            </p:cNvSpPr>
            <p:nvPr/>
          </p:nvSpPr>
          <p:spPr bwMode="white">
            <a:xfrm rot="2883168" flipH="1" flipV="1">
              <a:off x="2599" y="1408"/>
              <a:ext cx="79" cy="320"/>
            </a:xfrm>
            <a:prstGeom prst="moon">
              <a:avLst>
                <a:gd name="adj" fmla="val 49773"/>
              </a:avLst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1350"/>
            </a:p>
          </p:txBody>
        </p:sp>
      </p:grpSp>
      <p:pic>
        <p:nvPicPr>
          <p:cNvPr id="136584" name="Graphic 136583" descr="Customer review with solid fill">
            <a:extLst>
              <a:ext uri="{FF2B5EF4-FFF2-40B4-BE49-F238E27FC236}">
                <a16:creationId xmlns:a16="http://schemas.microsoft.com/office/drawing/2014/main" id="{F65A5E82-4633-C470-B09D-23A7662B2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41312" y="4139310"/>
            <a:ext cx="538721" cy="538721"/>
          </a:xfrm>
          <a:prstGeom prst="rect">
            <a:avLst/>
          </a:prstGeom>
        </p:spPr>
      </p:pic>
      <p:pic>
        <p:nvPicPr>
          <p:cNvPr id="136586" name="Graphic 136585" descr="Continuous Improvement with solid fill">
            <a:extLst>
              <a:ext uri="{FF2B5EF4-FFF2-40B4-BE49-F238E27FC236}">
                <a16:creationId xmlns:a16="http://schemas.microsoft.com/office/drawing/2014/main" id="{4A4D01F7-2BB7-3592-8777-AF8D1514B0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11767" y="3989787"/>
            <a:ext cx="703807" cy="703807"/>
          </a:xfrm>
          <a:prstGeom prst="rect">
            <a:avLst/>
          </a:prstGeom>
        </p:spPr>
      </p:pic>
      <p:pic>
        <p:nvPicPr>
          <p:cNvPr id="136588" name="Graphic 136587" descr="Business Growth with solid fill">
            <a:extLst>
              <a:ext uri="{FF2B5EF4-FFF2-40B4-BE49-F238E27FC236}">
                <a16:creationId xmlns:a16="http://schemas.microsoft.com/office/drawing/2014/main" id="{53682B5E-2DC4-92E6-2BF8-D95B40EF1F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09281" y="2282029"/>
            <a:ext cx="597455" cy="597455"/>
          </a:xfrm>
          <a:prstGeom prst="rect">
            <a:avLst/>
          </a:prstGeom>
        </p:spPr>
      </p:pic>
      <p:pic>
        <p:nvPicPr>
          <p:cNvPr id="136590" name="Graphic 136589" descr="Group brainstorm with solid fill">
            <a:extLst>
              <a:ext uri="{FF2B5EF4-FFF2-40B4-BE49-F238E27FC236}">
                <a16:creationId xmlns:a16="http://schemas.microsoft.com/office/drawing/2014/main" id="{5D57DB82-6EB0-3ABB-98E6-E8BA5C9A8B9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146624" y="1293879"/>
            <a:ext cx="599267" cy="599267"/>
          </a:xfrm>
          <a:prstGeom prst="rect">
            <a:avLst/>
          </a:prstGeom>
        </p:spPr>
      </p:pic>
      <p:pic>
        <p:nvPicPr>
          <p:cNvPr id="136592" name="Graphic 136591" descr="Dollar with solid fill">
            <a:extLst>
              <a:ext uri="{FF2B5EF4-FFF2-40B4-BE49-F238E27FC236}">
                <a16:creationId xmlns:a16="http://schemas.microsoft.com/office/drawing/2014/main" id="{EBD0F37D-EDED-6BC8-2551-D268EA575D3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55933" y="3013738"/>
            <a:ext cx="652691" cy="652691"/>
          </a:xfrm>
          <a:prstGeom prst="rect">
            <a:avLst/>
          </a:prstGeom>
        </p:spPr>
      </p:pic>
      <p:pic>
        <p:nvPicPr>
          <p:cNvPr id="136594" name="Graphic 136593" descr="Handshake with solid fill">
            <a:extLst>
              <a:ext uri="{FF2B5EF4-FFF2-40B4-BE49-F238E27FC236}">
                <a16:creationId xmlns:a16="http://schemas.microsoft.com/office/drawing/2014/main" id="{3F487742-DE72-4853-DEA1-095048B9FE1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902336" y="1941840"/>
            <a:ext cx="612576" cy="612576"/>
          </a:xfrm>
          <a:prstGeom prst="rect">
            <a:avLst/>
          </a:prstGeom>
        </p:spPr>
      </p:pic>
      <p:pic>
        <p:nvPicPr>
          <p:cNvPr id="136596" name="Graphic 136595" descr="Scales of justice with solid fill">
            <a:extLst>
              <a:ext uri="{FF2B5EF4-FFF2-40B4-BE49-F238E27FC236}">
                <a16:creationId xmlns:a16="http://schemas.microsoft.com/office/drawing/2014/main" id="{D9C97A99-2B88-73B4-42A1-6CE7C87EB51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637482" y="1397156"/>
            <a:ext cx="556022" cy="556022"/>
          </a:xfrm>
          <a:prstGeom prst="rect">
            <a:avLst/>
          </a:prstGeom>
        </p:spPr>
      </p:pic>
      <p:sp>
        <p:nvSpPr>
          <p:cNvPr id="136597" name="Rectangle 177">
            <a:extLst>
              <a:ext uri="{FF2B5EF4-FFF2-40B4-BE49-F238E27FC236}">
                <a16:creationId xmlns:a16="http://schemas.microsoft.com/office/drawing/2014/main" id="{89828AA6-FB76-73D6-4DD8-24B892707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425" y="2425639"/>
            <a:ext cx="12473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Entering New Geographies</a:t>
            </a:r>
          </a:p>
        </p:txBody>
      </p:sp>
      <p:sp>
        <p:nvSpPr>
          <p:cNvPr id="136598" name="Rectangle 177">
            <a:extLst>
              <a:ext uri="{FF2B5EF4-FFF2-40B4-BE49-F238E27FC236}">
                <a16:creationId xmlns:a16="http://schemas.microsoft.com/office/drawing/2014/main" id="{48269F39-38AC-58E1-3921-7865DBD91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35" y="4043381"/>
            <a:ext cx="15121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Innovating Within Current Markets</a:t>
            </a:r>
          </a:p>
        </p:txBody>
      </p:sp>
      <p:sp>
        <p:nvSpPr>
          <p:cNvPr id="136599" name="Rectangle 177">
            <a:extLst>
              <a:ext uri="{FF2B5EF4-FFF2-40B4-BE49-F238E27FC236}">
                <a16:creationId xmlns:a16="http://schemas.microsoft.com/office/drawing/2014/main" id="{0329F06F-2E0C-DBE8-8C1E-BD1752E5A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115" y="4152227"/>
            <a:ext cx="15121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Unlocking Untapped Demographics</a:t>
            </a:r>
          </a:p>
        </p:txBody>
      </p:sp>
      <p:sp>
        <p:nvSpPr>
          <p:cNvPr id="136600" name="Rectangle 177">
            <a:extLst>
              <a:ext uri="{FF2B5EF4-FFF2-40B4-BE49-F238E27FC236}">
                <a16:creationId xmlns:a16="http://schemas.microsoft.com/office/drawing/2014/main" id="{800E67F1-948F-3C9E-417C-F0484D358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6665" y="3069234"/>
            <a:ext cx="13312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Reinventing Revenue Streams</a:t>
            </a:r>
          </a:p>
        </p:txBody>
      </p:sp>
      <p:sp>
        <p:nvSpPr>
          <p:cNvPr id="136601" name="Rectangle 177">
            <a:extLst>
              <a:ext uri="{FF2B5EF4-FFF2-40B4-BE49-F238E27FC236}">
                <a16:creationId xmlns:a16="http://schemas.microsoft.com/office/drawing/2014/main" id="{5D8898C9-9F46-4237-2AA3-CE3C626F5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4632" y="2097939"/>
            <a:ext cx="15121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Accelerating Growth Externally</a:t>
            </a:r>
          </a:p>
        </p:txBody>
      </p:sp>
      <p:sp>
        <p:nvSpPr>
          <p:cNvPr id="136602" name="Rectangle 177">
            <a:extLst>
              <a:ext uri="{FF2B5EF4-FFF2-40B4-BE49-F238E27FC236}">
                <a16:creationId xmlns:a16="http://schemas.microsoft.com/office/drawing/2014/main" id="{BFA6E807-A145-9AE2-8B57-7C9234CE7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1367205"/>
            <a:ext cx="21595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Redefining Market Boundaries</a:t>
            </a:r>
          </a:p>
        </p:txBody>
      </p:sp>
    </p:spTree>
    <p:extLst>
      <p:ext uri="{BB962C8B-B14F-4D97-AF65-F5344CB8AC3E}">
        <p14:creationId xmlns:p14="http://schemas.microsoft.com/office/powerpoint/2010/main" val="262961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McKinsey’s Seven Degrees Framework-3 </a:t>
            </a:r>
          </a:p>
        </p:txBody>
      </p:sp>
      <p:grpSp>
        <p:nvGrpSpPr>
          <p:cNvPr id="136272" name="Group 136271">
            <a:extLst>
              <a:ext uri="{FF2B5EF4-FFF2-40B4-BE49-F238E27FC236}">
                <a16:creationId xmlns:a16="http://schemas.microsoft.com/office/drawing/2014/main" id="{F87BB6A3-175F-89D2-07B0-DC7554327E5C}"/>
              </a:ext>
            </a:extLst>
          </p:cNvPr>
          <p:cNvGrpSpPr/>
          <p:nvPr/>
        </p:nvGrpSpPr>
        <p:grpSpPr>
          <a:xfrm>
            <a:off x="541270" y="1923678"/>
            <a:ext cx="6770794" cy="1721345"/>
            <a:chOff x="1186603" y="1779662"/>
            <a:chExt cx="6770794" cy="2153393"/>
          </a:xfrm>
        </p:grpSpPr>
        <p:grpSp>
          <p:nvGrpSpPr>
            <p:cNvPr id="136260" name="Group 136259">
              <a:extLst>
                <a:ext uri="{FF2B5EF4-FFF2-40B4-BE49-F238E27FC236}">
                  <a16:creationId xmlns:a16="http://schemas.microsoft.com/office/drawing/2014/main" id="{A5A299CE-D0B9-A2E0-66C0-18ED8A121A65}"/>
                </a:ext>
              </a:extLst>
            </p:cNvPr>
            <p:cNvGrpSpPr/>
            <p:nvPr/>
          </p:nvGrpSpPr>
          <p:grpSpPr>
            <a:xfrm>
              <a:off x="1186603" y="1779662"/>
              <a:ext cx="2362963" cy="2150152"/>
              <a:chOff x="755577" y="2139703"/>
              <a:chExt cx="1806239" cy="1438200"/>
            </a:xfrm>
          </p:grpSpPr>
          <p:sp>
            <p:nvSpPr>
              <p:cNvPr id="136261" name="Shape 26958">
                <a:extLst>
                  <a:ext uri="{FF2B5EF4-FFF2-40B4-BE49-F238E27FC236}">
                    <a16:creationId xmlns:a16="http://schemas.microsoft.com/office/drawing/2014/main" id="{E7AEC4FA-0F83-2E3B-A6EE-68733B5108E4}"/>
                  </a:ext>
                </a:extLst>
              </p:cNvPr>
              <p:cNvSpPr/>
              <p:nvPr/>
            </p:nvSpPr>
            <p:spPr>
              <a:xfrm>
                <a:off x="755577" y="2139703"/>
                <a:ext cx="1806239" cy="1438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21600" y="9671"/>
                      <a:pt x="19011" y="0"/>
                      <a:pt x="15818" y="0"/>
                    </a:cubicBezTo>
                    <a:lnTo>
                      <a:pt x="5782" y="0"/>
                    </a:lnTo>
                    <a:cubicBezTo>
                      <a:pt x="2589" y="0"/>
                      <a:pt x="0" y="9671"/>
                      <a:pt x="0" y="21600"/>
                    </a:cubicBezTo>
                  </a:path>
                </a:pathLst>
              </a:custGeom>
              <a:solidFill>
                <a:srgbClr val="7FD7F7"/>
              </a:solidFill>
              <a:ln w="12700" cap="flat">
                <a:noFill/>
                <a:miter lim="400000"/>
              </a:ln>
              <a:effectLst>
                <a:outerShdw blurRad="330200" dist="38100" dir="10800000" algn="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30434" tIns="30434" rIns="30434" bIns="30434" numCol="1" anchor="ctr">
                <a:noAutofit/>
              </a:bodyPr>
              <a:lstStyle/>
              <a:p>
                <a:pPr defTabSz="2738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136262" name="Shape 26959">
                <a:extLst>
                  <a:ext uri="{FF2B5EF4-FFF2-40B4-BE49-F238E27FC236}">
                    <a16:creationId xmlns:a16="http://schemas.microsoft.com/office/drawing/2014/main" id="{CE8DCE3C-62AB-2F57-323B-C21F9E0161B5}"/>
                  </a:ext>
                </a:extLst>
              </p:cNvPr>
              <p:cNvSpPr/>
              <p:nvPr/>
            </p:nvSpPr>
            <p:spPr>
              <a:xfrm>
                <a:off x="755577" y="2139703"/>
                <a:ext cx="1322718" cy="1438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0" y="9671"/>
                      <a:pt x="3535" y="0"/>
                      <a:pt x="7896" y="0"/>
                    </a:cubicBezTo>
                    <a:lnTo>
                      <a:pt x="21600" y="0"/>
                    </a:lnTo>
                    <a:cubicBezTo>
                      <a:pt x="17239" y="0"/>
                      <a:pt x="13704" y="9671"/>
                      <a:pt x="13704" y="21600"/>
                    </a:cubicBezTo>
                  </a:path>
                </a:pathLst>
              </a:custGeom>
              <a:solidFill>
                <a:srgbClr val="000000">
                  <a:alpha val="15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0434" tIns="30434" rIns="30434" bIns="30434" numCol="1" anchor="ctr">
                <a:noAutofit/>
              </a:bodyPr>
              <a:lstStyle/>
              <a:p>
                <a:pPr defTabSz="2738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  <p:grpSp>
          <p:nvGrpSpPr>
            <p:cNvPr id="136257" name="Group 136256">
              <a:extLst>
                <a:ext uri="{FF2B5EF4-FFF2-40B4-BE49-F238E27FC236}">
                  <a16:creationId xmlns:a16="http://schemas.microsoft.com/office/drawing/2014/main" id="{D822B8A9-B958-EC7C-EE6D-C19846A26E33}"/>
                </a:ext>
              </a:extLst>
            </p:cNvPr>
            <p:cNvGrpSpPr/>
            <p:nvPr/>
          </p:nvGrpSpPr>
          <p:grpSpPr>
            <a:xfrm>
              <a:off x="2698772" y="2136270"/>
              <a:ext cx="2057304" cy="1793543"/>
              <a:chOff x="755577" y="2139703"/>
              <a:chExt cx="1806239" cy="1438200"/>
            </a:xfrm>
          </p:grpSpPr>
          <p:sp>
            <p:nvSpPr>
              <p:cNvPr id="136258" name="Shape 26958">
                <a:extLst>
                  <a:ext uri="{FF2B5EF4-FFF2-40B4-BE49-F238E27FC236}">
                    <a16:creationId xmlns:a16="http://schemas.microsoft.com/office/drawing/2014/main" id="{9E7FE5B4-5B8D-F832-5778-40CF665A76AC}"/>
                  </a:ext>
                </a:extLst>
              </p:cNvPr>
              <p:cNvSpPr/>
              <p:nvPr/>
            </p:nvSpPr>
            <p:spPr>
              <a:xfrm>
                <a:off x="755577" y="2139703"/>
                <a:ext cx="1806239" cy="1438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21600" y="9671"/>
                      <a:pt x="19011" y="0"/>
                      <a:pt x="15818" y="0"/>
                    </a:cubicBezTo>
                    <a:lnTo>
                      <a:pt x="5782" y="0"/>
                    </a:lnTo>
                    <a:cubicBezTo>
                      <a:pt x="2589" y="0"/>
                      <a:pt x="0" y="9671"/>
                      <a:pt x="0" y="21600"/>
                    </a:cubicBezTo>
                  </a:path>
                </a:pathLst>
              </a:custGeom>
              <a:solidFill>
                <a:srgbClr val="F6BD1D"/>
              </a:solidFill>
              <a:ln w="12700" cap="flat">
                <a:noFill/>
                <a:miter lim="400000"/>
              </a:ln>
              <a:effectLst>
                <a:outerShdw blurRad="330200" dist="38100" dir="10800000" algn="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30434" tIns="30434" rIns="30434" bIns="30434" numCol="1" anchor="ctr">
                <a:noAutofit/>
              </a:bodyPr>
              <a:lstStyle/>
              <a:p>
                <a:pPr defTabSz="2738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136259" name="Shape 26959">
                <a:extLst>
                  <a:ext uri="{FF2B5EF4-FFF2-40B4-BE49-F238E27FC236}">
                    <a16:creationId xmlns:a16="http://schemas.microsoft.com/office/drawing/2014/main" id="{68BC8A9B-BB0D-398E-BD40-9CA0033A8511}"/>
                  </a:ext>
                </a:extLst>
              </p:cNvPr>
              <p:cNvSpPr/>
              <p:nvPr/>
            </p:nvSpPr>
            <p:spPr>
              <a:xfrm>
                <a:off x="755577" y="2139703"/>
                <a:ext cx="1322718" cy="1438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0" y="9671"/>
                      <a:pt x="3535" y="0"/>
                      <a:pt x="7896" y="0"/>
                    </a:cubicBezTo>
                    <a:lnTo>
                      <a:pt x="21600" y="0"/>
                    </a:lnTo>
                    <a:cubicBezTo>
                      <a:pt x="17239" y="0"/>
                      <a:pt x="13704" y="9671"/>
                      <a:pt x="13704" y="21600"/>
                    </a:cubicBezTo>
                  </a:path>
                </a:pathLst>
              </a:custGeom>
              <a:solidFill>
                <a:srgbClr val="000000">
                  <a:alpha val="15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0434" tIns="30434" rIns="30434" bIns="30434" numCol="1" anchor="ctr">
                <a:noAutofit/>
              </a:bodyPr>
              <a:lstStyle/>
              <a:p>
                <a:pPr defTabSz="2738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  <p:grpSp>
          <p:nvGrpSpPr>
            <p:cNvPr id="136256" name="Group 136255">
              <a:extLst>
                <a:ext uri="{FF2B5EF4-FFF2-40B4-BE49-F238E27FC236}">
                  <a16:creationId xmlns:a16="http://schemas.microsoft.com/office/drawing/2014/main" id="{B873ABD1-F5EC-B87D-3C05-F395A9702C82}"/>
                </a:ext>
              </a:extLst>
            </p:cNvPr>
            <p:cNvGrpSpPr/>
            <p:nvPr/>
          </p:nvGrpSpPr>
          <p:grpSpPr>
            <a:xfrm>
              <a:off x="3996957" y="2492895"/>
              <a:ext cx="1806239" cy="1438200"/>
              <a:chOff x="755577" y="2139703"/>
              <a:chExt cx="1806239" cy="1438200"/>
            </a:xfrm>
          </p:grpSpPr>
          <p:sp>
            <p:nvSpPr>
              <p:cNvPr id="136245" name="Shape 26958">
                <a:extLst>
                  <a:ext uri="{FF2B5EF4-FFF2-40B4-BE49-F238E27FC236}">
                    <a16:creationId xmlns:a16="http://schemas.microsoft.com/office/drawing/2014/main" id="{667AE207-EA07-53FF-868F-6D97C36C9E43}"/>
                  </a:ext>
                </a:extLst>
              </p:cNvPr>
              <p:cNvSpPr/>
              <p:nvPr/>
            </p:nvSpPr>
            <p:spPr>
              <a:xfrm>
                <a:off x="755577" y="2139703"/>
                <a:ext cx="1806239" cy="1438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21600" y="9671"/>
                      <a:pt x="19011" y="0"/>
                      <a:pt x="15818" y="0"/>
                    </a:cubicBezTo>
                    <a:lnTo>
                      <a:pt x="5782" y="0"/>
                    </a:lnTo>
                    <a:cubicBezTo>
                      <a:pt x="2589" y="0"/>
                      <a:pt x="0" y="9671"/>
                      <a:pt x="0" y="21600"/>
                    </a:cubicBezTo>
                  </a:path>
                </a:pathLst>
              </a:custGeom>
              <a:solidFill>
                <a:srgbClr val="B7DEE8"/>
              </a:solidFill>
              <a:ln w="12700" cap="flat">
                <a:noFill/>
                <a:miter lim="400000"/>
              </a:ln>
              <a:effectLst>
                <a:outerShdw blurRad="330200" dist="38100" dir="10800000" algn="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30434" tIns="30434" rIns="30434" bIns="30434" numCol="1" anchor="ctr">
                <a:noAutofit/>
              </a:bodyPr>
              <a:lstStyle/>
              <a:p>
                <a:pPr defTabSz="2738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136249" name="Shape 26959">
                <a:extLst>
                  <a:ext uri="{FF2B5EF4-FFF2-40B4-BE49-F238E27FC236}">
                    <a16:creationId xmlns:a16="http://schemas.microsoft.com/office/drawing/2014/main" id="{4E5FEA3C-6BAE-39E9-8973-A8A1B4F3A981}"/>
                  </a:ext>
                </a:extLst>
              </p:cNvPr>
              <p:cNvSpPr/>
              <p:nvPr/>
            </p:nvSpPr>
            <p:spPr>
              <a:xfrm>
                <a:off x="755577" y="2139703"/>
                <a:ext cx="1322718" cy="1438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0" y="9671"/>
                      <a:pt x="3535" y="0"/>
                      <a:pt x="7896" y="0"/>
                    </a:cubicBezTo>
                    <a:lnTo>
                      <a:pt x="21600" y="0"/>
                    </a:lnTo>
                    <a:cubicBezTo>
                      <a:pt x="17239" y="0"/>
                      <a:pt x="13704" y="9671"/>
                      <a:pt x="13704" y="21600"/>
                    </a:cubicBezTo>
                  </a:path>
                </a:pathLst>
              </a:custGeom>
              <a:solidFill>
                <a:srgbClr val="000000">
                  <a:alpha val="15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0434" tIns="30434" rIns="30434" bIns="30434" numCol="1" anchor="ctr">
                <a:noAutofit/>
              </a:bodyPr>
              <a:lstStyle/>
              <a:p>
                <a:pPr defTabSz="2738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  <p:sp>
          <p:nvSpPr>
            <p:cNvPr id="136246" name="Shape 26964">
              <a:extLst>
                <a:ext uri="{FF2B5EF4-FFF2-40B4-BE49-F238E27FC236}">
                  <a16:creationId xmlns:a16="http://schemas.microsoft.com/office/drawing/2014/main" id="{ACCE8680-2F1F-6F60-CC76-88AE0F221A42}"/>
                </a:ext>
              </a:extLst>
            </p:cNvPr>
            <p:cNvSpPr/>
            <p:nvPr/>
          </p:nvSpPr>
          <p:spPr>
            <a:xfrm>
              <a:off x="5060438" y="2755485"/>
              <a:ext cx="1474837" cy="1174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21600" y="9671"/>
                    <a:pt x="19011" y="0"/>
                    <a:pt x="15818" y="0"/>
                  </a:cubicBezTo>
                  <a:lnTo>
                    <a:pt x="5782" y="0"/>
                  </a:lnTo>
                  <a:cubicBezTo>
                    <a:pt x="2589" y="0"/>
                    <a:pt x="0" y="9671"/>
                    <a:pt x="0" y="21600"/>
                  </a:cubicBez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 cap="flat">
              <a:noFill/>
              <a:miter lim="400000"/>
            </a:ln>
            <a:effectLst>
              <a:outerShdw blurRad="3302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36247" name="Shape 26970">
              <a:extLst>
                <a:ext uri="{FF2B5EF4-FFF2-40B4-BE49-F238E27FC236}">
                  <a16:creationId xmlns:a16="http://schemas.microsoft.com/office/drawing/2014/main" id="{AA09C8E7-3025-4D38-437C-E3A610B2C247}"/>
                </a:ext>
              </a:extLst>
            </p:cNvPr>
            <p:cNvSpPr/>
            <p:nvPr/>
          </p:nvSpPr>
          <p:spPr>
            <a:xfrm>
              <a:off x="5976724" y="2991816"/>
              <a:ext cx="1178362" cy="938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21600" y="9671"/>
                    <a:pt x="19011" y="0"/>
                    <a:pt x="15818" y="0"/>
                  </a:cubicBezTo>
                  <a:lnTo>
                    <a:pt x="5782" y="0"/>
                  </a:lnTo>
                  <a:cubicBezTo>
                    <a:pt x="2589" y="0"/>
                    <a:pt x="0" y="9671"/>
                    <a:pt x="0" y="21600"/>
                  </a:cubicBezTo>
                </a:path>
              </a:pathLst>
            </a:custGeom>
            <a:solidFill>
              <a:srgbClr val="D7E4BD"/>
            </a:solidFill>
            <a:ln w="12700" cap="flat">
              <a:noFill/>
              <a:miter lim="400000"/>
            </a:ln>
            <a:effectLst>
              <a:outerShdw blurRad="3302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36248" name="Shape 26976">
              <a:extLst>
                <a:ext uri="{FF2B5EF4-FFF2-40B4-BE49-F238E27FC236}">
                  <a16:creationId xmlns:a16="http://schemas.microsoft.com/office/drawing/2014/main" id="{7208C9C1-C264-91CC-8B3E-49B47530F4C8}"/>
                </a:ext>
              </a:extLst>
            </p:cNvPr>
            <p:cNvSpPr/>
            <p:nvPr/>
          </p:nvSpPr>
          <p:spPr>
            <a:xfrm>
              <a:off x="6697977" y="3209390"/>
              <a:ext cx="906189" cy="721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21600" y="9671"/>
                    <a:pt x="19011" y="0"/>
                    <a:pt x="15818" y="0"/>
                  </a:cubicBezTo>
                  <a:lnTo>
                    <a:pt x="5782" y="0"/>
                  </a:lnTo>
                  <a:cubicBezTo>
                    <a:pt x="2589" y="0"/>
                    <a:pt x="0" y="9671"/>
                    <a:pt x="0" y="21600"/>
                  </a:cubicBezTo>
                </a:path>
              </a:pathLst>
            </a:custGeom>
            <a:solidFill>
              <a:srgbClr val="CCC1DA"/>
            </a:solidFill>
            <a:ln w="12700" cap="flat">
              <a:noFill/>
              <a:miter lim="400000"/>
            </a:ln>
            <a:effectLst>
              <a:outerShdw blurRad="3302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36250" name="Shape 26965">
              <a:extLst>
                <a:ext uri="{FF2B5EF4-FFF2-40B4-BE49-F238E27FC236}">
                  <a16:creationId xmlns:a16="http://schemas.microsoft.com/office/drawing/2014/main" id="{5A80DCDD-E354-8BF8-1FF8-9648A531525A}"/>
                </a:ext>
              </a:extLst>
            </p:cNvPr>
            <p:cNvSpPr/>
            <p:nvPr/>
          </p:nvSpPr>
          <p:spPr>
            <a:xfrm>
              <a:off x="5060438" y="2755485"/>
              <a:ext cx="1080028" cy="1174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0" y="9671"/>
                    <a:pt x="3535" y="0"/>
                    <a:pt x="7896" y="0"/>
                  </a:cubicBezTo>
                  <a:lnTo>
                    <a:pt x="21600" y="0"/>
                  </a:lnTo>
                  <a:cubicBezTo>
                    <a:pt x="17239" y="0"/>
                    <a:pt x="13704" y="9671"/>
                    <a:pt x="13704" y="21600"/>
                  </a:cubicBezTo>
                </a:path>
              </a:pathLst>
            </a:custGeom>
            <a:solidFill>
              <a:srgbClr val="000000">
                <a:alpha val="1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36251" name="Shape 26971">
              <a:extLst>
                <a:ext uri="{FF2B5EF4-FFF2-40B4-BE49-F238E27FC236}">
                  <a16:creationId xmlns:a16="http://schemas.microsoft.com/office/drawing/2014/main" id="{517402A3-69C2-A549-5A5B-662F27EEA67A}"/>
                </a:ext>
              </a:extLst>
            </p:cNvPr>
            <p:cNvSpPr/>
            <p:nvPr/>
          </p:nvSpPr>
          <p:spPr>
            <a:xfrm>
              <a:off x="5976724" y="2991816"/>
              <a:ext cx="862914" cy="938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0" y="9671"/>
                    <a:pt x="3535" y="0"/>
                    <a:pt x="7896" y="0"/>
                  </a:cubicBezTo>
                  <a:lnTo>
                    <a:pt x="21600" y="0"/>
                  </a:lnTo>
                  <a:cubicBezTo>
                    <a:pt x="17239" y="0"/>
                    <a:pt x="13704" y="9671"/>
                    <a:pt x="13704" y="21600"/>
                  </a:cubicBezTo>
                </a:path>
              </a:pathLst>
            </a:custGeom>
            <a:solidFill>
              <a:srgbClr val="000000">
                <a:alpha val="1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36252" name="Shape 26977">
              <a:extLst>
                <a:ext uri="{FF2B5EF4-FFF2-40B4-BE49-F238E27FC236}">
                  <a16:creationId xmlns:a16="http://schemas.microsoft.com/office/drawing/2014/main" id="{6267B934-EFA7-03AF-4BF3-CA8EC877A355}"/>
                </a:ext>
              </a:extLst>
            </p:cNvPr>
            <p:cNvSpPr/>
            <p:nvPr/>
          </p:nvSpPr>
          <p:spPr>
            <a:xfrm>
              <a:off x="6697977" y="3209390"/>
              <a:ext cx="663605" cy="721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0" y="9671"/>
                    <a:pt x="3535" y="0"/>
                    <a:pt x="7896" y="0"/>
                  </a:cubicBezTo>
                  <a:lnTo>
                    <a:pt x="21600" y="0"/>
                  </a:lnTo>
                  <a:cubicBezTo>
                    <a:pt x="17239" y="0"/>
                    <a:pt x="13704" y="9671"/>
                    <a:pt x="13704" y="21600"/>
                  </a:cubicBezTo>
                </a:path>
              </a:pathLst>
            </a:custGeom>
            <a:solidFill>
              <a:srgbClr val="000000">
                <a:alpha val="1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36253" name="Shape 26982">
              <a:extLst>
                <a:ext uri="{FF2B5EF4-FFF2-40B4-BE49-F238E27FC236}">
                  <a16:creationId xmlns:a16="http://schemas.microsoft.com/office/drawing/2014/main" id="{3773FE6E-2CAC-CBF4-6CE2-1BEC47717CEB}"/>
                </a:ext>
              </a:extLst>
            </p:cNvPr>
            <p:cNvSpPr/>
            <p:nvPr/>
          </p:nvSpPr>
          <p:spPr>
            <a:xfrm>
              <a:off x="7279396" y="3393203"/>
              <a:ext cx="678001" cy="539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21600" y="9671"/>
                    <a:pt x="19012" y="0"/>
                    <a:pt x="15818" y="0"/>
                  </a:cubicBezTo>
                  <a:lnTo>
                    <a:pt x="5782" y="0"/>
                  </a:lnTo>
                  <a:cubicBezTo>
                    <a:pt x="2589" y="0"/>
                    <a:pt x="0" y="9671"/>
                    <a:pt x="0" y="2160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12700" cap="flat">
              <a:noFill/>
              <a:miter lim="400000"/>
            </a:ln>
            <a:effectLst>
              <a:outerShdw blurRad="3302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36254" name="Shape 26983">
              <a:extLst>
                <a:ext uri="{FF2B5EF4-FFF2-40B4-BE49-F238E27FC236}">
                  <a16:creationId xmlns:a16="http://schemas.microsoft.com/office/drawing/2014/main" id="{33E36C73-B12E-9FDC-917A-043609853ADB}"/>
                </a:ext>
              </a:extLst>
            </p:cNvPr>
            <p:cNvSpPr/>
            <p:nvPr/>
          </p:nvSpPr>
          <p:spPr>
            <a:xfrm>
              <a:off x="7279396" y="3393203"/>
              <a:ext cx="496505" cy="539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0" y="9671"/>
                    <a:pt x="3535" y="0"/>
                    <a:pt x="7896" y="0"/>
                  </a:cubicBezTo>
                  <a:lnTo>
                    <a:pt x="21600" y="0"/>
                  </a:lnTo>
                  <a:cubicBezTo>
                    <a:pt x="17239" y="0"/>
                    <a:pt x="13704" y="9671"/>
                    <a:pt x="13704" y="21600"/>
                  </a:cubicBezTo>
                </a:path>
              </a:pathLst>
            </a:custGeom>
            <a:solidFill>
              <a:srgbClr val="000000">
                <a:alpha val="1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cxnSp>
        <p:nvCxnSpPr>
          <p:cNvPr id="136274" name="Straight Connector 136273">
            <a:extLst>
              <a:ext uri="{FF2B5EF4-FFF2-40B4-BE49-F238E27FC236}">
                <a16:creationId xmlns:a16="http://schemas.microsoft.com/office/drawing/2014/main" id="{560C24C3-B8F3-CA34-E6EE-89C42EB95C7F}"/>
              </a:ext>
            </a:extLst>
          </p:cNvPr>
          <p:cNvCxnSpPr>
            <a:cxnSpLocks/>
          </p:cNvCxnSpPr>
          <p:nvPr/>
        </p:nvCxnSpPr>
        <p:spPr>
          <a:xfrm>
            <a:off x="395536" y="3643394"/>
            <a:ext cx="709651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6275" name="Graphic 136274" descr="Group brainstorm with solid fill">
            <a:extLst>
              <a:ext uri="{FF2B5EF4-FFF2-40B4-BE49-F238E27FC236}">
                <a16:creationId xmlns:a16="http://schemas.microsoft.com/office/drawing/2014/main" id="{B1CC3C1B-13AD-F344-8A69-08502D8345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4937" y="2454366"/>
            <a:ext cx="749832" cy="749832"/>
          </a:xfrm>
          <a:prstGeom prst="rect">
            <a:avLst/>
          </a:prstGeom>
        </p:spPr>
      </p:pic>
      <p:pic>
        <p:nvPicPr>
          <p:cNvPr id="136276" name="Graphic 136275" descr="Business Growth with solid fill">
            <a:extLst>
              <a:ext uri="{FF2B5EF4-FFF2-40B4-BE49-F238E27FC236}">
                <a16:creationId xmlns:a16="http://schemas.microsoft.com/office/drawing/2014/main" id="{4FA3D2DC-9C1D-1641-F884-C9ABCBB67C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99901" y="2732331"/>
            <a:ext cx="564062" cy="564062"/>
          </a:xfrm>
          <a:prstGeom prst="rect">
            <a:avLst/>
          </a:prstGeom>
        </p:spPr>
      </p:pic>
      <p:pic>
        <p:nvPicPr>
          <p:cNvPr id="136277" name="Graphic 136276" descr="Continuous Improvement with solid fill">
            <a:extLst>
              <a:ext uri="{FF2B5EF4-FFF2-40B4-BE49-F238E27FC236}">
                <a16:creationId xmlns:a16="http://schemas.microsoft.com/office/drawing/2014/main" id="{62B15A69-E5C1-3C0D-558C-CDC5E89C22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47626" y="2837774"/>
            <a:ext cx="591503" cy="591503"/>
          </a:xfrm>
          <a:prstGeom prst="rect">
            <a:avLst/>
          </a:prstGeom>
        </p:spPr>
      </p:pic>
      <p:pic>
        <p:nvPicPr>
          <p:cNvPr id="136278" name="Graphic 136277" descr="Customer review with solid fill">
            <a:extLst>
              <a:ext uri="{FF2B5EF4-FFF2-40B4-BE49-F238E27FC236}">
                <a16:creationId xmlns:a16="http://schemas.microsoft.com/office/drawing/2014/main" id="{633F8FE1-DBBA-9BEE-31D0-8CE1F9E6B7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86961" y="2958671"/>
            <a:ext cx="428977" cy="428977"/>
          </a:xfrm>
          <a:prstGeom prst="rect">
            <a:avLst/>
          </a:prstGeom>
        </p:spPr>
      </p:pic>
      <p:pic>
        <p:nvPicPr>
          <p:cNvPr id="136279" name="Graphic 136278" descr="Dollar with solid fill">
            <a:extLst>
              <a:ext uri="{FF2B5EF4-FFF2-40B4-BE49-F238E27FC236}">
                <a16:creationId xmlns:a16="http://schemas.microsoft.com/office/drawing/2014/main" id="{40B2D50F-6D52-19FD-8990-FB8F73AFC80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477103" y="3118451"/>
            <a:ext cx="362658" cy="362658"/>
          </a:xfrm>
          <a:prstGeom prst="rect">
            <a:avLst/>
          </a:prstGeom>
        </p:spPr>
      </p:pic>
      <p:pic>
        <p:nvPicPr>
          <p:cNvPr id="136280" name="Graphic 136279" descr="Handshake with solid fill">
            <a:extLst>
              <a:ext uri="{FF2B5EF4-FFF2-40B4-BE49-F238E27FC236}">
                <a16:creationId xmlns:a16="http://schemas.microsoft.com/office/drawing/2014/main" id="{CC2BD0DF-5F5C-2CE0-6C71-96899F716E3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128516" y="3174637"/>
            <a:ext cx="303313" cy="303313"/>
          </a:xfrm>
          <a:prstGeom prst="rect">
            <a:avLst/>
          </a:prstGeom>
        </p:spPr>
      </p:pic>
      <p:pic>
        <p:nvPicPr>
          <p:cNvPr id="136281" name="Graphic 136280" descr="Scales of justice with solid fill">
            <a:extLst>
              <a:ext uri="{FF2B5EF4-FFF2-40B4-BE49-F238E27FC236}">
                <a16:creationId xmlns:a16="http://schemas.microsoft.com/office/drawing/2014/main" id="{90C9286D-5EA4-135E-9B37-A973D8CF0F3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690494" y="3374701"/>
            <a:ext cx="210055" cy="210055"/>
          </a:xfrm>
          <a:prstGeom prst="rect">
            <a:avLst/>
          </a:prstGeom>
        </p:spPr>
      </p:pic>
      <p:sp>
        <p:nvSpPr>
          <p:cNvPr id="136282" name="Oval 136281">
            <a:extLst>
              <a:ext uri="{FF2B5EF4-FFF2-40B4-BE49-F238E27FC236}">
                <a16:creationId xmlns:a16="http://schemas.microsoft.com/office/drawing/2014/main" id="{B96AD244-9BF3-2459-55AE-897062ED8DDC}"/>
              </a:ext>
            </a:extLst>
          </p:cNvPr>
          <p:cNvSpPr/>
          <p:nvPr/>
        </p:nvSpPr>
        <p:spPr>
          <a:xfrm>
            <a:off x="1304951" y="1824761"/>
            <a:ext cx="325464" cy="32546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01</a:t>
            </a:r>
          </a:p>
        </p:txBody>
      </p:sp>
      <p:sp>
        <p:nvSpPr>
          <p:cNvPr id="136283" name="Oval 136282">
            <a:extLst>
              <a:ext uri="{FF2B5EF4-FFF2-40B4-BE49-F238E27FC236}">
                <a16:creationId xmlns:a16="http://schemas.microsoft.com/office/drawing/2014/main" id="{AF8EF886-93C3-90FC-3531-8FCC8E4940FB}"/>
              </a:ext>
            </a:extLst>
          </p:cNvPr>
          <p:cNvSpPr/>
          <p:nvPr/>
        </p:nvSpPr>
        <p:spPr>
          <a:xfrm>
            <a:off x="2394138" y="3486439"/>
            <a:ext cx="325464" cy="32546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02</a:t>
            </a:r>
          </a:p>
        </p:txBody>
      </p:sp>
      <p:sp>
        <p:nvSpPr>
          <p:cNvPr id="136284" name="Oval 136283">
            <a:extLst>
              <a:ext uri="{FF2B5EF4-FFF2-40B4-BE49-F238E27FC236}">
                <a16:creationId xmlns:a16="http://schemas.microsoft.com/office/drawing/2014/main" id="{BAE80C71-311B-B2AD-9EF0-BBDF6E0A896F}"/>
              </a:ext>
            </a:extLst>
          </p:cNvPr>
          <p:cNvSpPr/>
          <p:nvPr/>
        </p:nvSpPr>
        <p:spPr>
          <a:xfrm>
            <a:off x="3988499" y="2366265"/>
            <a:ext cx="325464" cy="3254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03</a:t>
            </a:r>
          </a:p>
        </p:txBody>
      </p:sp>
      <p:sp>
        <p:nvSpPr>
          <p:cNvPr id="136285" name="Oval 136284">
            <a:extLst>
              <a:ext uri="{FF2B5EF4-FFF2-40B4-BE49-F238E27FC236}">
                <a16:creationId xmlns:a16="http://schemas.microsoft.com/office/drawing/2014/main" id="{C6FE4F16-AD0D-A0B7-CAAC-6D69BFE25FCE}"/>
              </a:ext>
            </a:extLst>
          </p:cNvPr>
          <p:cNvSpPr/>
          <p:nvPr/>
        </p:nvSpPr>
        <p:spPr>
          <a:xfrm>
            <a:off x="4581658" y="3486439"/>
            <a:ext cx="325464" cy="32546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04</a:t>
            </a:r>
          </a:p>
        </p:txBody>
      </p:sp>
      <p:sp>
        <p:nvSpPr>
          <p:cNvPr id="136286" name="Oval 136285">
            <a:extLst>
              <a:ext uri="{FF2B5EF4-FFF2-40B4-BE49-F238E27FC236}">
                <a16:creationId xmlns:a16="http://schemas.microsoft.com/office/drawing/2014/main" id="{9229E7E1-CC31-D6DA-2478-30DAE24FCCFC}"/>
              </a:ext>
            </a:extLst>
          </p:cNvPr>
          <p:cNvSpPr/>
          <p:nvPr/>
        </p:nvSpPr>
        <p:spPr>
          <a:xfrm>
            <a:off x="5664071" y="2753904"/>
            <a:ext cx="325464" cy="3254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05</a:t>
            </a:r>
          </a:p>
        </p:txBody>
      </p:sp>
      <p:sp>
        <p:nvSpPr>
          <p:cNvPr id="136287" name="Oval 136286">
            <a:extLst>
              <a:ext uri="{FF2B5EF4-FFF2-40B4-BE49-F238E27FC236}">
                <a16:creationId xmlns:a16="http://schemas.microsoft.com/office/drawing/2014/main" id="{884AC759-2235-3EBC-4F83-9CBC582A25E5}"/>
              </a:ext>
            </a:extLst>
          </p:cNvPr>
          <p:cNvSpPr/>
          <p:nvPr/>
        </p:nvSpPr>
        <p:spPr>
          <a:xfrm>
            <a:off x="6112213" y="3486439"/>
            <a:ext cx="325464" cy="32546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06</a:t>
            </a:r>
          </a:p>
        </p:txBody>
      </p:sp>
      <p:sp>
        <p:nvSpPr>
          <p:cNvPr id="136288" name="Oval 136287">
            <a:extLst>
              <a:ext uri="{FF2B5EF4-FFF2-40B4-BE49-F238E27FC236}">
                <a16:creationId xmlns:a16="http://schemas.microsoft.com/office/drawing/2014/main" id="{666BC390-0BD2-1744-65D1-48599A509EF5}"/>
              </a:ext>
            </a:extLst>
          </p:cNvPr>
          <p:cNvSpPr/>
          <p:nvPr/>
        </p:nvSpPr>
        <p:spPr>
          <a:xfrm>
            <a:off x="6757794" y="2977754"/>
            <a:ext cx="325464" cy="32546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07</a:t>
            </a:r>
          </a:p>
        </p:txBody>
      </p:sp>
      <p:sp>
        <p:nvSpPr>
          <p:cNvPr id="136289" name="Rectangle 177">
            <a:extLst>
              <a:ext uri="{FF2B5EF4-FFF2-40B4-BE49-F238E27FC236}">
                <a16:creationId xmlns:a16="http://schemas.microsoft.com/office/drawing/2014/main" id="{71F2E813-2C1B-C719-7A8C-18C66FB06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56" y="1403114"/>
            <a:ext cx="1972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Market Penetration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Dominating Existing Markets</a:t>
            </a:r>
          </a:p>
        </p:txBody>
      </p:sp>
      <p:sp>
        <p:nvSpPr>
          <p:cNvPr id="136290" name="Rectangle 177">
            <a:extLst>
              <a:ext uri="{FF2B5EF4-FFF2-40B4-BE49-F238E27FC236}">
                <a16:creationId xmlns:a16="http://schemas.microsoft.com/office/drawing/2014/main" id="{72A6A4D5-7C22-B489-AC74-D208EA5A0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001" y="3826274"/>
            <a:ext cx="1972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Market Expansion 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Entering New Geographies</a:t>
            </a:r>
          </a:p>
        </p:txBody>
      </p:sp>
      <p:sp>
        <p:nvSpPr>
          <p:cNvPr id="136291" name="Rectangle 177">
            <a:extLst>
              <a:ext uri="{FF2B5EF4-FFF2-40B4-BE49-F238E27FC236}">
                <a16:creationId xmlns:a16="http://schemas.microsoft.com/office/drawing/2014/main" id="{C6BA29F1-7954-968D-F642-6A68249DC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855" y="1733038"/>
            <a:ext cx="15789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Product Expansion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Innovating Within Current Markets</a:t>
            </a:r>
          </a:p>
        </p:txBody>
      </p:sp>
      <p:sp>
        <p:nvSpPr>
          <p:cNvPr id="136292" name="Rectangle 177">
            <a:extLst>
              <a:ext uri="{FF2B5EF4-FFF2-40B4-BE49-F238E27FC236}">
                <a16:creationId xmlns:a16="http://schemas.microsoft.com/office/drawing/2014/main" id="{A364E9A8-BBAD-7670-98F9-B336AB8DA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0084" y="3852337"/>
            <a:ext cx="1972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New Customer Segments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Unlocking Untapped Demographics</a:t>
            </a:r>
          </a:p>
        </p:txBody>
      </p:sp>
      <p:sp>
        <p:nvSpPr>
          <p:cNvPr id="136293" name="Rectangle 177">
            <a:extLst>
              <a:ext uri="{FF2B5EF4-FFF2-40B4-BE49-F238E27FC236}">
                <a16:creationId xmlns:a16="http://schemas.microsoft.com/office/drawing/2014/main" id="{49137551-6FF2-5E4D-08EA-0A00C712F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5938" y="2171629"/>
            <a:ext cx="19875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Business Model Innovation 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Reinventing Revenue Streams</a:t>
            </a:r>
          </a:p>
        </p:txBody>
      </p:sp>
      <p:sp>
        <p:nvSpPr>
          <p:cNvPr id="136294" name="Rectangle 177">
            <a:extLst>
              <a:ext uri="{FF2B5EF4-FFF2-40B4-BE49-F238E27FC236}">
                <a16:creationId xmlns:a16="http://schemas.microsoft.com/office/drawing/2014/main" id="{E01D3679-F690-E859-EE52-A30688766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425" y="3826274"/>
            <a:ext cx="1972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M&amp;A and Partnerships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Accelerating Growth Externally</a:t>
            </a:r>
          </a:p>
        </p:txBody>
      </p:sp>
      <p:sp>
        <p:nvSpPr>
          <p:cNvPr id="136295" name="Rectangle 177">
            <a:extLst>
              <a:ext uri="{FF2B5EF4-FFF2-40B4-BE49-F238E27FC236}">
                <a16:creationId xmlns:a16="http://schemas.microsoft.com/office/drawing/2014/main" id="{4249A28C-4635-5A04-166B-9B8CC79D6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7594" y="2588687"/>
            <a:ext cx="19875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Industry Disruption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Redefining Market Boundaries</a:t>
            </a:r>
          </a:p>
        </p:txBody>
      </p:sp>
    </p:spTree>
    <p:extLst>
      <p:ext uri="{BB962C8B-B14F-4D97-AF65-F5344CB8AC3E}">
        <p14:creationId xmlns:p14="http://schemas.microsoft.com/office/powerpoint/2010/main" val="143208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McKinsey’s Seven Degrees Framework-4 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14F3761-FA3E-7425-9AB7-0350D67F6693}"/>
              </a:ext>
            </a:extLst>
          </p:cNvPr>
          <p:cNvGrpSpPr/>
          <p:nvPr/>
        </p:nvGrpSpPr>
        <p:grpSpPr>
          <a:xfrm>
            <a:off x="3419872" y="1059582"/>
            <a:ext cx="2448272" cy="3873403"/>
            <a:chOff x="3419872" y="526350"/>
            <a:chExt cx="2448272" cy="398961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571E592A-E76C-F866-95FC-F4E935DBEF28}"/>
                </a:ext>
              </a:extLst>
            </p:cNvPr>
            <p:cNvGrpSpPr/>
            <p:nvPr/>
          </p:nvGrpSpPr>
          <p:grpSpPr>
            <a:xfrm>
              <a:off x="3419872" y="526350"/>
              <a:ext cx="1509461" cy="976851"/>
              <a:chOff x="3419872" y="2616688"/>
              <a:chExt cx="1509461" cy="1137643"/>
            </a:xfrm>
          </p:grpSpPr>
          <p:sp>
            <p:nvSpPr>
              <p:cNvPr id="61" name="Freeform 7">
                <a:extLst>
                  <a:ext uri="{FF2B5EF4-FFF2-40B4-BE49-F238E27FC236}">
                    <a16:creationId xmlns:a16="http://schemas.microsoft.com/office/drawing/2014/main" id="{BE7F83BD-273D-E8ED-87E0-2D4D01905D7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357367" y="3052253"/>
                <a:ext cx="571965" cy="702078"/>
              </a:xfrm>
              <a:custGeom>
                <a:avLst/>
                <a:gdLst>
                  <a:gd name="T0" fmla="*/ 253 w 253"/>
                  <a:gd name="T1" fmla="*/ 474 h 474"/>
                  <a:gd name="T2" fmla="*/ 253 w 253"/>
                  <a:gd name="T3" fmla="*/ 2 h 474"/>
                  <a:gd name="T4" fmla="*/ 0 w 253"/>
                  <a:gd name="T5" fmla="*/ 55 h 474"/>
                  <a:gd name="T6" fmla="*/ 0 w 253"/>
                  <a:gd name="T7" fmla="*/ 474 h 474"/>
                  <a:gd name="T8" fmla="*/ 0 w 253"/>
                  <a:gd name="T9" fmla="*/ 474 h 474"/>
                  <a:gd name="T10" fmla="*/ 253 w 253"/>
                  <a:gd name="T11" fmla="*/ 47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" h="474">
                    <a:moveTo>
                      <a:pt x="253" y="474"/>
                    </a:moveTo>
                    <a:cubicBezTo>
                      <a:pt x="253" y="2"/>
                      <a:pt x="253" y="2"/>
                      <a:pt x="253" y="2"/>
                    </a:cubicBezTo>
                    <a:cubicBezTo>
                      <a:pt x="172" y="2"/>
                      <a:pt x="13" y="0"/>
                      <a:pt x="0" y="55"/>
                    </a:cubicBezTo>
                    <a:cubicBezTo>
                      <a:pt x="0" y="474"/>
                      <a:pt x="0" y="474"/>
                      <a:pt x="0" y="474"/>
                    </a:cubicBezTo>
                    <a:cubicBezTo>
                      <a:pt x="0" y="474"/>
                      <a:pt x="0" y="474"/>
                      <a:pt x="0" y="474"/>
                    </a:cubicBezTo>
                    <a:cubicBezTo>
                      <a:pt x="253" y="474"/>
                      <a:pt x="253" y="474"/>
                      <a:pt x="253" y="474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200" dirty="0"/>
              </a:p>
            </p:txBody>
          </p:sp>
          <p:sp>
            <p:nvSpPr>
              <p:cNvPr id="62" name="Freeform 8">
                <a:extLst>
                  <a:ext uri="{FF2B5EF4-FFF2-40B4-BE49-F238E27FC236}">
                    <a16:creationId xmlns:a16="http://schemas.microsoft.com/office/drawing/2014/main" id="{92EBA6F2-E2DC-6800-EB1D-B3E790950CE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419872" y="2616688"/>
                <a:ext cx="1509461" cy="517502"/>
              </a:xfrm>
              <a:custGeom>
                <a:avLst/>
                <a:gdLst>
                  <a:gd name="T0" fmla="*/ 513 w 668"/>
                  <a:gd name="T1" fmla="*/ 15 h 349"/>
                  <a:gd name="T2" fmla="*/ 497 w 668"/>
                  <a:gd name="T3" fmla="*/ 0 h 349"/>
                  <a:gd name="T4" fmla="*/ 468 w 668"/>
                  <a:gd name="T5" fmla="*/ 28 h 349"/>
                  <a:gd name="T6" fmla="*/ 484 w 668"/>
                  <a:gd name="T7" fmla="*/ 44 h 349"/>
                  <a:gd name="T8" fmla="*/ 253 w 668"/>
                  <a:gd name="T9" fmla="*/ 44 h 349"/>
                  <a:gd name="T10" fmla="*/ 0 w 668"/>
                  <a:gd name="T11" fmla="*/ 349 h 349"/>
                  <a:gd name="T12" fmla="*/ 253 w 668"/>
                  <a:gd name="T13" fmla="*/ 296 h 349"/>
                  <a:gd name="T14" fmla="*/ 484 w 668"/>
                  <a:gd name="T15" fmla="*/ 296 h 349"/>
                  <a:gd name="T16" fmla="*/ 484 w 668"/>
                  <a:gd name="T17" fmla="*/ 296 h 349"/>
                  <a:gd name="T18" fmla="*/ 484 w 668"/>
                  <a:gd name="T19" fmla="*/ 296 h 349"/>
                  <a:gd name="T20" fmla="*/ 468 w 668"/>
                  <a:gd name="T21" fmla="*/ 312 h 349"/>
                  <a:gd name="T22" fmla="*/ 497 w 668"/>
                  <a:gd name="T23" fmla="*/ 340 h 349"/>
                  <a:gd name="T24" fmla="*/ 513 w 668"/>
                  <a:gd name="T25" fmla="*/ 325 h 349"/>
                  <a:gd name="T26" fmla="*/ 668 w 668"/>
                  <a:gd name="T27" fmla="*/ 170 h 349"/>
                  <a:gd name="T28" fmla="*/ 513 w 668"/>
                  <a:gd name="T29" fmla="*/ 15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68" h="349">
                    <a:moveTo>
                      <a:pt x="513" y="15"/>
                    </a:moveTo>
                    <a:cubicBezTo>
                      <a:pt x="497" y="0"/>
                      <a:pt x="497" y="0"/>
                      <a:pt x="497" y="0"/>
                    </a:cubicBezTo>
                    <a:cubicBezTo>
                      <a:pt x="468" y="28"/>
                      <a:pt x="468" y="28"/>
                      <a:pt x="468" y="28"/>
                    </a:cubicBezTo>
                    <a:cubicBezTo>
                      <a:pt x="484" y="44"/>
                      <a:pt x="484" y="44"/>
                      <a:pt x="484" y="44"/>
                    </a:cubicBezTo>
                    <a:cubicBezTo>
                      <a:pt x="253" y="44"/>
                      <a:pt x="253" y="44"/>
                      <a:pt x="253" y="44"/>
                    </a:cubicBezTo>
                    <a:cubicBezTo>
                      <a:pt x="25" y="44"/>
                      <a:pt x="0" y="296"/>
                      <a:pt x="0" y="349"/>
                    </a:cubicBezTo>
                    <a:cubicBezTo>
                      <a:pt x="13" y="294"/>
                      <a:pt x="172" y="296"/>
                      <a:pt x="253" y="296"/>
                    </a:cubicBezTo>
                    <a:cubicBezTo>
                      <a:pt x="484" y="296"/>
                      <a:pt x="484" y="296"/>
                      <a:pt x="484" y="296"/>
                    </a:cubicBezTo>
                    <a:cubicBezTo>
                      <a:pt x="484" y="296"/>
                      <a:pt x="484" y="296"/>
                      <a:pt x="484" y="296"/>
                    </a:cubicBezTo>
                    <a:cubicBezTo>
                      <a:pt x="484" y="296"/>
                      <a:pt x="484" y="296"/>
                      <a:pt x="484" y="296"/>
                    </a:cubicBezTo>
                    <a:cubicBezTo>
                      <a:pt x="468" y="312"/>
                      <a:pt x="468" y="312"/>
                      <a:pt x="468" y="312"/>
                    </a:cubicBezTo>
                    <a:cubicBezTo>
                      <a:pt x="497" y="340"/>
                      <a:pt x="497" y="340"/>
                      <a:pt x="497" y="340"/>
                    </a:cubicBezTo>
                    <a:cubicBezTo>
                      <a:pt x="513" y="325"/>
                      <a:pt x="513" y="325"/>
                      <a:pt x="513" y="325"/>
                    </a:cubicBezTo>
                    <a:cubicBezTo>
                      <a:pt x="668" y="170"/>
                      <a:pt x="668" y="170"/>
                      <a:pt x="668" y="170"/>
                    </a:cubicBezTo>
                    <a:lnTo>
                      <a:pt x="513" y="15"/>
                    </a:lnTo>
                    <a:close/>
                  </a:path>
                </a:pathLst>
              </a:custGeom>
              <a:solidFill>
                <a:srgbClr val="6CB7D2"/>
              </a:solidFill>
              <a:ln>
                <a:noFill/>
              </a:ln>
              <a:effectLst>
                <a:outerShdw blurRad="63500" dist="101600" dir="5400000" algn="t" rotWithShape="0">
                  <a:prstClr val="black">
                    <a:alpha val="26000"/>
                  </a:prstClr>
                </a:outerShdw>
              </a:effectLst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200" dirty="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D3B197F0-5A20-5699-10FB-6928E326AF6E}"/>
                </a:ext>
              </a:extLst>
            </p:cNvPr>
            <p:cNvGrpSpPr/>
            <p:nvPr/>
          </p:nvGrpSpPr>
          <p:grpSpPr>
            <a:xfrm>
              <a:off x="4357367" y="1059582"/>
              <a:ext cx="1510777" cy="965742"/>
              <a:chOff x="4357367" y="3237691"/>
              <a:chExt cx="1510777" cy="1124705"/>
            </a:xfrm>
          </p:grpSpPr>
          <p:sp>
            <p:nvSpPr>
              <p:cNvPr id="57" name="Freeform 9">
                <a:extLst>
                  <a:ext uri="{FF2B5EF4-FFF2-40B4-BE49-F238E27FC236}">
                    <a16:creationId xmlns:a16="http://schemas.microsoft.com/office/drawing/2014/main" id="{637325B7-2E40-B2AA-9721-11E3C2B2195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357367" y="3673256"/>
                <a:ext cx="571965" cy="689140"/>
              </a:xfrm>
              <a:custGeom>
                <a:avLst/>
                <a:gdLst>
                  <a:gd name="T0" fmla="*/ 0 w 253"/>
                  <a:gd name="T1" fmla="*/ 2 h 465"/>
                  <a:gd name="T2" fmla="*/ 0 w 253"/>
                  <a:gd name="T3" fmla="*/ 465 h 465"/>
                  <a:gd name="T4" fmla="*/ 3 w 253"/>
                  <a:gd name="T5" fmla="*/ 462 h 465"/>
                  <a:gd name="T6" fmla="*/ 250 w 253"/>
                  <a:gd name="T7" fmla="*/ 462 h 465"/>
                  <a:gd name="T8" fmla="*/ 253 w 253"/>
                  <a:gd name="T9" fmla="*/ 465 h 465"/>
                  <a:gd name="T10" fmla="*/ 253 w 253"/>
                  <a:gd name="T11" fmla="*/ 55 h 465"/>
                  <a:gd name="T12" fmla="*/ 0 w 253"/>
                  <a:gd name="T13" fmla="*/ 2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3" h="465">
                    <a:moveTo>
                      <a:pt x="0" y="2"/>
                    </a:moveTo>
                    <a:cubicBezTo>
                      <a:pt x="0" y="465"/>
                      <a:pt x="0" y="465"/>
                      <a:pt x="0" y="465"/>
                    </a:cubicBezTo>
                    <a:cubicBezTo>
                      <a:pt x="3" y="462"/>
                      <a:pt x="3" y="462"/>
                      <a:pt x="3" y="462"/>
                    </a:cubicBezTo>
                    <a:cubicBezTo>
                      <a:pt x="250" y="462"/>
                      <a:pt x="250" y="462"/>
                      <a:pt x="250" y="462"/>
                    </a:cubicBezTo>
                    <a:cubicBezTo>
                      <a:pt x="253" y="465"/>
                      <a:pt x="253" y="465"/>
                      <a:pt x="253" y="465"/>
                    </a:cubicBezTo>
                    <a:cubicBezTo>
                      <a:pt x="253" y="55"/>
                      <a:pt x="253" y="55"/>
                      <a:pt x="253" y="55"/>
                    </a:cubicBezTo>
                    <a:cubicBezTo>
                      <a:pt x="240" y="0"/>
                      <a:pt x="81" y="2"/>
                      <a:pt x="0" y="2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200" dirty="0"/>
              </a:p>
            </p:txBody>
          </p:sp>
          <p:sp>
            <p:nvSpPr>
              <p:cNvPr id="58" name="Freeform 10">
                <a:extLst>
                  <a:ext uri="{FF2B5EF4-FFF2-40B4-BE49-F238E27FC236}">
                    <a16:creationId xmlns:a16="http://schemas.microsoft.com/office/drawing/2014/main" id="{832D4582-AC01-BF47-A992-5BA94A08984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357368" y="3237691"/>
                <a:ext cx="1510776" cy="516640"/>
              </a:xfrm>
              <a:custGeom>
                <a:avLst/>
                <a:gdLst>
                  <a:gd name="T0" fmla="*/ 155 w 668"/>
                  <a:gd name="T1" fmla="*/ 15 h 349"/>
                  <a:gd name="T2" fmla="*/ 171 w 668"/>
                  <a:gd name="T3" fmla="*/ 0 h 349"/>
                  <a:gd name="T4" fmla="*/ 200 w 668"/>
                  <a:gd name="T5" fmla="*/ 28 h 349"/>
                  <a:gd name="T6" fmla="*/ 184 w 668"/>
                  <a:gd name="T7" fmla="*/ 44 h 349"/>
                  <a:gd name="T8" fmla="*/ 415 w 668"/>
                  <a:gd name="T9" fmla="*/ 44 h 349"/>
                  <a:gd name="T10" fmla="*/ 668 w 668"/>
                  <a:gd name="T11" fmla="*/ 349 h 349"/>
                  <a:gd name="T12" fmla="*/ 415 w 668"/>
                  <a:gd name="T13" fmla="*/ 296 h 349"/>
                  <a:gd name="T14" fmla="*/ 184 w 668"/>
                  <a:gd name="T15" fmla="*/ 296 h 349"/>
                  <a:gd name="T16" fmla="*/ 184 w 668"/>
                  <a:gd name="T17" fmla="*/ 296 h 349"/>
                  <a:gd name="T18" fmla="*/ 184 w 668"/>
                  <a:gd name="T19" fmla="*/ 296 h 349"/>
                  <a:gd name="T20" fmla="*/ 200 w 668"/>
                  <a:gd name="T21" fmla="*/ 312 h 349"/>
                  <a:gd name="T22" fmla="*/ 171 w 668"/>
                  <a:gd name="T23" fmla="*/ 340 h 349"/>
                  <a:gd name="T24" fmla="*/ 155 w 668"/>
                  <a:gd name="T25" fmla="*/ 325 h 349"/>
                  <a:gd name="T26" fmla="*/ 0 w 668"/>
                  <a:gd name="T27" fmla="*/ 170 h 349"/>
                  <a:gd name="T28" fmla="*/ 155 w 668"/>
                  <a:gd name="T29" fmla="*/ 15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68" h="349">
                    <a:moveTo>
                      <a:pt x="155" y="15"/>
                    </a:moveTo>
                    <a:cubicBezTo>
                      <a:pt x="171" y="0"/>
                      <a:pt x="171" y="0"/>
                      <a:pt x="171" y="0"/>
                    </a:cubicBezTo>
                    <a:cubicBezTo>
                      <a:pt x="200" y="28"/>
                      <a:pt x="200" y="28"/>
                      <a:pt x="200" y="28"/>
                    </a:cubicBezTo>
                    <a:cubicBezTo>
                      <a:pt x="184" y="44"/>
                      <a:pt x="184" y="44"/>
                      <a:pt x="184" y="44"/>
                    </a:cubicBezTo>
                    <a:cubicBezTo>
                      <a:pt x="415" y="44"/>
                      <a:pt x="415" y="44"/>
                      <a:pt x="415" y="44"/>
                    </a:cubicBezTo>
                    <a:cubicBezTo>
                      <a:pt x="643" y="44"/>
                      <a:pt x="668" y="296"/>
                      <a:pt x="668" y="349"/>
                    </a:cubicBezTo>
                    <a:cubicBezTo>
                      <a:pt x="655" y="294"/>
                      <a:pt x="496" y="296"/>
                      <a:pt x="415" y="296"/>
                    </a:cubicBezTo>
                    <a:cubicBezTo>
                      <a:pt x="184" y="296"/>
                      <a:pt x="184" y="296"/>
                      <a:pt x="184" y="296"/>
                    </a:cubicBezTo>
                    <a:cubicBezTo>
                      <a:pt x="184" y="296"/>
                      <a:pt x="184" y="296"/>
                      <a:pt x="184" y="296"/>
                    </a:cubicBezTo>
                    <a:cubicBezTo>
                      <a:pt x="184" y="296"/>
                      <a:pt x="184" y="296"/>
                      <a:pt x="184" y="296"/>
                    </a:cubicBezTo>
                    <a:cubicBezTo>
                      <a:pt x="200" y="312"/>
                      <a:pt x="200" y="312"/>
                      <a:pt x="200" y="312"/>
                    </a:cubicBezTo>
                    <a:cubicBezTo>
                      <a:pt x="171" y="340"/>
                      <a:pt x="171" y="340"/>
                      <a:pt x="171" y="340"/>
                    </a:cubicBezTo>
                    <a:cubicBezTo>
                      <a:pt x="155" y="325"/>
                      <a:pt x="155" y="325"/>
                      <a:pt x="155" y="325"/>
                    </a:cubicBezTo>
                    <a:cubicBezTo>
                      <a:pt x="0" y="170"/>
                      <a:pt x="0" y="170"/>
                      <a:pt x="0" y="170"/>
                    </a:cubicBezTo>
                    <a:lnTo>
                      <a:pt x="155" y="1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outerShdw blurRad="63500" dist="101600" dir="5400000" algn="t" rotWithShape="0">
                  <a:prstClr val="black">
                    <a:alpha val="26000"/>
                  </a:prstClr>
                </a:outerShdw>
              </a:effectLst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200" dirty="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1E87A1AB-2975-DA9F-E50D-769B5D814C13}"/>
                </a:ext>
              </a:extLst>
            </p:cNvPr>
            <p:cNvGrpSpPr/>
            <p:nvPr/>
          </p:nvGrpSpPr>
          <p:grpSpPr>
            <a:xfrm>
              <a:off x="3419872" y="1572076"/>
              <a:ext cx="1509461" cy="976851"/>
              <a:chOff x="3419872" y="2616688"/>
              <a:chExt cx="1509461" cy="1137643"/>
            </a:xfrm>
          </p:grpSpPr>
          <p:sp>
            <p:nvSpPr>
              <p:cNvPr id="53" name="Freeform 7">
                <a:extLst>
                  <a:ext uri="{FF2B5EF4-FFF2-40B4-BE49-F238E27FC236}">
                    <a16:creationId xmlns:a16="http://schemas.microsoft.com/office/drawing/2014/main" id="{6C042FB1-C0A2-2C20-48F4-3247F760A9D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357367" y="3052253"/>
                <a:ext cx="571965" cy="702078"/>
              </a:xfrm>
              <a:custGeom>
                <a:avLst/>
                <a:gdLst>
                  <a:gd name="T0" fmla="*/ 253 w 253"/>
                  <a:gd name="T1" fmla="*/ 474 h 474"/>
                  <a:gd name="T2" fmla="*/ 253 w 253"/>
                  <a:gd name="T3" fmla="*/ 2 h 474"/>
                  <a:gd name="T4" fmla="*/ 0 w 253"/>
                  <a:gd name="T5" fmla="*/ 55 h 474"/>
                  <a:gd name="T6" fmla="*/ 0 w 253"/>
                  <a:gd name="T7" fmla="*/ 474 h 474"/>
                  <a:gd name="T8" fmla="*/ 0 w 253"/>
                  <a:gd name="T9" fmla="*/ 474 h 474"/>
                  <a:gd name="T10" fmla="*/ 253 w 253"/>
                  <a:gd name="T11" fmla="*/ 47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" h="474">
                    <a:moveTo>
                      <a:pt x="253" y="474"/>
                    </a:moveTo>
                    <a:cubicBezTo>
                      <a:pt x="253" y="2"/>
                      <a:pt x="253" y="2"/>
                      <a:pt x="253" y="2"/>
                    </a:cubicBezTo>
                    <a:cubicBezTo>
                      <a:pt x="172" y="2"/>
                      <a:pt x="13" y="0"/>
                      <a:pt x="0" y="55"/>
                    </a:cubicBezTo>
                    <a:cubicBezTo>
                      <a:pt x="0" y="474"/>
                      <a:pt x="0" y="474"/>
                      <a:pt x="0" y="474"/>
                    </a:cubicBezTo>
                    <a:cubicBezTo>
                      <a:pt x="0" y="474"/>
                      <a:pt x="0" y="474"/>
                      <a:pt x="0" y="474"/>
                    </a:cubicBezTo>
                    <a:cubicBezTo>
                      <a:pt x="253" y="474"/>
                      <a:pt x="253" y="474"/>
                      <a:pt x="253" y="474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200" dirty="0"/>
              </a:p>
            </p:txBody>
          </p:sp>
          <p:sp>
            <p:nvSpPr>
              <p:cNvPr id="54" name="Freeform 8">
                <a:extLst>
                  <a:ext uri="{FF2B5EF4-FFF2-40B4-BE49-F238E27FC236}">
                    <a16:creationId xmlns:a16="http://schemas.microsoft.com/office/drawing/2014/main" id="{C2B40CD3-257C-A2E3-F3BF-88EE354438B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419872" y="2616688"/>
                <a:ext cx="1509461" cy="517502"/>
              </a:xfrm>
              <a:custGeom>
                <a:avLst/>
                <a:gdLst>
                  <a:gd name="T0" fmla="*/ 513 w 668"/>
                  <a:gd name="T1" fmla="*/ 15 h 349"/>
                  <a:gd name="T2" fmla="*/ 497 w 668"/>
                  <a:gd name="T3" fmla="*/ 0 h 349"/>
                  <a:gd name="T4" fmla="*/ 468 w 668"/>
                  <a:gd name="T5" fmla="*/ 28 h 349"/>
                  <a:gd name="T6" fmla="*/ 484 w 668"/>
                  <a:gd name="T7" fmla="*/ 44 h 349"/>
                  <a:gd name="T8" fmla="*/ 253 w 668"/>
                  <a:gd name="T9" fmla="*/ 44 h 349"/>
                  <a:gd name="T10" fmla="*/ 0 w 668"/>
                  <a:gd name="T11" fmla="*/ 349 h 349"/>
                  <a:gd name="T12" fmla="*/ 253 w 668"/>
                  <a:gd name="T13" fmla="*/ 296 h 349"/>
                  <a:gd name="T14" fmla="*/ 484 w 668"/>
                  <a:gd name="T15" fmla="*/ 296 h 349"/>
                  <a:gd name="T16" fmla="*/ 484 w 668"/>
                  <a:gd name="T17" fmla="*/ 296 h 349"/>
                  <a:gd name="T18" fmla="*/ 484 w 668"/>
                  <a:gd name="T19" fmla="*/ 296 h 349"/>
                  <a:gd name="T20" fmla="*/ 468 w 668"/>
                  <a:gd name="T21" fmla="*/ 312 h 349"/>
                  <a:gd name="T22" fmla="*/ 497 w 668"/>
                  <a:gd name="T23" fmla="*/ 340 h 349"/>
                  <a:gd name="T24" fmla="*/ 513 w 668"/>
                  <a:gd name="T25" fmla="*/ 325 h 349"/>
                  <a:gd name="T26" fmla="*/ 668 w 668"/>
                  <a:gd name="T27" fmla="*/ 170 h 349"/>
                  <a:gd name="T28" fmla="*/ 513 w 668"/>
                  <a:gd name="T29" fmla="*/ 15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68" h="349">
                    <a:moveTo>
                      <a:pt x="513" y="15"/>
                    </a:moveTo>
                    <a:cubicBezTo>
                      <a:pt x="497" y="0"/>
                      <a:pt x="497" y="0"/>
                      <a:pt x="497" y="0"/>
                    </a:cubicBezTo>
                    <a:cubicBezTo>
                      <a:pt x="468" y="28"/>
                      <a:pt x="468" y="28"/>
                      <a:pt x="468" y="28"/>
                    </a:cubicBezTo>
                    <a:cubicBezTo>
                      <a:pt x="484" y="44"/>
                      <a:pt x="484" y="44"/>
                      <a:pt x="484" y="44"/>
                    </a:cubicBezTo>
                    <a:cubicBezTo>
                      <a:pt x="253" y="44"/>
                      <a:pt x="253" y="44"/>
                      <a:pt x="253" y="44"/>
                    </a:cubicBezTo>
                    <a:cubicBezTo>
                      <a:pt x="25" y="44"/>
                      <a:pt x="0" y="296"/>
                      <a:pt x="0" y="349"/>
                    </a:cubicBezTo>
                    <a:cubicBezTo>
                      <a:pt x="13" y="294"/>
                      <a:pt x="172" y="296"/>
                      <a:pt x="253" y="296"/>
                    </a:cubicBezTo>
                    <a:cubicBezTo>
                      <a:pt x="484" y="296"/>
                      <a:pt x="484" y="296"/>
                      <a:pt x="484" y="296"/>
                    </a:cubicBezTo>
                    <a:cubicBezTo>
                      <a:pt x="484" y="296"/>
                      <a:pt x="484" y="296"/>
                      <a:pt x="484" y="296"/>
                    </a:cubicBezTo>
                    <a:cubicBezTo>
                      <a:pt x="484" y="296"/>
                      <a:pt x="484" y="296"/>
                      <a:pt x="484" y="296"/>
                    </a:cubicBezTo>
                    <a:cubicBezTo>
                      <a:pt x="468" y="312"/>
                      <a:pt x="468" y="312"/>
                      <a:pt x="468" y="312"/>
                    </a:cubicBezTo>
                    <a:cubicBezTo>
                      <a:pt x="497" y="340"/>
                      <a:pt x="497" y="340"/>
                      <a:pt x="497" y="340"/>
                    </a:cubicBezTo>
                    <a:cubicBezTo>
                      <a:pt x="513" y="325"/>
                      <a:pt x="513" y="325"/>
                      <a:pt x="513" y="325"/>
                    </a:cubicBezTo>
                    <a:cubicBezTo>
                      <a:pt x="668" y="170"/>
                      <a:pt x="668" y="170"/>
                      <a:pt x="668" y="170"/>
                    </a:cubicBezTo>
                    <a:lnTo>
                      <a:pt x="513" y="15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63500" dist="101600" dir="5400000" algn="t" rotWithShape="0">
                  <a:prstClr val="black">
                    <a:alpha val="26000"/>
                  </a:prstClr>
                </a:outerShdw>
              </a:effectLst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200" dirty="0"/>
              </a:p>
            </p:txBody>
          </p:sp>
        </p:grp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EA55B54B-0CDF-A8C7-8755-634534FA74A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57367" y="2480053"/>
              <a:ext cx="571965" cy="609514"/>
            </a:xfrm>
            <a:custGeom>
              <a:avLst/>
              <a:gdLst>
                <a:gd name="T0" fmla="*/ 0 w 253"/>
                <a:gd name="T1" fmla="*/ 2 h 479"/>
                <a:gd name="T2" fmla="*/ 0 w 253"/>
                <a:gd name="T3" fmla="*/ 479 h 479"/>
                <a:gd name="T4" fmla="*/ 253 w 253"/>
                <a:gd name="T5" fmla="*/ 479 h 479"/>
                <a:gd name="T6" fmla="*/ 253 w 253"/>
                <a:gd name="T7" fmla="*/ 54 h 479"/>
                <a:gd name="T8" fmla="*/ 0 w 253"/>
                <a:gd name="T9" fmla="*/ 2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479">
                  <a:moveTo>
                    <a:pt x="0" y="2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253" y="479"/>
                    <a:pt x="253" y="479"/>
                    <a:pt x="253" y="479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40" y="0"/>
                    <a:pt x="81" y="2"/>
                    <a:pt x="0" y="2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id-ID" sz="2200" dirty="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09CB2956-ABEC-68F9-D8A7-91C2D61BAC4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57368" y="2104568"/>
              <a:ext cx="1510776" cy="444360"/>
            </a:xfrm>
            <a:custGeom>
              <a:avLst/>
              <a:gdLst>
                <a:gd name="T0" fmla="*/ 155 w 668"/>
                <a:gd name="T1" fmla="*/ 16 h 349"/>
                <a:gd name="T2" fmla="*/ 171 w 668"/>
                <a:gd name="T3" fmla="*/ 0 h 349"/>
                <a:gd name="T4" fmla="*/ 199 w 668"/>
                <a:gd name="T5" fmla="*/ 29 h 349"/>
                <a:gd name="T6" fmla="*/ 184 w 668"/>
                <a:gd name="T7" fmla="*/ 44 h 349"/>
                <a:gd name="T8" fmla="*/ 415 w 668"/>
                <a:gd name="T9" fmla="*/ 44 h 349"/>
                <a:gd name="T10" fmla="*/ 668 w 668"/>
                <a:gd name="T11" fmla="*/ 349 h 349"/>
                <a:gd name="T12" fmla="*/ 415 w 668"/>
                <a:gd name="T13" fmla="*/ 297 h 349"/>
                <a:gd name="T14" fmla="*/ 184 w 668"/>
                <a:gd name="T15" fmla="*/ 297 h 349"/>
                <a:gd name="T16" fmla="*/ 184 w 668"/>
                <a:gd name="T17" fmla="*/ 297 h 349"/>
                <a:gd name="T18" fmla="*/ 184 w 668"/>
                <a:gd name="T19" fmla="*/ 297 h 349"/>
                <a:gd name="T20" fmla="*/ 199 w 668"/>
                <a:gd name="T21" fmla="*/ 312 h 349"/>
                <a:gd name="T22" fmla="*/ 171 w 668"/>
                <a:gd name="T23" fmla="*/ 341 h 349"/>
                <a:gd name="T24" fmla="*/ 155 w 668"/>
                <a:gd name="T25" fmla="*/ 325 h 349"/>
                <a:gd name="T26" fmla="*/ 0 w 668"/>
                <a:gd name="T27" fmla="*/ 171 h 349"/>
                <a:gd name="T28" fmla="*/ 155 w 668"/>
                <a:gd name="T29" fmla="*/ 16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8" h="349">
                  <a:moveTo>
                    <a:pt x="155" y="16"/>
                  </a:moveTo>
                  <a:cubicBezTo>
                    <a:pt x="171" y="0"/>
                    <a:pt x="171" y="0"/>
                    <a:pt x="171" y="0"/>
                  </a:cubicBezTo>
                  <a:cubicBezTo>
                    <a:pt x="199" y="29"/>
                    <a:pt x="199" y="29"/>
                    <a:pt x="199" y="29"/>
                  </a:cubicBezTo>
                  <a:cubicBezTo>
                    <a:pt x="184" y="44"/>
                    <a:pt x="184" y="44"/>
                    <a:pt x="184" y="44"/>
                  </a:cubicBezTo>
                  <a:cubicBezTo>
                    <a:pt x="415" y="44"/>
                    <a:pt x="415" y="44"/>
                    <a:pt x="415" y="44"/>
                  </a:cubicBezTo>
                  <a:cubicBezTo>
                    <a:pt x="643" y="44"/>
                    <a:pt x="668" y="297"/>
                    <a:pt x="668" y="349"/>
                  </a:cubicBezTo>
                  <a:cubicBezTo>
                    <a:pt x="655" y="295"/>
                    <a:pt x="496" y="297"/>
                    <a:pt x="415" y="297"/>
                  </a:cubicBezTo>
                  <a:cubicBezTo>
                    <a:pt x="184" y="297"/>
                    <a:pt x="184" y="297"/>
                    <a:pt x="184" y="297"/>
                  </a:cubicBezTo>
                  <a:cubicBezTo>
                    <a:pt x="184" y="297"/>
                    <a:pt x="184" y="297"/>
                    <a:pt x="184" y="297"/>
                  </a:cubicBezTo>
                  <a:cubicBezTo>
                    <a:pt x="184" y="297"/>
                    <a:pt x="184" y="297"/>
                    <a:pt x="184" y="297"/>
                  </a:cubicBezTo>
                  <a:cubicBezTo>
                    <a:pt x="199" y="312"/>
                    <a:pt x="199" y="312"/>
                    <a:pt x="199" y="312"/>
                  </a:cubicBezTo>
                  <a:cubicBezTo>
                    <a:pt x="171" y="341"/>
                    <a:pt x="171" y="341"/>
                    <a:pt x="171" y="341"/>
                  </a:cubicBezTo>
                  <a:cubicBezTo>
                    <a:pt x="155" y="325"/>
                    <a:pt x="155" y="325"/>
                    <a:pt x="155" y="325"/>
                  </a:cubicBezTo>
                  <a:cubicBezTo>
                    <a:pt x="0" y="171"/>
                    <a:pt x="0" y="171"/>
                    <a:pt x="0" y="171"/>
                  </a:cubicBezTo>
                  <a:lnTo>
                    <a:pt x="155" y="1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63500" dist="101600" dir="5400000" algn="t" rotWithShape="0">
                <a:prstClr val="black">
                  <a:alpha val="26000"/>
                </a:prstClr>
              </a:outerShdw>
            </a:effectLst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id-ID" sz="2200" dirty="0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D69D9CD3-01A8-CC9E-54DD-54EFF89F8C1F}"/>
                </a:ext>
              </a:extLst>
            </p:cNvPr>
            <p:cNvGrpSpPr/>
            <p:nvPr/>
          </p:nvGrpSpPr>
          <p:grpSpPr>
            <a:xfrm>
              <a:off x="3419872" y="2637800"/>
              <a:ext cx="1509461" cy="976851"/>
              <a:chOff x="3419872" y="2616688"/>
              <a:chExt cx="1509461" cy="1137643"/>
            </a:xfrm>
          </p:grpSpPr>
          <p:sp>
            <p:nvSpPr>
              <p:cNvPr id="26" name="Freeform 7">
                <a:extLst>
                  <a:ext uri="{FF2B5EF4-FFF2-40B4-BE49-F238E27FC236}">
                    <a16:creationId xmlns:a16="http://schemas.microsoft.com/office/drawing/2014/main" id="{154DBE31-0E37-9A1B-C5CE-C6DFE563AF4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357367" y="3052253"/>
                <a:ext cx="571965" cy="702078"/>
              </a:xfrm>
              <a:custGeom>
                <a:avLst/>
                <a:gdLst>
                  <a:gd name="T0" fmla="*/ 253 w 253"/>
                  <a:gd name="T1" fmla="*/ 474 h 474"/>
                  <a:gd name="T2" fmla="*/ 253 w 253"/>
                  <a:gd name="T3" fmla="*/ 2 h 474"/>
                  <a:gd name="T4" fmla="*/ 0 w 253"/>
                  <a:gd name="T5" fmla="*/ 55 h 474"/>
                  <a:gd name="T6" fmla="*/ 0 w 253"/>
                  <a:gd name="T7" fmla="*/ 474 h 474"/>
                  <a:gd name="T8" fmla="*/ 0 w 253"/>
                  <a:gd name="T9" fmla="*/ 474 h 474"/>
                  <a:gd name="T10" fmla="*/ 253 w 253"/>
                  <a:gd name="T11" fmla="*/ 47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" h="474">
                    <a:moveTo>
                      <a:pt x="253" y="474"/>
                    </a:moveTo>
                    <a:cubicBezTo>
                      <a:pt x="253" y="2"/>
                      <a:pt x="253" y="2"/>
                      <a:pt x="253" y="2"/>
                    </a:cubicBezTo>
                    <a:cubicBezTo>
                      <a:pt x="172" y="2"/>
                      <a:pt x="13" y="0"/>
                      <a:pt x="0" y="55"/>
                    </a:cubicBezTo>
                    <a:cubicBezTo>
                      <a:pt x="0" y="474"/>
                      <a:pt x="0" y="474"/>
                      <a:pt x="0" y="474"/>
                    </a:cubicBezTo>
                    <a:cubicBezTo>
                      <a:pt x="0" y="474"/>
                      <a:pt x="0" y="474"/>
                      <a:pt x="0" y="474"/>
                    </a:cubicBezTo>
                    <a:cubicBezTo>
                      <a:pt x="253" y="474"/>
                      <a:pt x="253" y="474"/>
                      <a:pt x="253" y="474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200" dirty="0"/>
              </a:p>
            </p:txBody>
          </p:sp>
          <p:sp>
            <p:nvSpPr>
              <p:cNvPr id="27" name="Freeform 8">
                <a:extLst>
                  <a:ext uri="{FF2B5EF4-FFF2-40B4-BE49-F238E27FC236}">
                    <a16:creationId xmlns:a16="http://schemas.microsoft.com/office/drawing/2014/main" id="{A214853D-B407-2B8C-12BF-7D950F00707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419872" y="2616688"/>
                <a:ext cx="1509461" cy="517502"/>
              </a:xfrm>
              <a:custGeom>
                <a:avLst/>
                <a:gdLst>
                  <a:gd name="T0" fmla="*/ 513 w 668"/>
                  <a:gd name="T1" fmla="*/ 15 h 349"/>
                  <a:gd name="T2" fmla="*/ 497 w 668"/>
                  <a:gd name="T3" fmla="*/ 0 h 349"/>
                  <a:gd name="T4" fmla="*/ 468 w 668"/>
                  <a:gd name="T5" fmla="*/ 28 h 349"/>
                  <a:gd name="T6" fmla="*/ 484 w 668"/>
                  <a:gd name="T7" fmla="*/ 44 h 349"/>
                  <a:gd name="T8" fmla="*/ 253 w 668"/>
                  <a:gd name="T9" fmla="*/ 44 h 349"/>
                  <a:gd name="T10" fmla="*/ 0 w 668"/>
                  <a:gd name="T11" fmla="*/ 349 h 349"/>
                  <a:gd name="T12" fmla="*/ 253 w 668"/>
                  <a:gd name="T13" fmla="*/ 296 h 349"/>
                  <a:gd name="T14" fmla="*/ 484 w 668"/>
                  <a:gd name="T15" fmla="*/ 296 h 349"/>
                  <a:gd name="T16" fmla="*/ 484 w 668"/>
                  <a:gd name="T17" fmla="*/ 296 h 349"/>
                  <a:gd name="T18" fmla="*/ 484 w 668"/>
                  <a:gd name="T19" fmla="*/ 296 h 349"/>
                  <a:gd name="T20" fmla="*/ 468 w 668"/>
                  <a:gd name="T21" fmla="*/ 312 h 349"/>
                  <a:gd name="T22" fmla="*/ 497 w 668"/>
                  <a:gd name="T23" fmla="*/ 340 h 349"/>
                  <a:gd name="T24" fmla="*/ 513 w 668"/>
                  <a:gd name="T25" fmla="*/ 325 h 349"/>
                  <a:gd name="T26" fmla="*/ 668 w 668"/>
                  <a:gd name="T27" fmla="*/ 170 h 349"/>
                  <a:gd name="T28" fmla="*/ 513 w 668"/>
                  <a:gd name="T29" fmla="*/ 15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68" h="349">
                    <a:moveTo>
                      <a:pt x="513" y="15"/>
                    </a:moveTo>
                    <a:cubicBezTo>
                      <a:pt x="497" y="0"/>
                      <a:pt x="497" y="0"/>
                      <a:pt x="497" y="0"/>
                    </a:cubicBezTo>
                    <a:cubicBezTo>
                      <a:pt x="468" y="28"/>
                      <a:pt x="468" y="28"/>
                      <a:pt x="468" y="28"/>
                    </a:cubicBezTo>
                    <a:cubicBezTo>
                      <a:pt x="484" y="44"/>
                      <a:pt x="484" y="44"/>
                      <a:pt x="484" y="44"/>
                    </a:cubicBezTo>
                    <a:cubicBezTo>
                      <a:pt x="253" y="44"/>
                      <a:pt x="253" y="44"/>
                      <a:pt x="253" y="44"/>
                    </a:cubicBezTo>
                    <a:cubicBezTo>
                      <a:pt x="25" y="44"/>
                      <a:pt x="0" y="296"/>
                      <a:pt x="0" y="349"/>
                    </a:cubicBezTo>
                    <a:cubicBezTo>
                      <a:pt x="13" y="294"/>
                      <a:pt x="172" y="296"/>
                      <a:pt x="253" y="296"/>
                    </a:cubicBezTo>
                    <a:cubicBezTo>
                      <a:pt x="484" y="296"/>
                      <a:pt x="484" y="296"/>
                      <a:pt x="484" y="296"/>
                    </a:cubicBezTo>
                    <a:cubicBezTo>
                      <a:pt x="484" y="296"/>
                      <a:pt x="484" y="296"/>
                      <a:pt x="484" y="296"/>
                    </a:cubicBezTo>
                    <a:cubicBezTo>
                      <a:pt x="484" y="296"/>
                      <a:pt x="484" y="296"/>
                      <a:pt x="484" y="296"/>
                    </a:cubicBezTo>
                    <a:cubicBezTo>
                      <a:pt x="468" y="312"/>
                      <a:pt x="468" y="312"/>
                      <a:pt x="468" y="312"/>
                    </a:cubicBezTo>
                    <a:cubicBezTo>
                      <a:pt x="497" y="340"/>
                      <a:pt x="497" y="340"/>
                      <a:pt x="497" y="340"/>
                    </a:cubicBezTo>
                    <a:cubicBezTo>
                      <a:pt x="513" y="325"/>
                      <a:pt x="513" y="325"/>
                      <a:pt x="513" y="325"/>
                    </a:cubicBezTo>
                    <a:cubicBezTo>
                      <a:pt x="668" y="170"/>
                      <a:pt x="668" y="170"/>
                      <a:pt x="668" y="170"/>
                    </a:cubicBezTo>
                    <a:lnTo>
                      <a:pt x="513" y="1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63500" dist="101600" dir="5400000" algn="t" rotWithShape="0">
                  <a:prstClr val="black">
                    <a:alpha val="26000"/>
                  </a:prstClr>
                </a:outerShdw>
              </a:effectLst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2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76B4A847-9FA3-31F7-D97C-9088C58C3951}"/>
                </a:ext>
              </a:extLst>
            </p:cNvPr>
            <p:cNvGrpSpPr/>
            <p:nvPr/>
          </p:nvGrpSpPr>
          <p:grpSpPr>
            <a:xfrm>
              <a:off x="4357367" y="3171032"/>
              <a:ext cx="1510777" cy="965742"/>
              <a:chOff x="4357367" y="3237691"/>
              <a:chExt cx="1510777" cy="1124705"/>
            </a:xfrm>
          </p:grpSpPr>
          <p:sp>
            <p:nvSpPr>
              <p:cNvPr id="28" name="Freeform 9">
                <a:extLst>
                  <a:ext uri="{FF2B5EF4-FFF2-40B4-BE49-F238E27FC236}">
                    <a16:creationId xmlns:a16="http://schemas.microsoft.com/office/drawing/2014/main" id="{2484B166-D18B-FAE6-3E3A-DC376EEED3E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357367" y="3673256"/>
                <a:ext cx="571965" cy="689140"/>
              </a:xfrm>
              <a:custGeom>
                <a:avLst/>
                <a:gdLst>
                  <a:gd name="T0" fmla="*/ 0 w 253"/>
                  <a:gd name="T1" fmla="*/ 2 h 465"/>
                  <a:gd name="T2" fmla="*/ 0 w 253"/>
                  <a:gd name="T3" fmla="*/ 465 h 465"/>
                  <a:gd name="T4" fmla="*/ 3 w 253"/>
                  <a:gd name="T5" fmla="*/ 462 h 465"/>
                  <a:gd name="T6" fmla="*/ 250 w 253"/>
                  <a:gd name="T7" fmla="*/ 462 h 465"/>
                  <a:gd name="T8" fmla="*/ 253 w 253"/>
                  <a:gd name="T9" fmla="*/ 465 h 465"/>
                  <a:gd name="T10" fmla="*/ 253 w 253"/>
                  <a:gd name="T11" fmla="*/ 55 h 465"/>
                  <a:gd name="T12" fmla="*/ 0 w 253"/>
                  <a:gd name="T13" fmla="*/ 2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3" h="465">
                    <a:moveTo>
                      <a:pt x="0" y="2"/>
                    </a:moveTo>
                    <a:cubicBezTo>
                      <a:pt x="0" y="465"/>
                      <a:pt x="0" y="465"/>
                      <a:pt x="0" y="465"/>
                    </a:cubicBezTo>
                    <a:cubicBezTo>
                      <a:pt x="3" y="462"/>
                      <a:pt x="3" y="462"/>
                      <a:pt x="3" y="462"/>
                    </a:cubicBezTo>
                    <a:cubicBezTo>
                      <a:pt x="250" y="462"/>
                      <a:pt x="250" y="462"/>
                      <a:pt x="250" y="462"/>
                    </a:cubicBezTo>
                    <a:cubicBezTo>
                      <a:pt x="253" y="465"/>
                      <a:pt x="253" y="465"/>
                      <a:pt x="253" y="465"/>
                    </a:cubicBezTo>
                    <a:cubicBezTo>
                      <a:pt x="253" y="55"/>
                      <a:pt x="253" y="55"/>
                      <a:pt x="253" y="55"/>
                    </a:cubicBezTo>
                    <a:cubicBezTo>
                      <a:pt x="240" y="0"/>
                      <a:pt x="81" y="2"/>
                      <a:pt x="0" y="2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200" dirty="0"/>
              </a:p>
            </p:txBody>
          </p:sp>
          <p:sp>
            <p:nvSpPr>
              <p:cNvPr id="29" name="Freeform 10">
                <a:extLst>
                  <a:ext uri="{FF2B5EF4-FFF2-40B4-BE49-F238E27FC236}">
                    <a16:creationId xmlns:a16="http://schemas.microsoft.com/office/drawing/2014/main" id="{EE43FE63-0260-A3BC-A71B-C36B7B6DCB7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357368" y="3237691"/>
                <a:ext cx="1510776" cy="516640"/>
              </a:xfrm>
              <a:custGeom>
                <a:avLst/>
                <a:gdLst>
                  <a:gd name="T0" fmla="*/ 155 w 668"/>
                  <a:gd name="T1" fmla="*/ 15 h 349"/>
                  <a:gd name="T2" fmla="*/ 171 w 668"/>
                  <a:gd name="T3" fmla="*/ 0 h 349"/>
                  <a:gd name="T4" fmla="*/ 200 w 668"/>
                  <a:gd name="T5" fmla="*/ 28 h 349"/>
                  <a:gd name="T6" fmla="*/ 184 w 668"/>
                  <a:gd name="T7" fmla="*/ 44 h 349"/>
                  <a:gd name="T8" fmla="*/ 415 w 668"/>
                  <a:gd name="T9" fmla="*/ 44 h 349"/>
                  <a:gd name="T10" fmla="*/ 668 w 668"/>
                  <a:gd name="T11" fmla="*/ 349 h 349"/>
                  <a:gd name="T12" fmla="*/ 415 w 668"/>
                  <a:gd name="T13" fmla="*/ 296 h 349"/>
                  <a:gd name="T14" fmla="*/ 184 w 668"/>
                  <a:gd name="T15" fmla="*/ 296 h 349"/>
                  <a:gd name="T16" fmla="*/ 184 w 668"/>
                  <a:gd name="T17" fmla="*/ 296 h 349"/>
                  <a:gd name="T18" fmla="*/ 184 w 668"/>
                  <a:gd name="T19" fmla="*/ 296 h 349"/>
                  <a:gd name="T20" fmla="*/ 200 w 668"/>
                  <a:gd name="T21" fmla="*/ 312 h 349"/>
                  <a:gd name="T22" fmla="*/ 171 w 668"/>
                  <a:gd name="T23" fmla="*/ 340 h 349"/>
                  <a:gd name="T24" fmla="*/ 155 w 668"/>
                  <a:gd name="T25" fmla="*/ 325 h 349"/>
                  <a:gd name="T26" fmla="*/ 0 w 668"/>
                  <a:gd name="T27" fmla="*/ 170 h 349"/>
                  <a:gd name="T28" fmla="*/ 155 w 668"/>
                  <a:gd name="T29" fmla="*/ 15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68" h="349">
                    <a:moveTo>
                      <a:pt x="155" y="15"/>
                    </a:moveTo>
                    <a:cubicBezTo>
                      <a:pt x="171" y="0"/>
                      <a:pt x="171" y="0"/>
                      <a:pt x="171" y="0"/>
                    </a:cubicBezTo>
                    <a:cubicBezTo>
                      <a:pt x="200" y="28"/>
                      <a:pt x="200" y="28"/>
                      <a:pt x="200" y="28"/>
                    </a:cubicBezTo>
                    <a:cubicBezTo>
                      <a:pt x="184" y="44"/>
                      <a:pt x="184" y="44"/>
                      <a:pt x="184" y="44"/>
                    </a:cubicBezTo>
                    <a:cubicBezTo>
                      <a:pt x="415" y="44"/>
                      <a:pt x="415" y="44"/>
                      <a:pt x="415" y="44"/>
                    </a:cubicBezTo>
                    <a:cubicBezTo>
                      <a:pt x="643" y="44"/>
                      <a:pt x="668" y="296"/>
                      <a:pt x="668" y="349"/>
                    </a:cubicBezTo>
                    <a:cubicBezTo>
                      <a:pt x="655" y="294"/>
                      <a:pt x="496" y="296"/>
                      <a:pt x="415" y="296"/>
                    </a:cubicBezTo>
                    <a:cubicBezTo>
                      <a:pt x="184" y="296"/>
                      <a:pt x="184" y="296"/>
                      <a:pt x="184" y="296"/>
                    </a:cubicBezTo>
                    <a:cubicBezTo>
                      <a:pt x="184" y="296"/>
                      <a:pt x="184" y="296"/>
                      <a:pt x="184" y="296"/>
                    </a:cubicBezTo>
                    <a:cubicBezTo>
                      <a:pt x="184" y="296"/>
                      <a:pt x="184" y="296"/>
                      <a:pt x="184" y="296"/>
                    </a:cubicBezTo>
                    <a:cubicBezTo>
                      <a:pt x="200" y="312"/>
                      <a:pt x="200" y="312"/>
                      <a:pt x="200" y="312"/>
                    </a:cubicBezTo>
                    <a:cubicBezTo>
                      <a:pt x="171" y="340"/>
                      <a:pt x="171" y="340"/>
                      <a:pt x="171" y="340"/>
                    </a:cubicBezTo>
                    <a:cubicBezTo>
                      <a:pt x="155" y="325"/>
                      <a:pt x="155" y="325"/>
                      <a:pt x="155" y="325"/>
                    </a:cubicBezTo>
                    <a:cubicBezTo>
                      <a:pt x="0" y="170"/>
                      <a:pt x="0" y="170"/>
                      <a:pt x="0" y="170"/>
                    </a:cubicBezTo>
                    <a:lnTo>
                      <a:pt x="155" y="15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  <a:effectLst>
                <a:outerShdw blurRad="63500" dist="101600" dir="5400000" algn="t" rotWithShape="0">
                  <a:prstClr val="black">
                    <a:alpha val="26000"/>
                  </a:prstClr>
                </a:outerShdw>
              </a:effectLst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200" dirty="0"/>
              </a:p>
            </p:txBody>
          </p:sp>
        </p:grp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9B17B048-4EE4-7FCC-4A3F-2AFB7807D83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57367" y="4073082"/>
              <a:ext cx="571964" cy="442878"/>
            </a:xfrm>
            <a:custGeom>
              <a:avLst/>
              <a:gdLst>
                <a:gd name="T0" fmla="*/ 0 w 253"/>
                <a:gd name="T1" fmla="*/ 54 h 348"/>
                <a:gd name="T2" fmla="*/ 0 w 253"/>
                <a:gd name="T3" fmla="*/ 348 h 348"/>
                <a:gd name="T4" fmla="*/ 253 w 253"/>
                <a:gd name="T5" fmla="*/ 348 h 348"/>
                <a:gd name="T6" fmla="*/ 253 w 253"/>
                <a:gd name="T7" fmla="*/ 2 h 348"/>
                <a:gd name="T8" fmla="*/ 0 w 253"/>
                <a:gd name="T9" fmla="*/ 54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348">
                  <a:moveTo>
                    <a:pt x="0" y="54"/>
                  </a:moveTo>
                  <a:cubicBezTo>
                    <a:pt x="0" y="348"/>
                    <a:pt x="0" y="348"/>
                    <a:pt x="0" y="348"/>
                  </a:cubicBezTo>
                  <a:cubicBezTo>
                    <a:pt x="253" y="348"/>
                    <a:pt x="253" y="348"/>
                    <a:pt x="253" y="348"/>
                  </a:cubicBezTo>
                  <a:cubicBezTo>
                    <a:pt x="253" y="2"/>
                    <a:pt x="253" y="2"/>
                    <a:pt x="253" y="2"/>
                  </a:cubicBezTo>
                  <a:cubicBezTo>
                    <a:pt x="172" y="2"/>
                    <a:pt x="13" y="0"/>
                    <a:pt x="0" y="54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id-ID" sz="2200" dirty="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32B56B3C-1D83-32B3-6EB5-B17ED853317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419872" y="3703606"/>
              <a:ext cx="1509461" cy="444360"/>
            </a:xfrm>
            <a:custGeom>
              <a:avLst/>
              <a:gdLst>
                <a:gd name="T0" fmla="*/ 513 w 668"/>
                <a:gd name="T1" fmla="*/ 16 h 349"/>
                <a:gd name="T2" fmla="*/ 497 w 668"/>
                <a:gd name="T3" fmla="*/ 0 h 349"/>
                <a:gd name="T4" fmla="*/ 468 w 668"/>
                <a:gd name="T5" fmla="*/ 29 h 349"/>
                <a:gd name="T6" fmla="*/ 484 w 668"/>
                <a:gd name="T7" fmla="*/ 44 h 349"/>
                <a:gd name="T8" fmla="*/ 253 w 668"/>
                <a:gd name="T9" fmla="*/ 44 h 349"/>
                <a:gd name="T10" fmla="*/ 0 w 668"/>
                <a:gd name="T11" fmla="*/ 349 h 349"/>
                <a:gd name="T12" fmla="*/ 253 w 668"/>
                <a:gd name="T13" fmla="*/ 297 h 349"/>
                <a:gd name="T14" fmla="*/ 484 w 668"/>
                <a:gd name="T15" fmla="*/ 297 h 349"/>
                <a:gd name="T16" fmla="*/ 484 w 668"/>
                <a:gd name="T17" fmla="*/ 297 h 349"/>
                <a:gd name="T18" fmla="*/ 484 w 668"/>
                <a:gd name="T19" fmla="*/ 297 h 349"/>
                <a:gd name="T20" fmla="*/ 468 w 668"/>
                <a:gd name="T21" fmla="*/ 312 h 349"/>
                <a:gd name="T22" fmla="*/ 497 w 668"/>
                <a:gd name="T23" fmla="*/ 341 h 349"/>
                <a:gd name="T24" fmla="*/ 513 w 668"/>
                <a:gd name="T25" fmla="*/ 325 h 349"/>
                <a:gd name="T26" fmla="*/ 668 w 668"/>
                <a:gd name="T27" fmla="*/ 171 h 349"/>
                <a:gd name="T28" fmla="*/ 513 w 668"/>
                <a:gd name="T29" fmla="*/ 16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8" h="349">
                  <a:moveTo>
                    <a:pt x="513" y="16"/>
                  </a:moveTo>
                  <a:cubicBezTo>
                    <a:pt x="497" y="0"/>
                    <a:pt x="497" y="0"/>
                    <a:pt x="497" y="0"/>
                  </a:cubicBezTo>
                  <a:cubicBezTo>
                    <a:pt x="468" y="29"/>
                    <a:pt x="468" y="29"/>
                    <a:pt x="468" y="29"/>
                  </a:cubicBezTo>
                  <a:cubicBezTo>
                    <a:pt x="484" y="44"/>
                    <a:pt x="484" y="44"/>
                    <a:pt x="484" y="44"/>
                  </a:cubicBezTo>
                  <a:cubicBezTo>
                    <a:pt x="253" y="44"/>
                    <a:pt x="253" y="44"/>
                    <a:pt x="253" y="44"/>
                  </a:cubicBezTo>
                  <a:cubicBezTo>
                    <a:pt x="25" y="44"/>
                    <a:pt x="0" y="297"/>
                    <a:pt x="0" y="349"/>
                  </a:cubicBezTo>
                  <a:cubicBezTo>
                    <a:pt x="13" y="295"/>
                    <a:pt x="172" y="297"/>
                    <a:pt x="253" y="297"/>
                  </a:cubicBezTo>
                  <a:cubicBezTo>
                    <a:pt x="484" y="297"/>
                    <a:pt x="484" y="297"/>
                    <a:pt x="484" y="297"/>
                  </a:cubicBezTo>
                  <a:cubicBezTo>
                    <a:pt x="484" y="297"/>
                    <a:pt x="484" y="297"/>
                    <a:pt x="484" y="297"/>
                  </a:cubicBezTo>
                  <a:cubicBezTo>
                    <a:pt x="484" y="297"/>
                    <a:pt x="484" y="297"/>
                    <a:pt x="484" y="297"/>
                  </a:cubicBezTo>
                  <a:cubicBezTo>
                    <a:pt x="468" y="312"/>
                    <a:pt x="468" y="312"/>
                    <a:pt x="468" y="312"/>
                  </a:cubicBezTo>
                  <a:cubicBezTo>
                    <a:pt x="497" y="341"/>
                    <a:pt x="497" y="341"/>
                    <a:pt x="497" y="341"/>
                  </a:cubicBezTo>
                  <a:cubicBezTo>
                    <a:pt x="513" y="325"/>
                    <a:pt x="513" y="325"/>
                    <a:pt x="513" y="325"/>
                  </a:cubicBezTo>
                  <a:cubicBezTo>
                    <a:pt x="668" y="171"/>
                    <a:pt x="668" y="171"/>
                    <a:pt x="668" y="171"/>
                  </a:cubicBezTo>
                  <a:lnTo>
                    <a:pt x="513" y="1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63500" dist="101600" dir="5400000" algn="t" rotWithShape="0">
                <a:prstClr val="black">
                  <a:alpha val="26000"/>
                </a:prstClr>
              </a:outerShdw>
            </a:effectLst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id-ID" sz="2200" dirty="0"/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83866F4-6A28-5387-C84C-291F4871A38F}"/>
              </a:ext>
            </a:extLst>
          </p:cNvPr>
          <p:cNvCxnSpPr>
            <a:cxnSpLocks/>
          </p:cNvCxnSpPr>
          <p:nvPr/>
        </p:nvCxnSpPr>
        <p:spPr>
          <a:xfrm>
            <a:off x="1187624" y="4932985"/>
            <a:ext cx="709651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211" name="Rectangle 177">
            <a:extLst>
              <a:ext uri="{FF2B5EF4-FFF2-40B4-BE49-F238E27FC236}">
                <a16:creationId xmlns:a16="http://schemas.microsoft.com/office/drawing/2014/main" id="{E3192A98-47C2-1885-175F-B604B6803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682" y="1283328"/>
            <a:ext cx="1972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Market Penetration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Dominating Existing Markets</a:t>
            </a:r>
          </a:p>
        </p:txBody>
      </p:sp>
      <p:sp>
        <p:nvSpPr>
          <p:cNvPr id="136212" name="Rectangle: Rounded Corners 136211">
            <a:extLst>
              <a:ext uri="{FF2B5EF4-FFF2-40B4-BE49-F238E27FC236}">
                <a16:creationId xmlns:a16="http://schemas.microsoft.com/office/drawing/2014/main" id="{EBEFCE70-14E5-ADA3-F948-6AAC3840632F}"/>
              </a:ext>
            </a:extLst>
          </p:cNvPr>
          <p:cNvSpPr/>
          <p:nvPr/>
        </p:nvSpPr>
        <p:spPr>
          <a:xfrm>
            <a:off x="1323879" y="1142767"/>
            <a:ext cx="2088232" cy="732690"/>
          </a:xfrm>
          <a:prstGeom prst="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13" name="Rectangle: Rounded Corners 136212">
            <a:extLst>
              <a:ext uri="{FF2B5EF4-FFF2-40B4-BE49-F238E27FC236}">
                <a16:creationId xmlns:a16="http://schemas.microsoft.com/office/drawing/2014/main" id="{A0C9E01B-1464-8980-A702-19B735E34DD1}"/>
              </a:ext>
            </a:extLst>
          </p:cNvPr>
          <p:cNvSpPr/>
          <p:nvPr/>
        </p:nvSpPr>
        <p:spPr>
          <a:xfrm>
            <a:off x="5865398" y="1379322"/>
            <a:ext cx="2088232" cy="732690"/>
          </a:xfrm>
          <a:prstGeom prst="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14" name="Rectangle: Rounded Corners 136213">
            <a:extLst>
              <a:ext uri="{FF2B5EF4-FFF2-40B4-BE49-F238E27FC236}">
                <a16:creationId xmlns:a16="http://schemas.microsoft.com/office/drawing/2014/main" id="{13C61E3E-01D6-4151-5116-8C0CC35AB163}"/>
              </a:ext>
            </a:extLst>
          </p:cNvPr>
          <p:cNvSpPr/>
          <p:nvPr/>
        </p:nvSpPr>
        <p:spPr>
          <a:xfrm>
            <a:off x="1323879" y="2026103"/>
            <a:ext cx="2088232" cy="732690"/>
          </a:xfrm>
          <a:prstGeom prst="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15" name="Rectangle: Rounded Corners 136214">
            <a:extLst>
              <a:ext uri="{FF2B5EF4-FFF2-40B4-BE49-F238E27FC236}">
                <a16:creationId xmlns:a16="http://schemas.microsoft.com/office/drawing/2014/main" id="{A44C6DDF-2DE5-7FAB-2BA9-979147AE2CE8}"/>
              </a:ext>
            </a:extLst>
          </p:cNvPr>
          <p:cNvSpPr/>
          <p:nvPr/>
        </p:nvSpPr>
        <p:spPr>
          <a:xfrm>
            <a:off x="5865398" y="2418918"/>
            <a:ext cx="2088232" cy="732690"/>
          </a:xfrm>
          <a:prstGeom prst="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16" name="Rectangle: Rounded Corners 136215">
            <a:extLst>
              <a:ext uri="{FF2B5EF4-FFF2-40B4-BE49-F238E27FC236}">
                <a16:creationId xmlns:a16="http://schemas.microsoft.com/office/drawing/2014/main" id="{D51890C3-E457-FEE1-90C8-8FB7541CC453}"/>
              </a:ext>
            </a:extLst>
          </p:cNvPr>
          <p:cNvSpPr/>
          <p:nvPr/>
        </p:nvSpPr>
        <p:spPr>
          <a:xfrm>
            <a:off x="1331127" y="2990946"/>
            <a:ext cx="2088232" cy="732690"/>
          </a:xfrm>
          <a:prstGeom prst="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17" name="Rectangle: Rounded Corners 136216">
            <a:extLst>
              <a:ext uri="{FF2B5EF4-FFF2-40B4-BE49-F238E27FC236}">
                <a16:creationId xmlns:a16="http://schemas.microsoft.com/office/drawing/2014/main" id="{14B769E4-BCAF-7BC0-6CB7-C7DE1837C947}"/>
              </a:ext>
            </a:extLst>
          </p:cNvPr>
          <p:cNvSpPr/>
          <p:nvPr/>
        </p:nvSpPr>
        <p:spPr>
          <a:xfrm>
            <a:off x="5901950" y="3427735"/>
            <a:ext cx="2088232" cy="732690"/>
          </a:xfrm>
          <a:prstGeom prst="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18" name="Rectangle: Rounded Corners 136217">
            <a:extLst>
              <a:ext uri="{FF2B5EF4-FFF2-40B4-BE49-F238E27FC236}">
                <a16:creationId xmlns:a16="http://schemas.microsoft.com/office/drawing/2014/main" id="{E9E9F0FF-B3C6-277B-9ED5-C95120A4E188}"/>
              </a:ext>
            </a:extLst>
          </p:cNvPr>
          <p:cNvSpPr/>
          <p:nvPr/>
        </p:nvSpPr>
        <p:spPr>
          <a:xfrm>
            <a:off x="1323879" y="3962017"/>
            <a:ext cx="2088232" cy="732690"/>
          </a:xfrm>
          <a:prstGeom prst="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19" name="Oval 136218">
            <a:extLst>
              <a:ext uri="{FF2B5EF4-FFF2-40B4-BE49-F238E27FC236}">
                <a16:creationId xmlns:a16="http://schemas.microsoft.com/office/drawing/2014/main" id="{7732CB38-AFFA-0148-A259-0AC722628362}"/>
              </a:ext>
            </a:extLst>
          </p:cNvPr>
          <p:cNvSpPr/>
          <p:nvPr/>
        </p:nvSpPr>
        <p:spPr>
          <a:xfrm>
            <a:off x="3177140" y="1106883"/>
            <a:ext cx="325464" cy="325464"/>
          </a:xfrm>
          <a:prstGeom prst="ellipse">
            <a:avLst/>
          </a:prstGeom>
          <a:solidFill>
            <a:srgbClr val="6CB7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01</a:t>
            </a:r>
          </a:p>
        </p:txBody>
      </p:sp>
      <p:sp>
        <p:nvSpPr>
          <p:cNvPr id="136220" name="Oval 136219">
            <a:extLst>
              <a:ext uri="{FF2B5EF4-FFF2-40B4-BE49-F238E27FC236}">
                <a16:creationId xmlns:a16="http://schemas.microsoft.com/office/drawing/2014/main" id="{BF98D686-7191-F1CC-6154-75868888E1F0}"/>
              </a:ext>
            </a:extLst>
          </p:cNvPr>
          <p:cNvSpPr/>
          <p:nvPr/>
        </p:nvSpPr>
        <p:spPr>
          <a:xfrm>
            <a:off x="5774967" y="1617563"/>
            <a:ext cx="325464" cy="325464"/>
          </a:xfrm>
          <a:prstGeom prst="ellipse">
            <a:avLst/>
          </a:prstGeom>
          <a:solidFill>
            <a:srgbClr val="F79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02</a:t>
            </a:r>
          </a:p>
        </p:txBody>
      </p:sp>
      <p:sp>
        <p:nvSpPr>
          <p:cNvPr id="136221" name="Oval 136220">
            <a:extLst>
              <a:ext uri="{FF2B5EF4-FFF2-40B4-BE49-F238E27FC236}">
                <a16:creationId xmlns:a16="http://schemas.microsoft.com/office/drawing/2014/main" id="{7405CEC1-7642-004F-A8A2-B4F516B00CD1}"/>
              </a:ext>
            </a:extLst>
          </p:cNvPr>
          <p:cNvSpPr/>
          <p:nvPr/>
        </p:nvSpPr>
        <p:spPr>
          <a:xfrm>
            <a:off x="3177140" y="2127825"/>
            <a:ext cx="325464" cy="325464"/>
          </a:xfrm>
          <a:prstGeom prst="ellipse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03</a:t>
            </a:r>
          </a:p>
        </p:txBody>
      </p:sp>
      <p:sp>
        <p:nvSpPr>
          <p:cNvPr id="136222" name="Oval 136221">
            <a:extLst>
              <a:ext uri="{FF2B5EF4-FFF2-40B4-BE49-F238E27FC236}">
                <a16:creationId xmlns:a16="http://schemas.microsoft.com/office/drawing/2014/main" id="{DD1391A3-2AB9-4908-4CB8-4AF4FE2E6394}"/>
              </a:ext>
            </a:extLst>
          </p:cNvPr>
          <p:cNvSpPr/>
          <p:nvPr/>
        </p:nvSpPr>
        <p:spPr>
          <a:xfrm>
            <a:off x="3184388" y="3178419"/>
            <a:ext cx="325464" cy="325464"/>
          </a:xfrm>
          <a:prstGeom prst="ellipse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05</a:t>
            </a:r>
          </a:p>
        </p:txBody>
      </p:sp>
      <p:sp>
        <p:nvSpPr>
          <p:cNvPr id="136223" name="Oval 136222">
            <a:extLst>
              <a:ext uri="{FF2B5EF4-FFF2-40B4-BE49-F238E27FC236}">
                <a16:creationId xmlns:a16="http://schemas.microsoft.com/office/drawing/2014/main" id="{D03EF378-6D2E-76BF-ABD3-8D92A7C3F0AD}"/>
              </a:ext>
            </a:extLst>
          </p:cNvPr>
          <p:cNvSpPr/>
          <p:nvPr/>
        </p:nvSpPr>
        <p:spPr>
          <a:xfrm>
            <a:off x="3177140" y="4178737"/>
            <a:ext cx="325464" cy="325464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07</a:t>
            </a:r>
          </a:p>
        </p:txBody>
      </p:sp>
      <p:sp>
        <p:nvSpPr>
          <p:cNvPr id="136224" name="Oval 136223">
            <a:extLst>
              <a:ext uri="{FF2B5EF4-FFF2-40B4-BE49-F238E27FC236}">
                <a16:creationId xmlns:a16="http://schemas.microsoft.com/office/drawing/2014/main" id="{D8476C00-0E61-278C-83A6-800FBE67B4B7}"/>
              </a:ext>
            </a:extLst>
          </p:cNvPr>
          <p:cNvSpPr/>
          <p:nvPr/>
        </p:nvSpPr>
        <p:spPr>
          <a:xfrm>
            <a:off x="5774967" y="2640494"/>
            <a:ext cx="325464" cy="325464"/>
          </a:xfrm>
          <a:prstGeom prst="ellipse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04</a:t>
            </a:r>
          </a:p>
        </p:txBody>
      </p:sp>
      <p:sp>
        <p:nvSpPr>
          <p:cNvPr id="136225" name="Oval 136224">
            <a:extLst>
              <a:ext uri="{FF2B5EF4-FFF2-40B4-BE49-F238E27FC236}">
                <a16:creationId xmlns:a16="http://schemas.microsoft.com/office/drawing/2014/main" id="{91A0C782-2943-991E-3584-7415D637A494}"/>
              </a:ext>
            </a:extLst>
          </p:cNvPr>
          <p:cNvSpPr/>
          <p:nvPr/>
        </p:nvSpPr>
        <p:spPr>
          <a:xfrm>
            <a:off x="5774967" y="3661299"/>
            <a:ext cx="325464" cy="325464"/>
          </a:xfrm>
          <a:prstGeom prst="ellipse">
            <a:avLst/>
          </a:prstGeom>
          <a:solidFill>
            <a:srgbClr val="DD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06</a:t>
            </a:r>
          </a:p>
        </p:txBody>
      </p:sp>
      <p:sp>
        <p:nvSpPr>
          <p:cNvPr id="136226" name="Rectangle 177">
            <a:extLst>
              <a:ext uri="{FF2B5EF4-FFF2-40B4-BE49-F238E27FC236}">
                <a16:creationId xmlns:a16="http://schemas.microsoft.com/office/drawing/2014/main" id="{AE58111A-619B-3955-8E14-03C805DA6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877" y="4009574"/>
            <a:ext cx="19875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Industry Disruption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Redefining Market Boundaries</a:t>
            </a:r>
          </a:p>
        </p:txBody>
      </p:sp>
      <p:sp>
        <p:nvSpPr>
          <p:cNvPr id="136227" name="Rectangle 177">
            <a:extLst>
              <a:ext uri="{FF2B5EF4-FFF2-40B4-BE49-F238E27FC236}">
                <a16:creationId xmlns:a16="http://schemas.microsoft.com/office/drawing/2014/main" id="{0D2FB353-F6E8-F5E7-7E21-4C49E1D14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7557" y="3471034"/>
            <a:ext cx="1972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M&amp;A and Partnerships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Accelerating Growth Externally</a:t>
            </a:r>
          </a:p>
        </p:txBody>
      </p:sp>
      <p:sp>
        <p:nvSpPr>
          <p:cNvPr id="136228" name="Rectangle 177">
            <a:extLst>
              <a:ext uri="{FF2B5EF4-FFF2-40B4-BE49-F238E27FC236}">
                <a16:creationId xmlns:a16="http://schemas.microsoft.com/office/drawing/2014/main" id="{B67AC9B1-3C1F-165B-14EC-332AFA835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35" y="3047399"/>
            <a:ext cx="19875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Business Model Innovation 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Reinventing Revenue Streams</a:t>
            </a:r>
          </a:p>
        </p:txBody>
      </p:sp>
      <p:sp>
        <p:nvSpPr>
          <p:cNvPr id="136229" name="Rectangle 177">
            <a:extLst>
              <a:ext uri="{FF2B5EF4-FFF2-40B4-BE49-F238E27FC236}">
                <a16:creationId xmlns:a16="http://schemas.microsoft.com/office/drawing/2014/main" id="{506602BE-D94E-E6AF-C1DB-60ED070CA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9015" y="2458156"/>
            <a:ext cx="18946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New Customer Segments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Unlocking Untapped Demographics</a:t>
            </a:r>
          </a:p>
        </p:txBody>
      </p:sp>
      <p:sp>
        <p:nvSpPr>
          <p:cNvPr id="136230" name="Rectangle 177">
            <a:extLst>
              <a:ext uri="{FF2B5EF4-FFF2-40B4-BE49-F238E27FC236}">
                <a16:creationId xmlns:a16="http://schemas.microsoft.com/office/drawing/2014/main" id="{517003E6-76A4-00FE-9EEF-2BAAE6B98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6096" y="2058286"/>
            <a:ext cx="15789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Product Expansion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Innovating Within Current Markets</a:t>
            </a:r>
          </a:p>
        </p:txBody>
      </p:sp>
      <p:sp>
        <p:nvSpPr>
          <p:cNvPr id="136231" name="Rectangle 177">
            <a:extLst>
              <a:ext uri="{FF2B5EF4-FFF2-40B4-BE49-F238E27FC236}">
                <a16:creationId xmlns:a16="http://schemas.microsoft.com/office/drawing/2014/main" id="{D20D1823-FFF2-A2CE-00FC-E4F575DFD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585" y="1530224"/>
            <a:ext cx="1972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Market Expansion 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Entering New Geographies</a:t>
            </a:r>
          </a:p>
        </p:txBody>
      </p:sp>
      <p:pic>
        <p:nvPicPr>
          <p:cNvPr id="136232" name="Graphic 136231" descr="Group brainstorm with solid fill">
            <a:extLst>
              <a:ext uri="{FF2B5EF4-FFF2-40B4-BE49-F238E27FC236}">
                <a16:creationId xmlns:a16="http://schemas.microsoft.com/office/drawing/2014/main" id="{9AAA3F09-09E9-CF66-54B3-433AD84FA6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0126" y="1106883"/>
            <a:ext cx="304427" cy="304427"/>
          </a:xfrm>
          <a:prstGeom prst="rect">
            <a:avLst/>
          </a:prstGeom>
        </p:spPr>
      </p:pic>
      <p:pic>
        <p:nvPicPr>
          <p:cNvPr id="136233" name="Graphic 136232" descr="Business Growth with solid fill">
            <a:extLst>
              <a:ext uri="{FF2B5EF4-FFF2-40B4-BE49-F238E27FC236}">
                <a16:creationId xmlns:a16="http://schemas.microsoft.com/office/drawing/2014/main" id="{5CD4EDEB-3824-D332-6C51-0647390170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26578" y="1663323"/>
            <a:ext cx="258615" cy="258615"/>
          </a:xfrm>
          <a:prstGeom prst="rect">
            <a:avLst/>
          </a:prstGeom>
        </p:spPr>
      </p:pic>
      <p:pic>
        <p:nvPicPr>
          <p:cNvPr id="136234" name="Graphic 136233" descr="Continuous Improvement with solid fill">
            <a:extLst>
              <a:ext uri="{FF2B5EF4-FFF2-40B4-BE49-F238E27FC236}">
                <a16:creationId xmlns:a16="http://schemas.microsoft.com/office/drawing/2014/main" id="{8CC95BB7-05B1-EA99-87EC-DAFE3A817C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10994" y="2130712"/>
            <a:ext cx="324733" cy="324733"/>
          </a:xfrm>
          <a:prstGeom prst="rect">
            <a:avLst/>
          </a:prstGeom>
        </p:spPr>
      </p:pic>
      <p:pic>
        <p:nvPicPr>
          <p:cNvPr id="136235" name="Graphic 136234" descr="Customer review with solid fill">
            <a:extLst>
              <a:ext uri="{FF2B5EF4-FFF2-40B4-BE49-F238E27FC236}">
                <a16:creationId xmlns:a16="http://schemas.microsoft.com/office/drawing/2014/main" id="{2A983134-81C4-9F83-A2B1-DFF146E9CC0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37140" y="2698775"/>
            <a:ext cx="237489" cy="237489"/>
          </a:xfrm>
          <a:prstGeom prst="rect">
            <a:avLst/>
          </a:prstGeom>
        </p:spPr>
      </p:pic>
      <p:pic>
        <p:nvPicPr>
          <p:cNvPr id="136236" name="Graphic 136235" descr="Dollar with solid fill">
            <a:extLst>
              <a:ext uri="{FF2B5EF4-FFF2-40B4-BE49-F238E27FC236}">
                <a16:creationId xmlns:a16="http://schemas.microsoft.com/office/drawing/2014/main" id="{B6682BF2-BC7B-2121-743D-86661730156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624813" y="3218189"/>
            <a:ext cx="197526" cy="197526"/>
          </a:xfrm>
          <a:prstGeom prst="rect">
            <a:avLst/>
          </a:prstGeom>
        </p:spPr>
      </p:pic>
      <p:pic>
        <p:nvPicPr>
          <p:cNvPr id="136237" name="Graphic 136236" descr="Handshake with solid fill">
            <a:extLst>
              <a:ext uri="{FF2B5EF4-FFF2-40B4-BE49-F238E27FC236}">
                <a16:creationId xmlns:a16="http://schemas.microsoft.com/office/drawing/2014/main" id="{D90CCB62-9777-0FAB-1817-47F3F6ADCEC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04227" y="3702229"/>
            <a:ext cx="303313" cy="303313"/>
          </a:xfrm>
          <a:prstGeom prst="rect">
            <a:avLst/>
          </a:prstGeom>
        </p:spPr>
      </p:pic>
      <p:pic>
        <p:nvPicPr>
          <p:cNvPr id="136238" name="Graphic 136237" descr="Scales of justice with solid fill">
            <a:extLst>
              <a:ext uri="{FF2B5EF4-FFF2-40B4-BE49-F238E27FC236}">
                <a16:creationId xmlns:a16="http://schemas.microsoft.com/office/drawing/2014/main" id="{384F9999-2CB0-9581-4DA1-4D4D2F46F8E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678995" y="4244864"/>
            <a:ext cx="210055" cy="21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3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McKinsey’s Seven Degrees Framework-5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43C1A61-9922-C546-3512-A53F1821DF3F}"/>
              </a:ext>
            </a:extLst>
          </p:cNvPr>
          <p:cNvGrpSpPr/>
          <p:nvPr/>
        </p:nvGrpSpPr>
        <p:grpSpPr>
          <a:xfrm>
            <a:off x="2826646" y="3593902"/>
            <a:ext cx="3043038" cy="796732"/>
            <a:chOff x="3000952" y="2797437"/>
            <a:chExt cx="2403315" cy="777026"/>
          </a:xfrm>
        </p:grpSpPr>
        <p:sp>
          <p:nvSpPr>
            <p:cNvPr id="5" name="Shape 28224">
              <a:extLst>
                <a:ext uri="{FF2B5EF4-FFF2-40B4-BE49-F238E27FC236}">
                  <a16:creationId xmlns:a16="http://schemas.microsoft.com/office/drawing/2014/main" id="{DE76DA27-944A-42FD-842A-71824A1540AA}"/>
                </a:ext>
              </a:extLst>
            </p:cNvPr>
            <p:cNvSpPr/>
            <p:nvPr/>
          </p:nvSpPr>
          <p:spPr>
            <a:xfrm>
              <a:off x="3000952" y="2797437"/>
              <a:ext cx="2403315" cy="777026"/>
            </a:xfrm>
            <a:prstGeom prst="ellipse">
              <a:avLst/>
            </a:prstGeom>
            <a:solidFill>
              <a:schemeClr val="accent6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6" name="Shape 28225">
              <a:extLst>
                <a:ext uri="{FF2B5EF4-FFF2-40B4-BE49-F238E27FC236}">
                  <a16:creationId xmlns:a16="http://schemas.microsoft.com/office/drawing/2014/main" id="{ABC51152-BA04-7CE3-2C3C-D7F16CF8FCD2}"/>
                </a:ext>
              </a:extLst>
            </p:cNvPr>
            <p:cNvSpPr/>
            <p:nvPr/>
          </p:nvSpPr>
          <p:spPr>
            <a:xfrm>
              <a:off x="3000952" y="3139076"/>
              <a:ext cx="2403315" cy="43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9"/>
                    <a:pt x="76" y="0"/>
                  </a:cubicBezTo>
                  <a:cubicBezTo>
                    <a:pt x="26" y="753"/>
                    <a:pt x="0" y="1519"/>
                    <a:pt x="0" y="2296"/>
                  </a:cubicBezTo>
                  <a:cubicBezTo>
                    <a:pt x="0" y="12957"/>
                    <a:pt x="4835" y="21600"/>
                    <a:pt x="10800" y="21600"/>
                  </a:cubicBezTo>
                  <a:cubicBezTo>
                    <a:pt x="16765" y="21600"/>
                    <a:pt x="21600" y="12957"/>
                    <a:pt x="21600" y="2296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9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6D92B4C-7DD2-2034-9AB9-8BB092EC0926}"/>
              </a:ext>
            </a:extLst>
          </p:cNvPr>
          <p:cNvGrpSpPr/>
          <p:nvPr/>
        </p:nvGrpSpPr>
        <p:grpSpPr>
          <a:xfrm>
            <a:off x="2989363" y="3191141"/>
            <a:ext cx="2682327" cy="889227"/>
            <a:chOff x="1134317" y="3456675"/>
            <a:chExt cx="2682327" cy="889227"/>
          </a:xfrm>
        </p:grpSpPr>
        <p:sp>
          <p:nvSpPr>
            <p:cNvPr id="7" name="Shape 28228">
              <a:extLst>
                <a:ext uri="{FF2B5EF4-FFF2-40B4-BE49-F238E27FC236}">
                  <a16:creationId xmlns:a16="http://schemas.microsoft.com/office/drawing/2014/main" id="{9A25761E-A714-7168-4588-3CBE85803ED5}"/>
                </a:ext>
              </a:extLst>
            </p:cNvPr>
            <p:cNvSpPr/>
            <p:nvPr/>
          </p:nvSpPr>
          <p:spPr>
            <a:xfrm>
              <a:off x="1134317" y="3456675"/>
              <a:ext cx="2682327" cy="889227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8" name="Shape 28229">
              <a:extLst>
                <a:ext uri="{FF2B5EF4-FFF2-40B4-BE49-F238E27FC236}">
                  <a16:creationId xmlns:a16="http://schemas.microsoft.com/office/drawing/2014/main" id="{C3FC4D7B-1E61-5BE9-77DE-6651BEF7DEC9}"/>
                </a:ext>
              </a:extLst>
            </p:cNvPr>
            <p:cNvSpPr/>
            <p:nvPr/>
          </p:nvSpPr>
          <p:spPr>
            <a:xfrm>
              <a:off x="1134317" y="3846885"/>
              <a:ext cx="2682327" cy="497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9"/>
                    <a:pt x="76" y="0"/>
                  </a:cubicBezTo>
                  <a:cubicBezTo>
                    <a:pt x="26" y="753"/>
                    <a:pt x="0" y="1519"/>
                    <a:pt x="0" y="2296"/>
                  </a:cubicBezTo>
                  <a:cubicBezTo>
                    <a:pt x="0" y="12958"/>
                    <a:pt x="4835" y="21600"/>
                    <a:pt x="10800" y="21600"/>
                  </a:cubicBezTo>
                  <a:cubicBezTo>
                    <a:pt x="16765" y="21600"/>
                    <a:pt x="21600" y="12958"/>
                    <a:pt x="21600" y="2296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9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00DE7DF-1E9C-F88A-5FA3-5CAF695E1423}"/>
              </a:ext>
            </a:extLst>
          </p:cNvPr>
          <p:cNvGrpSpPr/>
          <p:nvPr/>
        </p:nvGrpSpPr>
        <p:grpSpPr>
          <a:xfrm>
            <a:off x="3146507" y="2845589"/>
            <a:ext cx="2403315" cy="796736"/>
            <a:chOff x="1291461" y="3106372"/>
            <a:chExt cx="2403315" cy="796736"/>
          </a:xfrm>
        </p:grpSpPr>
        <p:sp>
          <p:nvSpPr>
            <p:cNvPr id="9" name="Shape 28232">
              <a:extLst>
                <a:ext uri="{FF2B5EF4-FFF2-40B4-BE49-F238E27FC236}">
                  <a16:creationId xmlns:a16="http://schemas.microsoft.com/office/drawing/2014/main" id="{A6F8E565-C8F6-2675-A1A7-C3227DF6EF31}"/>
                </a:ext>
              </a:extLst>
            </p:cNvPr>
            <p:cNvSpPr/>
            <p:nvPr/>
          </p:nvSpPr>
          <p:spPr>
            <a:xfrm>
              <a:off x="1291461" y="3106372"/>
              <a:ext cx="2403315" cy="796736"/>
            </a:xfrm>
            <a:prstGeom prst="ellipse">
              <a:avLst/>
            </a:prstGeom>
            <a:solidFill>
              <a:schemeClr val="accent5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0" name="Shape 28233">
              <a:extLst>
                <a:ext uri="{FF2B5EF4-FFF2-40B4-BE49-F238E27FC236}">
                  <a16:creationId xmlns:a16="http://schemas.microsoft.com/office/drawing/2014/main" id="{57D1AD78-5C32-77BA-DDCE-01E37842D7E0}"/>
                </a:ext>
              </a:extLst>
            </p:cNvPr>
            <p:cNvSpPr/>
            <p:nvPr/>
          </p:nvSpPr>
          <p:spPr>
            <a:xfrm>
              <a:off x="1291461" y="3456675"/>
              <a:ext cx="2403315" cy="44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8"/>
                    <a:pt x="76" y="0"/>
                  </a:cubicBezTo>
                  <a:cubicBezTo>
                    <a:pt x="26" y="753"/>
                    <a:pt x="0" y="1519"/>
                    <a:pt x="0" y="2296"/>
                  </a:cubicBezTo>
                  <a:cubicBezTo>
                    <a:pt x="0" y="12957"/>
                    <a:pt x="4835" y="21600"/>
                    <a:pt x="10800" y="21600"/>
                  </a:cubicBezTo>
                  <a:cubicBezTo>
                    <a:pt x="16765" y="21600"/>
                    <a:pt x="21600" y="12957"/>
                    <a:pt x="21600" y="2296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8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E37414D-1ADF-8181-B5D0-823F0F7EA08C}"/>
              </a:ext>
            </a:extLst>
          </p:cNvPr>
          <p:cNvGrpSpPr/>
          <p:nvPr/>
        </p:nvGrpSpPr>
        <p:grpSpPr>
          <a:xfrm>
            <a:off x="3335886" y="2546707"/>
            <a:ext cx="2021480" cy="672033"/>
            <a:chOff x="1480840" y="2804846"/>
            <a:chExt cx="2021480" cy="672033"/>
          </a:xfrm>
        </p:grpSpPr>
        <p:sp>
          <p:nvSpPr>
            <p:cNvPr id="11" name="Shape 28236">
              <a:extLst>
                <a:ext uri="{FF2B5EF4-FFF2-40B4-BE49-F238E27FC236}">
                  <a16:creationId xmlns:a16="http://schemas.microsoft.com/office/drawing/2014/main" id="{30DEC1E8-9274-9349-E332-C91266B73E04}"/>
                </a:ext>
              </a:extLst>
            </p:cNvPr>
            <p:cNvSpPr/>
            <p:nvPr/>
          </p:nvSpPr>
          <p:spPr>
            <a:xfrm>
              <a:off x="1480840" y="2804846"/>
              <a:ext cx="2021480" cy="67015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2" name="Shape 28237">
              <a:extLst>
                <a:ext uri="{FF2B5EF4-FFF2-40B4-BE49-F238E27FC236}">
                  <a16:creationId xmlns:a16="http://schemas.microsoft.com/office/drawing/2014/main" id="{7D38449E-C3BC-AF90-6DB5-C4A79666156F}"/>
                </a:ext>
              </a:extLst>
            </p:cNvPr>
            <p:cNvSpPr/>
            <p:nvPr/>
          </p:nvSpPr>
          <p:spPr>
            <a:xfrm>
              <a:off x="1480840" y="3101938"/>
              <a:ext cx="2021480" cy="37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8"/>
                    <a:pt x="76" y="0"/>
                  </a:cubicBezTo>
                  <a:cubicBezTo>
                    <a:pt x="26" y="753"/>
                    <a:pt x="0" y="1519"/>
                    <a:pt x="0" y="2297"/>
                  </a:cubicBezTo>
                  <a:cubicBezTo>
                    <a:pt x="0" y="12958"/>
                    <a:pt x="4835" y="21600"/>
                    <a:pt x="10800" y="21600"/>
                  </a:cubicBezTo>
                  <a:cubicBezTo>
                    <a:pt x="16765" y="21600"/>
                    <a:pt x="21600" y="12958"/>
                    <a:pt x="21600" y="2297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8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B40999F-FC1B-688E-68E1-A4E0BBAF3ED0}"/>
              </a:ext>
            </a:extLst>
          </p:cNvPr>
          <p:cNvGrpSpPr/>
          <p:nvPr/>
        </p:nvGrpSpPr>
        <p:grpSpPr>
          <a:xfrm>
            <a:off x="3421412" y="2178433"/>
            <a:ext cx="1853506" cy="741425"/>
            <a:chOff x="3000952" y="2797437"/>
            <a:chExt cx="2403315" cy="777026"/>
          </a:xfrm>
        </p:grpSpPr>
        <p:sp>
          <p:nvSpPr>
            <p:cNvPr id="36" name="Shape 28224">
              <a:extLst>
                <a:ext uri="{FF2B5EF4-FFF2-40B4-BE49-F238E27FC236}">
                  <a16:creationId xmlns:a16="http://schemas.microsoft.com/office/drawing/2014/main" id="{8BB85DD5-AC06-68D0-236D-A876E69D0717}"/>
                </a:ext>
              </a:extLst>
            </p:cNvPr>
            <p:cNvSpPr/>
            <p:nvPr/>
          </p:nvSpPr>
          <p:spPr>
            <a:xfrm>
              <a:off x="3000952" y="2797437"/>
              <a:ext cx="2403315" cy="777026"/>
            </a:xfrm>
            <a:prstGeom prst="ellipse">
              <a:avLst/>
            </a:prstGeom>
            <a:solidFill>
              <a:schemeClr val="bg2">
                <a:lumMod val="50000"/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7" name="Shape 28225">
              <a:extLst>
                <a:ext uri="{FF2B5EF4-FFF2-40B4-BE49-F238E27FC236}">
                  <a16:creationId xmlns:a16="http://schemas.microsoft.com/office/drawing/2014/main" id="{F7C1DF6F-379C-79C4-2B7D-2B19DFF6F639}"/>
                </a:ext>
              </a:extLst>
            </p:cNvPr>
            <p:cNvSpPr/>
            <p:nvPr/>
          </p:nvSpPr>
          <p:spPr>
            <a:xfrm>
              <a:off x="3000952" y="3139076"/>
              <a:ext cx="2403315" cy="43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9"/>
                    <a:pt x="76" y="0"/>
                  </a:cubicBezTo>
                  <a:cubicBezTo>
                    <a:pt x="26" y="753"/>
                    <a:pt x="0" y="1519"/>
                    <a:pt x="0" y="2296"/>
                  </a:cubicBezTo>
                  <a:cubicBezTo>
                    <a:pt x="0" y="12957"/>
                    <a:pt x="4835" y="21600"/>
                    <a:pt x="10800" y="21600"/>
                  </a:cubicBezTo>
                  <a:cubicBezTo>
                    <a:pt x="16765" y="21600"/>
                    <a:pt x="21600" y="12957"/>
                    <a:pt x="21600" y="2296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9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BB73402-BEE4-64D3-BB4E-928779480EB1}"/>
              </a:ext>
            </a:extLst>
          </p:cNvPr>
          <p:cNvGrpSpPr/>
          <p:nvPr/>
        </p:nvGrpSpPr>
        <p:grpSpPr>
          <a:xfrm>
            <a:off x="3530151" y="1898864"/>
            <a:ext cx="1600752" cy="652720"/>
            <a:chOff x="1134317" y="1983321"/>
            <a:chExt cx="2682327" cy="867233"/>
          </a:xfrm>
        </p:grpSpPr>
        <p:sp>
          <p:nvSpPr>
            <p:cNvPr id="30" name="Shape 28228">
              <a:extLst>
                <a:ext uri="{FF2B5EF4-FFF2-40B4-BE49-F238E27FC236}">
                  <a16:creationId xmlns:a16="http://schemas.microsoft.com/office/drawing/2014/main" id="{FAE4DBA3-C711-7BB9-1EA6-34838C0050AD}"/>
                </a:ext>
              </a:extLst>
            </p:cNvPr>
            <p:cNvSpPr/>
            <p:nvPr/>
          </p:nvSpPr>
          <p:spPr>
            <a:xfrm>
              <a:off x="1134317" y="1983321"/>
              <a:ext cx="2682327" cy="86723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" name="Shape 28229">
              <a:extLst>
                <a:ext uri="{FF2B5EF4-FFF2-40B4-BE49-F238E27FC236}">
                  <a16:creationId xmlns:a16="http://schemas.microsoft.com/office/drawing/2014/main" id="{0554B8EA-DE0D-5F92-D95D-C3E4D19BAD7F}"/>
                </a:ext>
              </a:extLst>
            </p:cNvPr>
            <p:cNvSpPr/>
            <p:nvPr/>
          </p:nvSpPr>
          <p:spPr>
            <a:xfrm>
              <a:off x="1134317" y="2363880"/>
              <a:ext cx="2682327" cy="485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9"/>
                    <a:pt x="76" y="0"/>
                  </a:cubicBezTo>
                  <a:cubicBezTo>
                    <a:pt x="26" y="753"/>
                    <a:pt x="0" y="1519"/>
                    <a:pt x="0" y="2296"/>
                  </a:cubicBezTo>
                  <a:cubicBezTo>
                    <a:pt x="0" y="12958"/>
                    <a:pt x="4835" y="21600"/>
                    <a:pt x="10800" y="21600"/>
                  </a:cubicBezTo>
                  <a:cubicBezTo>
                    <a:pt x="16765" y="21600"/>
                    <a:pt x="21600" y="12958"/>
                    <a:pt x="21600" y="2296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9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9F76BA9-0F74-74B4-1DDF-5BB3657C21A5}"/>
              </a:ext>
            </a:extLst>
          </p:cNvPr>
          <p:cNvGrpSpPr/>
          <p:nvPr/>
        </p:nvGrpSpPr>
        <p:grpSpPr>
          <a:xfrm>
            <a:off x="3635896" y="1563638"/>
            <a:ext cx="1421460" cy="652720"/>
            <a:chOff x="1291461" y="1641682"/>
            <a:chExt cx="2403315" cy="777030"/>
          </a:xfrm>
        </p:grpSpPr>
        <p:sp>
          <p:nvSpPr>
            <p:cNvPr id="32" name="Shape 28232">
              <a:extLst>
                <a:ext uri="{FF2B5EF4-FFF2-40B4-BE49-F238E27FC236}">
                  <a16:creationId xmlns:a16="http://schemas.microsoft.com/office/drawing/2014/main" id="{11C5934B-A056-5DD4-408A-D46DEEE68635}"/>
                </a:ext>
              </a:extLst>
            </p:cNvPr>
            <p:cNvSpPr/>
            <p:nvPr/>
          </p:nvSpPr>
          <p:spPr>
            <a:xfrm>
              <a:off x="1291461" y="1641682"/>
              <a:ext cx="2403315" cy="777030"/>
            </a:xfrm>
            <a:prstGeom prst="ellipse">
              <a:avLst/>
            </a:prstGeom>
            <a:solidFill>
              <a:schemeClr val="bg1">
                <a:lumMod val="65000"/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3" name="Shape 28233">
              <a:extLst>
                <a:ext uri="{FF2B5EF4-FFF2-40B4-BE49-F238E27FC236}">
                  <a16:creationId xmlns:a16="http://schemas.microsoft.com/office/drawing/2014/main" id="{CF66E68B-29D8-9D32-B64C-1D5E611F706C}"/>
                </a:ext>
              </a:extLst>
            </p:cNvPr>
            <p:cNvSpPr/>
            <p:nvPr/>
          </p:nvSpPr>
          <p:spPr>
            <a:xfrm>
              <a:off x="1291461" y="1983321"/>
              <a:ext cx="2403315" cy="43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8"/>
                    <a:pt x="76" y="0"/>
                  </a:cubicBezTo>
                  <a:cubicBezTo>
                    <a:pt x="26" y="753"/>
                    <a:pt x="0" y="1519"/>
                    <a:pt x="0" y="2296"/>
                  </a:cubicBezTo>
                  <a:cubicBezTo>
                    <a:pt x="0" y="12957"/>
                    <a:pt x="4835" y="21600"/>
                    <a:pt x="10800" y="21600"/>
                  </a:cubicBezTo>
                  <a:cubicBezTo>
                    <a:pt x="16765" y="21600"/>
                    <a:pt x="21600" y="12957"/>
                    <a:pt x="21600" y="2296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8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27388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sp>
        <p:nvSpPr>
          <p:cNvPr id="51" name="Rectangle 177">
            <a:extLst>
              <a:ext uri="{FF2B5EF4-FFF2-40B4-BE49-F238E27FC236}">
                <a16:creationId xmlns:a16="http://schemas.microsoft.com/office/drawing/2014/main" id="{2F1D7496-CE39-3383-BFC4-02B6C97D7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353" y="1481078"/>
            <a:ext cx="1972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Market Penetration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Dominating Existing Markets</a:t>
            </a:r>
          </a:p>
        </p:txBody>
      </p:sp>
      <p:sp>
        <p:nvSpPr>
          <p:cNvPr id="52" name="Rectangle: Top Corners One Rounded and One Snipped 51">
            <a:extLst>
              <a:ext uri="{FF2B5EF4-FFF2-40B4-BE49-F238E27FC236}">
                <a16:creationId xmlns:a16="http://schemas.microsoft.com/office/drawing/2014/main" id="{C787898C-91BA-F440-65B6-12F59DBC59A1}"/>
              </a:ext>
            </a:extLst>
          </p:cNvPr>
          <p:cNvSpPr/>
          <p:nvPr/>
        </p:nvSpPr>
        <p:spPr>
          <a:xfrm flipH="1">
            <a:off x="1387550" y="1340517"/>
            <a:ext cx="2088232" cy="732690"/>
          </a:xfrm>
          <a:prstGeom prst="snip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Rectangle: Top Corners One Rounded and One Snipped 52">
            <a:extLst>
              <a:ext uri="{FF2B5EF4-FFF2-40B4-BE49-F238E27FC236}">
                <a16:creationId xmlns:a16="http://schemas.microsoft.com/office/drawing/2014/main" id="{C9B1602C-091F-06C5-9056-EB8DFD2A44EF}"/>
              </a:ext>
            </a:extLst>
          </p:cNvPr>
          <p:cNvSpPr/>
          <p:nvPr/>
        </p:nvSpPr>
        <p:spPr>
          <a:xfrm flipH="1">
            <a:off x="1151271" y="2223853"/>
            <a:ext cx="2088232" cy="732690"/>
          </a:xfrm>
          <a:prstGeom prst="snip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Rectangle: Top Corners One Rounded and One Snipped 53">
            <a:extLst>
              <a:ext uri="{FF2B5EF4-FFF2-40B4-BE49-F238E27FC236}">
                <a16:creationId xmlns:a16="http://schemas.microsoft.com/office/drawing/2014/main" id="{CD5951EE-FFA0-5A2B-F441-B637ACB1007B}"/>
              </a:ext>
            </a:extLst>
          </p:cNvPr>
          <p:cNvSpPr/>
          <p:nvPr/>
        </p:nvSpPr>
        <p:spPr>
          <a:xfrm flipH="1">
            <a:off x="811310" y="3073592"/>
            <a:ext cx="2088232" cy="732690"/>
          </a:xfrm>
          <a:prstGeom prst="snip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Rectangle: Top Corners One Rounded and One Snipped 54">
            <a:extLst>
              <a:ext uri="{FF2B5EF4-FFF2-40B4-BE49-F238E27FC236}">
                <a16:creationId xmlns:a16="http://schemas.microsoft.com/office/drawing/2014/main" id="{C40E1586-3022-8A9C-DFB3-6D1AAEDD0C71}"/>
              </a:ext>
            </a:extLst>
          </p:cNvPr>
          <p:cNvSpPr/>
          <p:nvPr/>
        </p:nvSpPr>
        <p:spPr>
          <a:xfrm flipH="1">
            <a:off x="559864" y="3944205"/>
            <a:ext cx="2088232" cy="732690"/>
          </a:xfrm>
          <a:prstGeom prst="snip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Rectangle 177">
            <a:extLst>
              <a:ext uri="{FF2B5EF4-FFF2-40B4-BE49-F238E27FC236}">
                <a16:creationId xmlns:a16="http://schemas.microsoft.com/office/drawing/2014/main" id="{03DD1D4F-2E0E-1A24-36EE-FFA78D072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806" y="3991762"/>
            <a:ext cx="19875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Industry Disruption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Redefining Market Boundaries</a:t>
            </a:r>
          </a:p>
        </p:txBody>
      </p:sp>
      <p:sp>
        <p:nvSpPr>
          <p:cNvPr id="57" name="Rectangle 177">
            <a:extLst>
              <a:ext uri="{FF2B5EF4-FFF2-40B4-BE49-F238E27FC236}">
                <a16:creationId xmlns:a16="http://schemas.microsoft.com/office/drawing/2014/main" id="{7B2879F2-F2BE-F9A3-2084-AD9C88F8D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718" y="3130045"/>
            <a:ext cx="19875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Business Model Innovation 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Reinventing Revenue Streams</a:t>
            </a:r>
          </a:p>
        </p:txBody>
      </p:sp>
      <p:sp>
        <p:nvSpPr>
          <p:cNvPr id="58" name="Rectangle 177">
            <a:extLst>
              <a:ext uri="{FF2B5EF4-FFF2-40B4-BE49-F238E27FC236}">
                <a16:creationId xmlns:a16="http://schemas.microsoft.com/office/drawing/2014/main" id="{A1ECE385-8E3F-6D7D-E44A-416ED1E30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488" y="2256036"/>
            <a:ext cx="15789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Product Expansion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Innovating Within Current Markets</a:t>
            </a:r>
          </a:p>
        </p:txBody>
      </p:sp>
      <p:sp>
        <p:nvSpPr>
          <p:cNvPr id="59" name="Rectangle: Top Corners One Rounded and One Snipped 58">
            <a:extLst>
              <a:ext uri="{FF2B5EF4-FFF2-40B4-BE49-F238E27FC236}">
                <a16:creationId xmlns:a16="http://schemas.microsoft.com/office/drawing/2014/main" id="{ADED667C-E862-BE01-3454-620D145E0EAD}"/>
              </a:ext>
            </a:extLst>
          </p:cNvPr>
          <p:cNvSpPr/>
          <p:nvPr/>
        </p:nvSpPr>
        <p:spPr>
          <a:xfrm>
            <a:off x="5295299" y="1463250"/>
            <a:ext cx="2088232" cy="732690"/>
          </a:xfrm>
          <a:prstGeom prst="snip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Rectangle: Top Corners One Rounded and One Snipped 59">
            <a:extLst>
              <a:ext uri="{FF2B5EF4-FFF2-40B4-BE49-F238E27FC236}">
                <a16:creationId xmlns:a16="http://schemas.microsoft.com/office/drawing/2014/main" id="{994FCC02-3BC0-F8E6-0C44-F20BB21844B6}"/>
              </a:ext>
            </a:extLst>
          </p:cNvPr>
          <p:cNvSpPr/>
          <p:nvPr/>
        </p:nvSpPr>
        <p:spPr>
          <a:xfrm>
            <a:off x="5555884" y="2338085"/>
            <a:ext cx="2088232" cy="732690"/>
          </a:xfrm>
          <a:prstGeom prst="snip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Rectangle: Top Corners One Rounded and One Snipped 60">
            <a:extLst>
              <a:ext uri="{FF2B5EF4-FFF2-40B4-BE49-F238E27FC236}">
                <a16:creationId xmlns:a16="http://schemas.microsoft.com/office/drawing/2014/main" id="{C48EF7B3-53A6-4D8C-EAB0-138ACDF44402}"/>
              </a:ext>
            </a:extLst>
          </p:cNvPr>
          <p:cNvSpPr/>
          <p:nvPr/>
        </p:nvSpPr>
        <p:spPr>
          <a:xfrm>
            <a:off x="5859542" y="3224304"/>
            <a:ext cx="2088232" cy="732690"/>
          </a:xfrm>
          <a:prstGeom prst="snip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Rectangle 177">
            <a:extLst>
              <a:ext uri="{FF2B5EF4-FFF2-40B4-BE49-F238E27FC236}">
                <a16:creationId xmlns:a16="http://schemas.microsoft.com/office/drawing/2014/main" id="{6C0B918E-23CD-BAEA-FF9F-7E5460560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219" y="3267603"/>
            <a:ext cx="1972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M&amp;A and Partnerships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Accelerating Growth Externally</a:t>
            </a:r>
          </a:p>
        </p:txBody>
      </p:sp>
      <p:sp>
        <p:nvSpPr>
          <p:cNvPr id="63" name="Rectangle 177">
            <a:extLst>
              <a:ext uri="{FF2B5EF4-FFF2-40B4-BE49-F238E27FC236}">
                <a16:creationId xmlns:a16="http://schemas.microsoft.com/office/drawing/2014/main" id="{4C6F0C0E-5BFA-1465-FADC-B5886F4AE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4992" y="2377323"/>
            <a:ext cx="18946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New Customer Segments </a:t>
            </a:r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Unlocking Untapped Demographics</a:t>
            </a:r>
          </a:p>
        </p:txBody>
      </p:sp>
      <p:sp>
        <p:nvSpPr>
          <p:cNvPr id="136192" name="Rectangle 177">
            <a:extLst>
              <a:ext uri="{FF2B5EF4-FFF2-40B4-BE49-F238E27FC236}">
                <a16:creationId xmlns:a16="http://schemas.microsoft.com/office/drawing/2014/main" id="{96835245-40AB-A4AB-EE27-893505DB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5791" y="1614152"/>
            <a:ext cx="1972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1200" b="1" dirty="0">
                <a:solidFill>
                  <a:srgbClr val="000000"/>
                </a:solidFill>
                <a:ea typeface="宋体" charset="-122"/>
              </a:rPr>
              <a:t>Market Expansion </a:t>
            </a:r>
          </a:p>
          <a:p>
            <a:pPr algn="ctr" eaLnBrk="0" hangingPunct="0"/>
            <a:r>
              <a:rPr lang="en-US" altLang="zh-CN" sz="1200" dirty="0">
                <a:solidFill>
                  <a:srgbClr val="000000"/>
                </a:solidFill>
                <a:ea typeface="宋体" charset="-122"/>
              </a:rPr>
              <a:t>Entering New Geographies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F154337-74FF-5C82-C0BE-1DD078C4F49F}"/>
              </a:ext>
            </a:extLst>
          </p:cNvPr>
          <p:cNvSpPr/>
          <p:nvPr/>
        </p:nvSpPr>
        <p:spPr>
          <a:xfrm>
            <a:off x="3313050" y="1706862"/>
            <a:ext cx="325464" cy="325464"/>
          </a:xfrm>
          <a:prstGeom prst="ellipse">
            <a:avLst/>
          </a:prstGeom>
          <a:solidFill>
            <a:srgbClr val="B8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01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C65A8F7-1306-BD4B-4986-DE6F5F69AC97}"/>
              </a:ext>
            </a:extLst>
          </p:cNvPr>
          <p:cNvSpPr/>
          <p:nvPr/>
        </p:nvSpPr>
        <p:spPr>
          <a:xfrm>
            <a:off x="2493900" y="3827762"/>
            <a:ext cx="325464" cy="325464"/>
          </a:xfrm>
          <a:prstGeom prst="ellipse">
            <a:avLst/>
          </a:prstGeom>
          <a:solidFill>
            <a:srgbClr val="F9A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07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9009580-4DC7-B43A-B79D-376796FE24EC}"/>
              </a:ext>
            </a:extLst>
          </p:cNvPr>
          <p:cNvSpPr/>
          <p:nvPr/>
        </p:nvSpPr>
        <p:spPr>
          <a:xfrm>
            <a:off x="2824100" y="3072112"/>
            <a:ext cx="325464" cy="325464"/>
          </a:xfrm>
          <a:prstGeom prst="ellipse">
            <a:avLst/>
          </a:prstGeom>
          <a:solidFill>
            <a:srgbClr val="5FB2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05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EF1B9DE-8DFC-B81B-AC7B-AB818F8F3230}"/>
              </a:ext>
            </a:extLst>
          </p:cNvPr>
          <p:cNvSpPr/>
          <p:nvPr/>
        </p:nvSpPr>
        <p:spPr>
          <a:xfrm>
            <a:off x="3097150" y="2379962"/>
            <a:ext cx="325464" cy="325464"/>
          </a:xfrm>
          <a:prstGeom prst="ellipse">
            <a:avLst/>
          </a:prstGeom>
          <a:solidFill>
            <a:srgbClr val="8D8D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03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CD0D4BD-1097-FDC7-B11C-5C2AEDEEB3EB}"/>
              </a:ext>
            </a:extLst>
          </p:cNvPr>
          <p:cNvSpPr/>
          <p:nvPr/>
        </p:nvSpPr>
        <p:spPr>
          <a:xfrm>
            <a:off x="5110100" y="1973562"/>
            <a:ext cx="325464" cy="325464"/>
          </a:xfrm>
          <a:prstGeom prst="ellipse">
            <a:avLst/>
          </a:prstGeom>
          <a:solidFill>
            <a:srgbClr val="C2B5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02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40390E1-1567-6937-F34F-63D7BDD75F82}"/>
              </a:ext>
            </a:extLst>
          </p:cNvPr>
          <p:cNvSpPr/>
          <p:nvPr/>
        </p:nvSpPr>
        <p:spPr>
          <a:xfrm>
            <a:off x="5357750" y="2665712"/>
            <a:ext cx="325464" cy="325464"/>
          </a:xfrm>
          <a:prstGeom prst="ellipse">
            <a:avLst/>
          </a:prstGeom>
          <a:solidFill>
            <a:srgbClr val="729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04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474DB931-6DC6-8FAA-7BEB-29B344584FFD}"/>
              </a:ext>
            </a:extLst>
          </p:cNvPr>
          <p:cNvSpPr/>
          <p:nvPr/>
        </p:nvSpPr>
        <p:spPr>
          <a:xfrm>
            <a:off x="5662550" y="3408662"/>
            <a:ext cx="325464" cy="325464"/>
          </a:xfrm>
          <a:prstGeom prst="ellipse">
            <a:avLst/>
          </a:prstGeom>
          <a:solidFill>
            <a:srgbClr val="AFC9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/>
          <a:lstStyle/>
          <a:p>
            <a:pPr algn="ctr"/>
            <a:r>
              <a:rPr lang="en-US" sz="1200" b="1" dirty="0"/>
              <a:t>06</a:t>
            </a:r>
          </a:p>
        </p:txBody>
      </p:sp>
      <p:pic>
        <p:nvPicPr>
          <p:cNvPr id="136193" name="Graphic 136192" descr="Group brainstorm with solid fill">
            <a:extLst>
              <a:ext uri="{FF2B5EF4-FFF2-40B4-BE49-F238E27FC236}">
                <a16:creationId xmlns:a16="http://schemas.microsoft.com/office/drawing/2014/main" id="{4CE76470-0D92-E7B7-CE5B-A75B4EB5A8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98628" y="1663768"/>
            <a:ext cx="325464" cy="325464"/>
          </a:xfrm>
          <a:prstGeom prst="rect">
            <a:avLst/>
          </a:prstGeom>
        </p:spPr>
      </p:pic>
      <p:pic>
        <p:nvPicPr>
          <p:cNvPr id="136195" name="Graphic 136194" descr="Business Growth with solid fill">
            <a:extLst>
              <a:ext uri="{FF2B5EF4-FFF2-40B4-BE49-F238E27FC236}">
                <a16:creationId xmlns:a16="http://schemas.microsoft.com/office/drawing/2014/main" id="{DA97DBA3-56EA-F19B-2B4E-B53997D6E2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14988" y="2095114"/>
            <a:ext cx="258615" cy="258615"/>
          </a:xfrm>
          <a:prstGeom prst="rect">
            <a:avLst/>
          </a:prstGeom>
        </p:spPr>
      </p:pic>
      <p:pic>
        <p:nvPicPr>
          <p:cNvPr id="136196" name="Graphic 136195" descr="Continuous Improvement with solid fill">
            <a:extLst>
              <a:ext uri="{FF2B5EF4-FFF2-40B4-BE49-F238E27FC236}">
                <a16:creationId xmlns:a16="http://schemas.microsoft.com/office/drawing/2014/main" id="{8B1B35D3-8A46-994D-CB21-5D12C6DC080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49626" y="2358312"/>
            <a:ext cx="324733" cy="324733"/>
          </a:xfrm>
          <a:prstGeom prst="rect">
            <a:avLst/>
          </a:prstGeom>
        </p:spPr>
      </p:pic>
      <p:pic>
        <p:nvPicPr>
          <p:cNvPr id="136197" name="Graphic 136196" descr="Customer review with solid fill">
            <a:extLst>
              <a:ext uri="{FF2B5EF4-FFF2-40B4-BE49-F238E27FC236}">
                <a16:creationId xmlns:a16="http://schemas.microsoft.com/office/drawing/2014/main" id="{4B7EC635-CF80-7105-0A28-3485C9FA505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59004" y="2741496"/>
            <a:ext cx="237489" cy="237489"/>
          </a:xfrm>
          <a:prstGeom prst="rect">
            <a:avLst/>
          </a:prstGeom>
        </p:spPr>
      </p:pic>
      <p:pic>
        <p:nvPicPr>
          <p:cNvPr id="136198" name="Graphic 136197" descr="Dollar with solid fill">
            <a:extLst>
              <a:ext uri="{FF2B5EF4-FFF2-40B4-BE49-F238E27FC236}">
                <a16:creationId xmlns:a16="http://schemas.microsoft.com/office/drawing/2014/main" id="{D589D87F-6351-9E76-4931-DCEE41575C4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207945" y="3090885"/>
            <a:ext cx="197526" cy="197526"/>
          </a:xfrm>
          <a:prstGeom prst="rect">
            <a:avLst/>
          </a:prstGeom>
        </p:spPr>
      </p:pic>
      <p:pic>
        <p:nvPicPr>
          <p:cNvPr id="136199" name="Graphic 136198" descr="Handshake with solid fill">
            <a:extLst>
              <a:ext uri="{FF2B5EF4-FFF2-40B4-BE49-F238E27FC236}">
                <a16:creationId xmlns:a16="http://schemas.microsoft.com/office/drawing/2014/main" id="{0881833F-7146-905A-F4BA-47CE5AB4F47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328099" y="3468116"/>
            <a:ext cx="303313" cy="303313"/>
          </a:xfrm>
          <a:prstGeom prst="rect">
            <a:avLst/>
          </a:prstGeom>
        </p:spPr>
      </p:pic>
      <p:pic>
        <p:nvPicPr>
          <p:cNvPr id="136200" name="Graphic 136199" descr="Scales of justice with solid fill">
            <a:extLst>
              <a:ext uri="{FF2B5EF4-FFF2-40B4-BE49-F238E27FC236}">
                <a16:creationId xmlns:a16="http://schemas.microsoft.com/office/drawing/2014/main" id="{BDE4B8D5-5E16-AA83-645A-6951DB66254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11487" y="3842132"/>
            <a:ext cx="210055" cy="21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497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3420</TotalTime>
  <Words>444</Words>
  <Application>Microsoft Office PowerPoint</Application>
  <PresentationFormat>On-screen Show (16:9)</PresentationFormat>
  <Paragraphs>106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Wingdings</vt:lpstr>
      <vt:lpstr>Office 主题​​</vt:lpstr>
      <vt:lpstr>McKinsey’s Seven Degrees Framework-1 </vt:lpstr>
      <vt:lpstr>McKinsey’s Seven Degrees Framework-2 </vt:lpstr>
      <vt:lpstr>McKinsey’s Seven Degrees Framework-3 </vt:lpstr>
      <vt:lpstr>McKinsey’s Seven Degrees Framework-4 </vt:lpstr>
      <vt:lpstr>McKinsey’s Seven Degrees Framework-5 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109</cp:revision>
  <dcterms:created xsi:type="dcterms:W3CDTF">2016-05-15T02:42:52Z</dcterms:created>
  <dcterms:modified xsi:type="dcterms:W3CDTF">2025-07-13T11:16:23Z</dcterms:modified>
</cp:coreProperties>
</file>